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9" r:id="rId3"/>
    <p:sldId id="265" r:id="rId4"/>
    <p:sldId id="292" r:id="rId5"/>
    <p:sldId id="272" r:id="rId6"/>
    <p:sldId id="273" r:id="rId7"/>
    <p:sldId id="274" r:id="rId8"/>
    <p:sldId id="278" r:id="rId9"/>
    <p:sldId id="279" r:id="rId10"/>
    <p:sldId id="280" r:id="rId11"/>
    <p:sldId id="275" r:id="rId12"/>
    <p:sldId id="276" r:id="rId13"/>
    <p:sldId id="277" r:id="rId14"/>
    <p:sldId id="283" r:id="rId15"/>
    <p:sldId id="281" r:id="rId16"/>
    <p:sldId id="282" r:id="rId17"/>
    <p:sldId id="284" r:id="rId18"/>
    <p:sldId id="285" r:id="rId19"/>
    <p:sldId id="286" r:id="rId20"/>
    <p:sldId id="287" r:id="rId21"/>
    <p:sldId id="288" r:id="rId22"/>
    <p:sldId id="289" r:id="rId23"/>
    <p:sldId id="29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DA107-648D-4A01-9BE3-E685E72DA281}"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D271A1CC-2FEE-4714-9B94-415348F72AAE}">
      <dgm:prSet phldrT="[Text]"/>
      <dgm:spPr/>
      <dgm:t>
        <a:bodyPr/>
        <a:lstStyle/>
        <a:p>
          <a:r>
            <a:rPr lang="en-US" dirty="0" smtClean="0"/>
            <a:t>Develop</a:t>
          </a:r>
          <a:endParaRPr lang="en-US" dirty="0"/>
        </a:p>
      </dgm:t>
    </dgm:pt>
    <dgm:pt modelId="{20276D9D-2DF7-45DB-8823-1B4A257EF316}" type="parTrans" cxnId="{E6C56700-902C-4003-A318-DFB4270DAE9F}">
      <dgm:prSet/>
      <dgm:spPr/>
      <dgm:t>
        <a:bodyPr/>
        <a:lstStyle/>
        <a:p>
          <a:endParaRPr lang="en-US"/>
        </a:p>
      </dgm:t>
    </dgm:pt>
    <dgm:pt modelId="{EDCA78FF-8124-43AF-8B61-B0A79A106941}" type="sibTrans" cxnId="{E6C56700-902C-4003-A318-DFB4270DAE9F}">
      <dgm:prSet/>
      <dgm:spPr/>
      <dgm:t>
        <a:bodyPr/>
        <a:lstStyle/>
        <a:p>
          <a:endParaRPr lang="en-US"/>
        </a:p>
      </dgm:t>
    </dgm:pt>
    <dgm:pt modelId="{178A639E-4745-4270-B4DA-D4DDB359DF2F}">
      <dgm:prSet phldrT="[Text]"/>
      <dgm:spPr/>
      <dgm:t>
        <a:bodyPr/>
        <a:lstStyle/>
        <a:p>
          <a:r>
            <a:rPr lang="en-US" dirty="0" smtClean="0"/>
            <a:t>Test</a:t>
          </a:r>
          <a:endParaRPr lang="en-US" dirty="0"/>
        </a:p>
      </dgm:t>
    </dgm:pt>
    <dgm:pt modelId="{CF48A91D-09CC-4373-A45A-5467278AA63E}" type="parTrans" cxnId="{50401A7A-2E5E-4549-BA7A-344020B34616}">
      <dgm:prSet/>
      <dgm:spPr/>
      <dgm:t>
        <a:bodyPr/>
        <a:lstStyle/>
        <a:p>
          <a:endParaRPr lang="en-US"/>
        </a:p>
      </dgm:t>
    </dgm:pt>
    <dgm:pt modelId="{33EEDAFA-A4F3-40C2-9DF3-D9E6DF990181}" type="sibTrans" cxnId="{50401A7A-2E5E-4549-BA7A-344020B34616}">
      <dgm:prSet/>
      <dgm:spPr/>
      <dgm:t>
        <a:bodyPr/>
        <a:lstStyle/>
        <a:p>
          <a:endParaRPr lang="en-US"/>
        </a:p>
      </dgm:t>
    </dgm:pt>
    <dgm:pt modelId="{A957C67E-5F71-4842-A7A5-24E174C32559}">
      <dgm:prSet phldrT="[Text]"/>
      <dgm:spPr/>
      <dgm:t>
        <a:bodyPr/>
        <a:lstStyle/>
        <a:p>
          <a:r>
            <a:rPr lang="en-US" dirty="0" smtClean="0"/>
            <a:t>Release</a:t>
          </a:r>
          <a:endParaRPr lang="en-US" dirty="0"/>
        </a:p>
      </dgm:t>
    </dgm:pt>
    <dgm:pt modelId="{A40FA2D0-03BE-42FF-9D07-5509159FCBAE}" type="parTrans" cxnId="{6B56DEF2-919B-47EE-BF30-AF7BEF2FCC95}">
      <dgm:prSet/>
      <dgm:spPr/>
      <dgm:t>
        <a:bodyPr/>
        <a:lstStyle/>
        <a:p>
          <a:endParaRPr lang="en-US"/>
        </a:p>
      </dgm:t>
    </dgm:pt>
    <dgm:pt modelId="{F2CD73E6-D5D0-44CF-80A0-733A239BCBEF}" type="sibTrans" cxnId="{6B56DEF2-919B-47EE-BF30-AF7BEF2FCC95}">
      <dgm:prSet/>
      <dgm:spPr/>
      <dgm:t>
        <a:bodyPr/>
        <a:lstStyle/>
        <a:p>
          <a:endParaRPr lang="en-US"/>
        </a:p>
      </dgm:t>
    </dgm:pt>
    <dgm:pt modelId="{002009C9-7CEC-44ED-9F52-23BC20C02F55}">
      <dgm:prSet phldrT="[Text]"/>
      <dgm:spPr/>
      <dgm:t>
        <a:bodyPr/>
        <a:lstStyle/>
        <a:p>
          <a:r>
            <a:rPr lang="en-US" dirty="0" smtClean="0"/>
            <a:t>Monitor</a:t>
          </a:r>
          <a:endParaRPr lang="en-US" dirty="0"/>
        </a:p>
      </dgm:t>
    </dgm:pt>
    <dgm:pt modelId="{818D0D4B-4039-4826-A876-CF8C2DF6EC04}" type="parTrans" cxnId="{95A9E2BB-A096-44A9-BA8C-9EB74C182EB8}">
      <dgm:prSet/>
      <dgm:spPr/>
      <dgm:t>
        <a:bodyPr/>
        <a:lstStyle/>
        <a:p>
          <a:endParaRPr lang="en-US"/>
        </a:p>
      </dgm:t>
    </dgm:pt>
    <dgm:pt modelId="{A66A3EA0-7379-4D78-8CF0-759E43463968}" type="sibTrans" cxnId="{95A9E2BB-A096-44A9-BA8C-9EB74C182EB8}">
      <dgm:prSet/>
      <dgm:spPr/>
      <dgm:t>
        <a:bodyPr/>
        <a:lstStyle/>
        <a:p>
          <a:endParaRPr lang="en-US"/>
        </a:p>
      </dgm:t>
    </dgm:pt>
    <dgm:pt modelId="{4A759AE7-033B-4F75-8DA6-0A6D005588F1}">
      <dgm:prSet phldrT="[Text]"/>
      <dgm:spPr/>
      <dgm:t>
        <a:bodyPr/>
        <a:lstStyle/>
        <a:p>
          <a:r>
            <a:rPr lang="en-US" dirty="0" smtClean="0"/>
            <a:t>Analyze</a:t>
          </a:r>
          <a:endParaRPr lang="en-US" dirty="0"/>
        </a:p>
      </dgm:t>
    </dgm:pt>
    <dgm:pt modelId="{C70F0752-69DD-498D-8DCD-C8132255F7B7}" type="parTrans" cxnId="{3A7DB405-729C-4679-9B7A-CA6AB1DA1154}">
      <dgm:prSet/>
      <dgm:spPr/>
      <dgm:t>
        <a:bodyPr/>
        <a:lstStyle/>
        <a:p>
          <a:endParaRPr lang="en-US"/>
        </a:p>
      </dgm:t>
    </dgm:pt>
    <dgm:pt modelId="{E2B14733-D8D8-4447-A788-16975C0E0C50}" type="sibTrans" cxnId="{3A7DB405-729C-4679-9B7A-CA6AB1DA1154}">
      <dgm:prSet/>
      <dgm:spPr/>
      <dgm:t>
        <a:bodyPr/>
        <a:lstStyle/>
        <a:p>
          <a:endParaRPr lang="en-US"/>
        </a:p>
      </dgm:t>
    </dgm:pt>
    <dgm:pt modelId="{91E2830F-CA56-4FB5-8747-A608160A511F}" type="pres">
      <dgm:prSet presAssocID="{364DA107-648D-4A01-9BE3-E685E72DA281}" presName="cycle" presStyleCnt="0">
        <dgm:presLayoutVars>
          <dgm:dir/>
          <dgm:resizeHandles val="exact"/>
        </dgm:presLayoutVars>
      </dgm:prSet>
      <dgm:spPr/>
      <dgm:t>
        <a:bodyPr/>
        <a:lstStyle/>
        <a:p>
          <a:endParaRPr lang="en-US"/>
        </a:p>
      </dgm:t>
    </dgm:pt>
    <dgm:pt modelId="{F78734E0-C3A7-43BB-B88B-CB48D1E49154}" type="pres">
      <dgm:prSet presAssocID="{D271A1CC-2FEE-4714-9B94-415348F72AAE}" presName="node" presStyleLbl="node1" presStyleIdx="0" presStyleCnt="5" custScaleX="131554">
        <dgm:presLayoutVars>
          <dgm:bulletEnabled val="1"/>
        </dgm:presLayoutVars>
      </dgm:prSet>
      <dgm:spPr/>
      <dgm:t>
        <a:bodyPr/>
        <a:lstStyle/>
        <a:p>
          <a:endParaRPr lang="en-US"/>
        </a:p>
      </dgm:t>
    </dgm:pt>
    <dgm:pt modelId="{3140B5A0-9B14-4288-83F2-61F5CDBA7126}" type="pres">
      <dgm:prSet presAssocID="{D271A1CC-2FEE-4714-9B94-415348F72AAE}" presName="spNode" presStyleCnt="0"/>
      <dgm:spPr/>
    </dgm:pt>
    <dgm:pt modelId="{1255018A-B783-4601-A69E-8FA82A8B2B86}" type="pres">
      <dgm:prSet presAssocID="{EDCA78FF-8124-43AF-8B61-B0A79A106941}" presName="sibTrans" presStyleLbl="sibTrans1D1" presStyleIdx="0" presStyleCnt="5"/>
      <dgm:spPr/>
      <dgm:t>
        <a:bodyPr/>
        <a:lstStyle/>
        <a:p>
          <a:endParaRPr lang="en-US"/>
        </a:p>
      </dgm:t>
    </dgm:pt>
    <dgm:pt modelId="{4A792FA8-F8D0-43DA-844C-7789759464A2}" type="pres">
      <dgm:prSet presAssocID="{178A639E-4745-4270-B4DA-D4DDB359DF2F}" presName="node" presStyleLbl="node1" presStyleIdx="1" presStyleCnt="5">
        <dgm:presLayoutVars>
          <dgm:bulletEnabled val="1"/>
        </dgm:presLayoutVars>
      </dgm:prSet>
      <dgm:spPr/>
      <dgm:t>
        <a:bodyPr/>
        <a:lstStyle/>
        <a:p>
          <a:endParaRPr lang="en-US"/>
        </a:p>
      </dgm:t>
    </dgm:pt>
    <dgm:pt modelId="{6DB8DE39-C76A-427E-A59A-DC4E64EFE3BF}" type="pres">
      <dgm:prSet presAssocID="{178A639E-4745-4270-B4DA-D4DDB359DF2F}" presName="spNode" presStyleCnt="0"/>
      <dgm:spPr/>
    </dgm:pt>
    <dgm:pt modelId="{D72EA202-ADEC-4B30-965A-70F8D1E8D98B}" type="pres">
      <dgm:prSet presAssocID="{33EEDAFA-A4F3-40C2-9DF3-D9E6DF990181}" presName="sibTrans" presStyleLbl="sibTrans1D1" presStyleIdx="1" presStyleCnt="5"/>
      <dgm:spPr/>
      <dgm:t>
        <a:bodyPr/>
        <a:lstStyle/>
        <a:p>
          <a:endParaRPr lang="en-US"/>
        </a:p>
      </dgm:t>
    </dgm:pt>
    <dgm:pt modelId="{E1A92934-4539-47AD-81CD-8D3CA6AC04AD}" type="pres">
      <dgm:prSet presAssocID="{A957C67E-5F71-4842-A7A5-24E174C32559}" presName="node" presStyleLbl="node1" presStyleIdx="2" presStyleCnt="5" custScaleX="130067" custRadScaleRad="117233" custRadScaleInc="-38543">
        <dgm:presLayoutVars>
          <dgm:bulletEnabled val="1"/>
        </dgm:presLayoutVars>
      </dgm:prSet>
      <dgm:spPr/>
      <dgm:t>
        <a:bodyPr/>
        <a:lstStyle/>
        <a:p>
          <a:endParaRPr lang="en-US"/>
        </a:p>
      </dgm:t>
    </dgm:pt>
    <dgm:pt modelId="{9AB655DC-2AA0-4951-8676-FC8385C5D313}" type="pres">
      <dgm:prSet presAssocID="{A957C67E-5F71-4842-A7A5-24E174C32559}" presName="spNode" presStyleCnt="0"/>
      <dgm:spPr/>
    </dgm:pt>
    <dgm:pt modelId="{6F19231D-E315-4DFC-97AE-DD6B42F81775}" type="pres">
      <dgm:prSet presAssocID="{F2CD73E6-D5D0-44CF-80A0-733A239BCBEF}" presName="sibTrans" presStyleLbl="sibTrans1D1" presStyleIdx="2" presStyleCnt="5"/>
      <dgm:spPr/>
      <dgm:t>
        <a:bodyPr/>
        <a:lstStyle/>
        <a:p>
          <a:endParaRPr lang="en-US"/>
        </a:p>
      </dgm:t>
    </dgm:pt>
    <dgm:pt modelId="{25B9ADFF-42C7-480E-A741-CE94BAED72D6}" type="pres">
      <dgm:prSet presAssocID="{002009C9-7CEC-44ED-9F52-23BC20C02F55}" presName="node" presStyleLbl="node1" presStyleIdx="3" presStyleCnt="5" custRadScaleRad="110309" custRadScaleInc="36943">
        <dgm:presLayoutVars>
          <dgm:bulletEnabled val="1"/>
        </dgm:presLayoutVars>
      </dgm:prSet>
      <dgm:spPr/>
      <dgm:t>
        <a:bodyPr/>
        <a:lstStyle/>
        <a:p>
          <a:endParaRPr lang="en-US"/>
        </a:p>
      </dgm:t>
    </dgm:pt>
    <dgm:pt modelId="{A826FB58-F38D-4B4E-BB5E-CF0456B390D6}" type="pres">
      <dgm:prSet presAssocID="{002009C9-7CEC-44ED-9F52-23BC20C02F55}" presName="spNode" presStyleCnt="0"/>
      <dgm:spPr/>
    </dgm:pt>
    <dgm:pt modelId="{5314E019-8A9E-40E8-9F4D-5D9C558A7FD0}" type="pres">
      <dgm:prSet presAssocID="{A66A3EA0-7379-4D78-8CF0-759E43463968}" presName="sibTrans" presStyleLbl="sibTrans1D1" presStyleIdx="3" presStyleCnt="5"/>
      <dgm:spPr/>
      <dgm:t>
        <a:bodyPr/>
        <a:lstStyle/>
        <a:p>
          <a:endParaRPr lang="en-US"/>
        </a:p>
      </dgm:t>
    </dgm:pt>
    <dgm:pt modelId="{887E8CAF-6C80-443E-A20F-ECDC038E1C92}" type="pres">
      <dgm:prSet presAssocID="{4A759AE7-033B-4F75-8DA6-0A6D005588F1}" presName="node" presStyleLbl="node1" presStyleIdx="4" presStyleCnt="5" custScaleX="123763">
        <dgm:presLayoutVars>
          <dgm:bulletEnabled val="1"/>
        </dgm:presLayoutVars>
      </dgm:prSet>
      <dgm:spPr/>
      <dgm:t>
        <a:bodyPr/>
        <a:lstStyle/>
        <a:p>
          <a:endParaRPr lang="en-US"/>
        </a:p>
      </dgm:t>
    </dgm:pt>
    <dgm:pt modelId="{509CA1CB-083F-4E5F-943D-09AD832E1921}" type="pres">
      <dgm:prSet presAssocID="{4A759AE7-033B-4F75-8DA6-0A6D005588F1}" presName="spNode" presStyleCnt="0"/>
      <dgm:spPr/>
    </dgm:pt>
    <dgm:pt modelId="{6D44C7AC-74D8-4704-83DF-F6146CBEDC36}" type="pres">
      <dgm:prSet presAssocID="{E2B14733-D8D8-4447-A788-16975C0E0C50}" presName="sibTrans" presStyleLbl="sibTrans1D1" presStyleIdx="4" presStyleCnt="5"/>
      <dgm:spPr/>
      <dgm:t>
        <a:bodyPr/>
        <a:lstStyle/>
        <a:p>
          <a:endParaRPr lang="en-US"/>
        </a:p>
      </dgm:t>
    </dgm:pt>
  </dgm:ptLst>
  <dgm:cxnLst>
    <dgm:cxn modelId="{95A9E2BB-A096-44A9-BA8C-9EB74C182EB8}" srcId="{364DA107-648D-4A01-9BE3-E685E72DA281}" destId="{002009C9-7CEC-44ED-9F52-23BC20C02F55}" srcOrd="3" destOrd="0" parTransId="{818D0D4B-4039-4826-A876-CF8C2DF6EC04}" sibTransId="{A66A3EA0-7379-4D78-8CF0-759E43463968}"/>
    <dgm:cxn modelId="{591922A7-9196-46C6-9DA8-EE5AECA5E7EE}" type="presOf" srcId="{4A759AE7-033B-4F75-8DA6-0A6D005588F1}" destId="{887E8CAF-6C80-443E-A20F-ECDC038E1C92}" srcOrd="0" destOrd="0" presId="urn:microsoft.com/office/officeart/2005/8/layout/cycle5"/>
    <dgm:cxn modelId="{9BA68C99-14A3-4FDD-9837-B47EBB5BF322}" type="presOf" srcId="{33EEDAFA-A4F3-40C2-9DF3-D9E6DF990181}" destId="{D72EA202-ADEC-4B30-965A-70F8D1E8D98B}" srcOrd="0" destOrd="0" presId="urn:microsoft.com/office/officeart/2005/8/layout/cycle5"/>
    <dgm:cxn modelId="{E6C56700-902C-4003-A318-DFB4270DAE9F}" srcId="{364DA107-648D-4A01-9BE3-E685E72DA281}" destId="{D271A1CC-2FEE-4714-9B94-415348F72AAE}" srcOrd="0" destOrd="0" parTransId="{20276D9D-2DF7-45DB-8823-1B4A257EF316}" sibTransId="{EDCA78FF-8124-43AF-8B61-B0A79A106941}"/>
    <dgm:cxn modelId="{7D4BEB60-90B2-4F2F-B4C7-1E865C9DBC74}" type="presOf" srcId="{F2CD73E6-D5D0-44CF-80A0-733A239BCBEF}" destId="{6F19231D-E315-4DFC-97AE-DD6B42F81775}" srcOrd="0" destOrd="0" presId="urn:microsoft.com/office/officeart/2005/8/layout/cycle5"/>
    <dgm:cxn modelId="{CAD5B832-AA89-4346-B15D-D59DDC32CC75}" type="presOf" srcId="{A957C67E-5F71-4842-A7A5-24E174C32559}" destId="{E1A92934-4539-47AD-81CD-8D3CA6AC04AD}" srcOrd="0" destOrd="0" presId="urn:microsoft.com/office/officeart/2005/8/layout/cycle5"/>
    <dgm:cxn modelId="{3A7DB405-729C-4679-9B7A-CA6AB1DA1154}" srcId="{364DA107-648D-4A01-9BE3-E685E72DA281}" destId="{4A759AE7-033B-4F75-8DA6-0A6D005588F1}" srcOrd="4" destOrd="0" parTransId="{C70F0752-69DD-498D-8DCD-C8132255F7B7}" sibTransId="{E2B14733-D8D8-4447-A788-16975C0E0C50}"/>
    <dgm:cxn modelId="{6B56DEF2-919B-47EE-BF30-AF7BEF2FCC95}" srcId="{364DA107-648D-4A01-9BE3-E685E72DA281}" destId="{A957C67E-5F71-4842-A7A5-24E174C32559}" srcOrd="2" destOrd="0" parTransId="{A40FA2D0-03BE-42FF-9D07-5509159FCBAE}" sibTransId="{F2CD73E6-D5D0-44CF-80A0-733A239BCBEF}"/>
    <dgm:cxn modelId="{50401A7A-2E5E-4549-BA7A-344020B34616}" srcId="{364DA107-648D-4A01-9BE3-E685E72DA281}" destId="{178A639E-4745-4270-B4DA-D4DDB359DF2F}" srcOrd="1" destOrd="0" parTransId="{CF48A91D-09CC-4373-A45A-5467278AA63E}" sibTransId="{33EEDAFA-A4F3-40C2-9DF3-D9E6DF990181}"/>
    <dgm:cxn modelId="{EE88EBC3-218E-47E9-A995-A0D789728C81}" type="presOf" srcId="{178A639E-4745-4270-B4DA-D4DDB359DF2F}" destId="{4A792FA8-F8D0-43DA-844C-7789759464A2}" srcOrd="0" destOrd="0" presId="urn:microsoft.com/office/officeart/2005/8/layout/cycle5"/>
    <dgm:cxn modelId="{61B30102-78F1-4CCC-A4D6-4D2DBE67E504}" type="presOf" srcId="{E2B14733-D8D8-4447-A788-16975C0E0C50}" destId="{6D44C7AC-74D8-4704-83DF-F6146CBEDC36}" srcOrd="0" destOrd="0" presId="urn:microsoft.com/office/officeart/2005/8/layout/cycle5"/>
    <dgm:cxn modelId="{DA37DD9B-E7B8-4054-AA0C-59DD14B42E1C}" type="presOf" srcId="{EDCA78FF-8124-43AF-8B61-B0A79A106941}" destId="{1255018A-B783-4601-A69E-8FA82A8B2B86}" srcOrd="0" destOrd="0" presId="urn:microsoft.com/office/officeart/2005/8/layout/cycle5"/>
    <dgm:cxn modelId="{737E9FF3-3D7E-4A93-8962-53DC6C682BD4}" type="presOf" srcId="{002009C9-7CEC-44ED-9F52-23BC20C02F55}" destId="{25B9ADFF-42C7-480E-A741-CE94BAED72D6}" srcOrd="0" destOrd="0" presId="urn:microsoft.com/office/officeart/2005/8/layout/cycle5"/>
    <dgm:cxn modelId="{AC031188-B0D1-4D57-91AC-A49723AF578E}" type="presOf" srcId="{D271A1CC-2FEE-4714-9B94-415348F72AAE}" destId="{F78734E0-C3A7-43BB-B88B-CB48D1E49154}" srcOrd="0" destOrd="0" presId="urn:microsoft.com/office/officeart/2005/8/layout/cycle5"/>
    <dgm:cxn modelId="{3943C466-F351-494D-BB2C-C43D5846E10D}" type="presOf" srcId="{364DA107-648D-4A01-9BE3-E685E72DA281}" destId="{91E2830F-CA56-4FB5-8747-A608160A511F}" srcOrd="0" destOrd="0" presId="urn:microsoft.com/office/officeart/2005/8/layout/cycle5"/>
    <dgm:cxn modelId="{A11E2058-DB91-471F-847B-0455617C6120}" type="presOf" srcId="{A66A3EA0-7379-4D78-8CF0-759E43463968}" destId="{5314E019-8A9E-40E8-9F4D-5D9C558A7FD0}" srcOrd="0" destOrd="0" presId="urn:microsoft.com/office/officeart/2005/8/layout/cycle5"/>
    <dgm:cxn modelId="{18EA5AFC-8243-410D-8B25-534ECDFE5CD7}" type="presParOf" srcId="{91E2830F-CA56-4FB5-8747-A608160A511F}" destId="{F78734E0-C3A7-43BB-B88B-CB48D1E49154}" srcOrd="0" destOrd="0" presId="urn:microsoft.com/office/officeart/2005/8/layout/cycle5"/>
    <dgm:cxn modelId="{CA3E4124-B506-4AF4-8904-1676FC70A440}" type="presParOf" srcId="{91E2830F-CA56-4FB5-8747-A608160A511F}" destId="{3140B5A0-9B14-4288-83F2-61F5CDBA7126}" srcOrd="1" destOrd="0" presId="urn:microsoft.com/office/officeart/2005/8/layout/cycle5"/>
    <dgm:cxn modelId="{4BA706F0-96C1-4977-A2E9-CB7C70641341}" type="presParOf" srcId="{91E2830F-CA56-4FB5-8747-A608160A511F}" destId="{1255018A-B783-4601-A69E-8FA82A8B2B86}" srcOrd="2" destOrd="0" presId="urn:microsoft.com/office/officeart/2005/8/layout/cycle5"/>
    <dgm:cxn modelId="{F50A4FB3-82C3-4A34-80E4-9D7019A65628}" type="presParOf" srcId="{91E2830F-CA56-4FB5-8747-A608160A511F}" destId="{4A792FA8-F8D0-43DA-844C-7789759464A2}" srcOrd="3" destOrd="0" presId="urn:microsoft.com/office/officeart/2005/8/layout/cycle5"/>
    <dgm:cxn modelId="{461C434B-D323-441C-A6AB-DCD686CF700A}" type="presParOf" srcId="{91E2830F-CA56-4FB5-8747-A608160A511F}" destId="{6DB8DE39-C76A-427E-A59A-DC4E64EFE3BF}" srcOrd="4" destOrd="0" presId="urn:microsoft.com/office/officeart/2005/8/layout/cycle5"/>
    <dgm:cxn modelId="{698DD4A5-31B9-4B6D-975A-3460A6A16FEB}" type="presParOf" srcId="{91E2830F-CA56-4FB5-8747-A608160A511F}" destId="{D72EA202-ADEC-4B30-965A-70F8D1E8D98B}" srcOrd="5" destOrd="0" presId="urn:microsoft.com/office/officeart/2005/8/layout/cycle5"/>
    <dgm:cxn modelId="{18EFB84C-56D2-4FDA-9C44-C0737D289AA9}" type="presParOf" srcId="{91E2830F-CA56-4FB5-8747-A608160A511F}" destId="{E1A92934-4539-47AD-81CD-8D3CA6AC04AD}" srcOrd="6" destOrd="0" presId="urn:microsoft.com/office/officeart/2005/8/layout/cycle5"/>
    <dgm:cxn modelId="{7243A1BA-E000-495D-B6E7-EC4404BF7160}" type="presParOf" srcId="{91E2830F-CA56-4FB5-8747-A608160A511F}" destId="{9AB655DC-2AA0-4951-8676-FC8385C5D313}" srcOrd="7" destOrd="0" presId="urn:microsoft.com/office/officeart/2005/8/layout/cycle5"/>
    <dgm:cxn modelId="{333A4D3A-B642-45F0-A8E7-8A05753B6E05}" type="presParOf" srcId="{91E2830F-CA56-4FB5-8747-A608160A511F}" destId="{6F19231D-E315-4DFC-97AE-DD6B42F81775}" srcOrd="8" destOrd="0" presId="urn:microsoft.com/office/officeart/2005/8/layout/cycle5"/>
    <dgm:cxn modelId="{ADCA30E9-7211-4988-A187-CD28BEF7B37F}" type="presParOf" srcId="{91E2830F-CA56-4FB5-8747-A608160A511F}" destId="{25B9ADFF-42C7-480E-A741-CE94BAED72D6}" srcOrd="9" destOrd="0" presId="urn:microsoft.com/office/officeart/2005/8/layout/cycle5"/>
    <dgm:cxn modelId="{B1E1B36D-692B-4CCA-AC08-BD93DED58CF5}" type="presParOf" srcId="{91E2830F-CA56-4FB5-8747-A608160A511F}" destId="{A826FB58-F38D-4B4E-BB5E-CF0456B390D6}" srcOrd="10" destOrd="0" presId="urn:microsoft.com/office/officeart/2005/8/layout/cycle5"/>
    <dgm:cxn modelId="{D6388471-CE42-4DB5-9170-D6FB9D87EB3E}" type="presParOf" srcId="{91E2830F-CA56-4FB5-8747-A608160A511F}" destId="{5314E019-8A9E-40E8-9F4D-5D9C558A7FD0}" srcOrd="11" destOrd="0" presId="urn:microsoft.com/office/officeart/2005/8/layout/cycle5"/>
    <dgm:cxn modelId="{19087B76-2A3A-4474-A3D0-C3D124D0AE5B}" type="presParOf" srcId="{91E2830F-CA56-4FB5-8747-A608160A511F}" destId="{887E8CAF-6C80-443E-A20F-ECDC038E1C92}" srcOrd="12" destOrd="0" presId="urn:microsoft.com/office/officeart/2005/8/layout/cycle5"/>
    <dgm:cxn modelId="{C34DF2EE-24A6-4A16-80AC-276D174676CE}" type="presParOf" srcId="{91E2830F-CA56-4FB5-8747-A608160A511F}" destId="{509CA1CB-083F-4E5F-943D-09AD832E1921}" srcOrd="13" destOrd="0" presId="urn:microsoft.com/office/officeart/2005/8/layout/cycle5"/>
    <dgm:cxn modelId="{C7BFF3D7-DDDA-4BD8-B11F-4A04A38BD9A2}" type="presParOf" srcId="{91E2830F-CA56-4FB5-8747-A608160A511F}" destId="{6D44C7AC-74D8-4704-83DF-F6146CBEDC36}" srcOrd="14" destOrd="0" presId="urn:microsoft.com/office/officeart/2005/8/layout/cycle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F5F6AF-F459-4619-9BC6-FC68D0221426}"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DF78560-CD5B-4E66-B0DF-70FD98A11C07}">
      <dgm:prSet phldrT="[Text]"/>
      <dgm:spPr/>
      <dgm:t>
        <a:bodyPr/>
        <a:lstStyle/>
        <a:p>
          <a:r>
            <a:rPr lang="en-US" dirty="0" smtClean="0"/>
            <a:t>Test</a:t>
          </a:r>
          <a:endParaRPr lang="en-US" dirty="0"/>
        </a:p>
      </dgm:t>
    </dgm:pt>
    <dgm:pt modelId="{33A837AC-2FF0-43AE-B90A-2E08CF2C191C}" type="parTrans" cxnId="{8FA22231-FC05-4338-80AC-E196E731D84E}">
      <dgm:prSet/>
      <dgm:spPr/>
      <dgm:t>
        <a:bodyPr/>
        <a:lstStyle/>
        <a:p>
          <a:endParaRPr lang="en-US"/>
        </a:p>
      </dgm:t>
    </dgm:pt>
    <dgm:pt modelId="{E1B3B452-A532-4A13-AFC3-E0E171B1DD6F}" type="sibTrans" cxnId="{8FA22231-FC05-4338-80AC-E196E731D84E}">
      <dgm:prSet/>
      <dgm:spPr/>
      <dgm:t>
        <a:bodyPr/>
        <a:lstStyle/>
        <a:p>
          <a:endParaRPr lang="en-US"/>
        </a:p>
      </dgm:t>
    </dgm:pt>
    <dgm:pt modelId="{4D66E643-2148-4B4F-8142-AF630D80B578}">
      <dgm:prSet phldrT="[Text]"/>
      <dgm:spPr/>
      <dgm:t>
        <a:bodyPr/>
        <a:lstStyle/>
        <a:p>
          <a:r>
            <a:rPr lang="en-US" dirty="0" smtClean="0"/>
            <a:t>Develop</a:t>
          </a:r>
          <a:endParaRPr lang="en-US" dirty="0"/>
        </a:p>
      </dgm:t>
    </dgm:pt>
    <dgm:pt modelId="{554D10C0-83C1-4487-8864-41E7D79A55F9}" type="parTrans" cxnId="{D280C9A0-56C2-4B92-B259-2E345FA2C4C4}">
      <dgm:prSet/>
      <dgm:spPr/>
      <dgm:t>
        <a:bodyPr/>
        <a:lstStyle/>
        <a:p>
          <a:endParaRPr lang="en-US"/>
        </a:p>
      </dgm:t>
    </dgm:pt>
    <dgm:pt modelId="{8FE8146A-E0FD-4B94-B5ED-B039678BCA4B}" type="sibTrans" cxnId="{D280C9A0-56C2-4B92-B259-2E345FA2C4C4}">
      <dgm:prSet/>
      <dgm:spPr/>
      <dgm:t>
        <a:bodyPr/>
        <a:lstStyle/>
        <a:p>
          <a:endParaRPr lang="en-US"/>
        </a:p>
      </dgm:t>
    </dgm:pt>
    <dgm:pt modelId="{91759787-EE1E-4DA5-BC02-32A5134D1BF0}">
      <dgm:prSet phldrT="[Text]"/>
      <dgm:spPr/>
      <dgm:t>
        <a:bodyPr/>
        <a:lstStyle/>
        <a:p>
          <a:r>
            <a:rPr lang="en-US" dirty="0" smtClean="0"/>
            <a:t>Analyze</a:t>
          </a:r>
          <a:endParaRPr lang="en-US" dirty="0"/>
        </a:p>
      </dgm:t>
    </dgm:pt>
    <dgm:pt modelId="{BA855FF8-C6EE-4C77-BB7A-188586B9A288}" type="parTrans" cxnId="{B7BD80C2-7E8C-4D77-97B0-7477E9E90442}">
      <dgm:prSet/>
      <dgm:spPr/>
      <dgm:t>
        <a:bodyPr/>
        <a:lstStyle/>
        <a:p>
          <a:endParaRPr lang="en-US"/>
        </a:p>
      </dgm:t>
    </dgm:pt>
    <dgm:pt modelId="{12571497-5743-46C9-AB42-F4454B799465}" type="sibTrans" cxnId="{B7BD80C2-7E8C-4D77-97B0-7477E9E90442}">
      <dgm:prSet/>
      <dgm:spPr/>
      <dgm:t>
        <a:bodyPr/>
        <a:lstStyle/>
        <a:p>
          <a:endParaRPr lang="en-US"/>
        </a:p>
      </dgm:t>
    </dgm:pt>
    <dgm:pt modelId="{140DBAE8-14DE-4BBE-A0D8-9E694FB1707E}">
      <dgm:prSet phldrT="[Text]"/>
      <dgm:spPr/>
      <dgm:t>
        <a:bodyPr/>
        <a:lstStyle/>
        <a:p>
          <a:r>
            <a:rPr lang="en-US" dirty="0" smtClean="0"/>
            <a:t>Monitor</a:t>
          </a:r>
          <a:endParaRPr lang="en-US" dirty="0"/>
        </a:p>
      </dgm:t>
    </dgm:pt>
    <dgm:pt modelId="{92B01A2B-9CCF-44F9-BD35-D65C0E9C70F8}" type="parTrans" cxnId="{5F3059A8-8EB9-461D-9F92-67320B266A0D}">
      <dgm:prSet/>
      <dgm:spPr/>
      <dgm:t>
        <a:bodyPr/>
        <a:lstStyle/>
        <a:p>
          <a:endParaRPr lang="en-US"/>
        </a:p>
      </dgm:t>
    </dgm:pt>
    <dgm:pt modelId="{EB2D3455-4D74-4AA5-8587-8CA27A9CDEE9}" type="sibTrans" cxnId="{5F3059A8-8EB9-461D-9F92-67320B266A0D}">
      <dgm:prSet/>
      <dgm:spPr/>
      <dgm:t>
        <a:bodyPr/>
        <a:lstStyle/>
        <a:p>
          <a:endParaRPr lang="en-US"/>
        </a:p>
      </dgm:t>
    </dgm:pt>
    <dgm:pt modelId="{B3E3BD6B-6753-44F9-8187-57DF80DCD389}">
      <dgm:prSet phldrT="[Text]"/>
      <dgm:spPr/>
      <dgm:t>
        <a:bodyPr/>
        <a:lstStyle/>
        <a:p>
          <a:r>
            <a:rPr lang="en-US" dirty="0" smtClean="0"/>
            <a:t>Deploy</a:t>
          </a:r>
          <a:endParaRPr lang="en-US" dirty="0"/>
        </a:p>
      </dgm:t>
    </dgm:pt>
    <dgm:pt modelId="{C8E51F15-F6D3-4C69-BDD7-67B46728807D}" type="parTrans" cxnId="{55D66AA9-279F-43D0-B40E-CD6E9CF5B699}">
      <dgm:prSet/>
      <dgm:spPr/>
      <dgm:t>
        <a:bodyPr/>
        <a:lstStyle/>
        <a:p>
          <a:endParaRPr lang="en-US"/>
        </a:p>
      </dgm:t>
    </dgm:pt>
    <dgm:pt modelId="{C4B6503F-05E3-45E7-A192-D6F2426CC7B6}" type="sibTrans" cxnId="{55D66AA9-279F-43D0-B40E-CD6E9CF5B699}">
      <dgm:prSet/>
      <dgm:spPr/>
      <dgm:t>
        <a:bodyPr/>
        <a:lstStyle/>
        <a:p>
          <a:endParaRPr lang="en-US"/>
        </a:p>
      </dgm:t>
    </dgm:pt>
    <dgm:pt modelId="{B4669241-FF0F-477A-B2FD-5349FDC0DE7D}" type="pres">
      <dgm:prSet presAssocID="{F3F5F6AF-F459-4619-9BC6-FC68D0221426}" presName="cycle" presStyleCnt="0">
        <dgm:presLayoutVars>
          <dgm:dir/>
          <dgm:resizeHandles val="exact"/>
        </dgm:presLayoutVars>
      </dgm:prSet>
      <dgm:spPr/>
      <dgm:t>
        <a:bodyPr/>
        <a:lstStyle/>
        <a:p>
          <a:endParaRPr lang="en-US"/>
        </a:p>
      </dgm:t>
    </dgm:pt>
    <dgm:pt modelId="{684C70BF-A021-4DE0-997F-E2FC12676BE9}" type="pres">
      <dgm:prSet presAssocID="{1DF78560-CD5B-4E66-B0DF-70FD98A11C07}" presName="node" presStyleLbl="node1" presStyleIdx="0" presStyleCnt="5">
        <dgm:presLayoutVars>
          <dgm:bulletEnabled val="1"/>
        </dgm:presLayoutVars>
      </dgm:prSet>
      <dgm:spPr/>
      <dgm:t>
        <a:bodyPr/>
        <a:lstStyle/>
        <a:p>
          <a:endParaRPr lang="en-US"/>
        </a:p>
      </dgm:t>
    </dgm:pt>
    <dgm:pt modelId="{8A71501C-C76C-40B0-84EC-64276EE7B975}" type="pres">
      <dgm:prSet presAssocID="{1DF78560-CD5B-4E66-B0DF-70FD98A11C07}" presName="spNode" presStyleCnt="0"/>
      <dgm:spPr/>
    </dgm:pt>
    <dgm:pt modelId="{9882BCE1-8BA6-4CF2-81C8-75FC288CA834}" type="pres">
      <dgm:prSet presAssocID="{E1B3B452-A532-4A13-AFC3-E0E171B1DD6F}" presName="sibTrans" presStyleLbl="sibTrans1D1" presStyleIdx="0" presStyleCnt="5"/>
      <dgm:spPr/>
      <dgm:t>
        <a:bodyPr/>
        <a:lstStyle/>
        <a:p>
          <a:endParaRPr lang="en-US"/>
        </a:p>
      </dgm:t>
    </dgm:pt>
    <dgm:pt modelId="{0F0428A3-F4EF-4807-88B5-E1E78A8D8EAF}" type="pres">
      <dgm:prSet presAssocID="{4D66E643-2148-4B4F-8142-AF630D80B578}" presName="node" presStyleLbl="node1" presStyleIdx="1" presStyleCnt="5">
        <dgm:presLayoutVars>
          <dgm:bulletEnabled val="1"/>
        </dgm:presLayoutVars>
      </dgm:prSet>
      <dgm:spPr/>
      <dgm:t>
        <a:bodyPr/>
        <a:lstStyle/>
        <a:p>
          <a:endParaRPr lang="en-US"/>
        </a:p>
      </dgm:t>
    </dgm:pt>
    <dgm:pt modelId="{8B6A3FD3-41F2-4CEA-9AF3-2788DC20E201}" type="pres">
      <dgm:prSet presAssocID="{4D66E643-2148-4B4F-8142-AF630D80B578}" presName="spNode" presStyleCnt="0"/>
      <dgm:spPr/>
    </dgm:pt>
    <dgm:pt modelId="{CE770978-7AA3-4A63-92A1-40D7452FA128}" type="pres">
      <dgm:prSet presAssocID="{8FE8146A-E0FD-4B94-B5ED-B039678BCA4B}" presName="sibTrans" presStyleLbl="sibTrans1D1" presStyleIdx="1" presStyleCnt="5"/>
      <dgm:spPr/>
      <dgm:t>
        <a:bodyPr/>
        <a:lstStyle/>
        <a:p>
          <a:endParaRPr lang="en-US"/>
        </a:p>
      </dgm:t>
    </dgm:pt>
    <dgm:pt modelId="{9997881A-8805-46B1-9CE3-6B428E3AACDB}" type="pres">
      <dgm:prSet presAssocID="{91759787-EE1E-4DA5-BC02-32A5134D1BF0}" presName="node" presStyleLbl="node1" presStyleIdx="2" presStyleCnt="5">
        <dgm:presLayoutVars>
          <dgm:bulletEnabled val="1"/>
        </dgm:presLayoutVars>
      </dgm:prSet>
      <dgm:spPr/>
      <dgm:t>
        <a:bodyPr/>
        <a:lstStyle/>
        <a:p>
          <a:endParaRPr lang="en-US"/>
        </a:p>
      </dgm:t>
    </dgm:pt>
    <dgm:pt modelId="{6AE3819B-8352-4DB4-956D-B18607FE46BC}" type="pres">
      <dgm:prSet presAssocID="{91759787-EE1E-4DA5-BC02-32A5134D1BF0}" presName="spNode" presStyleCnt="0"/>
      <dgm:spPr/>
    </dgm:pt>
    <dgm:pt modelId="{7274956F-C138-42D9-B723-2D776AC64902}" type="pres">
      <dgm:prSet presAssocID="{12571497-5743-46C9-AB42-F4454B799465}" presName="sibTrans" presStyleLbl="sibTrans1D1" presStyleIdx="2" presStyleCnt="5"/>
      <dgm:spPr/>
      <dgm:t>
        <a:bodyPr/>
        <a:lstStyle/>
        <a:p>
          <a:endParaRPr lang="en-US"/>
        </a:p>
      </dgm:t>
    </dgm:pt>
    <dgm:pt modelId="{72FD7E17-594D-45F3-95DB-9230FC73B67E}" type="pres">
      <dgm:prSet presAssocID="{140DBAE8-14DE-4BBE-A0D8-9E694FB1707E}" presName="node" presStyleLbl="node1" presStyleIdx="3" presStyleCnt="5">
        <dgm:presLayoutVars>
          <dgm:bulletEnabled val="1"/>
        </dgm:presLayoutVars>
      </dgm:prSet>
      <dgm:spPr/>
      <dgm:t>
        <a:bodyPr/>
        <a:lstStyle/>
        <a:p>
          <a:endParaRPr lang="en-US"/>
        </a:p>
      </dgm:t>
    </dgm:pt>
    <dgm:pt modelId="{8971D067-B61F-4101-8FFD-0551A8DD165B}" type="pres">
      <dgm:prSet presAssocID="{140DBAE8-14DE-4BBE-A0D8-9E694FB1707E}" presName="spNode" presStyleCnt="0"/>
      <dgm:spPr/>
    </dgm:pt>
    <dgm:pt modelId="{9CFD6E22-1876-4346-86CD-6911FC3FD351}" type="pres">
      <dgm:prSet presAssocID="{EB2D3455-4D74-4AA5-8587-8CA27A9CDEE9}" presName="sibTrans" presStyleLbl="sibTrans1D1" presStyleIdx="3" presStyleCnt="5"/>
      <dgm:spPr/>
      <dgm:t>
        <a:bodyPr/>
        <a:lstStyle/>
        <a:p>
          <a:endParaRPr lang="en-US"/>
        </a:p>
      </dgm:t>
    </dgm:pt>
    <dgm:pt modelId="{E0740921-D322-482F-AD07-712384C47983}" type="pres">
      <dgm:prSet presAssocID="{B3E3BD6B-6753-44F9-8187-57DF80DCD389}" presName="node" presStyleLbl="node1" presStyleIdx="4" presStyleCnt="5">
        <dgm:presLayoutVars>
          <dgm:bulletEnabled val="1"/>
        </dgm:presLayoutVars>
      </dgm:prSet>
      <dgm:spPr/>
      <dgm:t>
        <a:bodyPr/>
        <a:lstStyle/>
        <a:p>
          <a:endParaRPr lang="en-US"/>
        </a:p>
      </dgm:t>
    </dgm:pt>
    <dgm:pt modelId="{DF013CE5-A4B9-4EC7-A80A-57F1F252CDB4}" type="pres">
      <dgm:prSet presAssocID="{B3E3BD6B-6753-44F9-8187-57DF80DCD389}" presName="spNode" presStyleCnt="0"/>
      <dgm:spPr/>
    </dgm:pt>
    <dgm:pt modelId="{9616E6D8-83DF-457B-9571-3983CCBD695D}" type="pres">
      <dgm:prSet presAssocID="{C4B6503F-05E3-45E7-A192-D6F2426CC7B6}" presName="sibTrans" presStyleLbl="sibTrans1D1" presStyleIdx="4" presStyleCnt="5"/>
      <dgm:spPr/>
      <dgm:t>
        <a:bodyPr/>
        <a:lstStyle/>
        <a:p>
          <a:endParaRPr lang="en-US"/>
        </a:p>
      </dgm:t>
    </dgm:pt>
  </dgm:ptLst>
  <dgm:cxnLst>
    <dgm:cxn modelId="{2B0732CB-FAAE-4623-9027-988BC5B64DBE}" type="presOf" srcId="{91759787-EE1E-4DA5-BC02-32A5134D1BF0}" destId="{9997881A-8805-46B1-9CE3-6B428E3AACDB}" srcOrd="0" destOrd="0" presId="urn:microsoft.com/office/officeart/2005/8/layout/cycle6"/>
    <dgm:cxn modelId="{F37248E5-0692-4679-B5DF-C595BBF7CC47}" type="presOf" srcId="{EB2D3455-4D74-4AA5-8587-8CA27A9CDEE9}" destId="{9CFD6E22-1876-4346-86CD-6911FC3FD351}" srcOrd="0" destOrd="0" presId="urn:microsoft.com/office/officeart/2005/8/layout/cycle6"/>
    <dgm:cxn modelId="{D280C9A0-56C2-4B92-B259-2E345FA2C4C4}" srcId="{F3F5F6AF-F459-4619-9BC6-FC68D0221426}" destId="{4D66E643-2148-4B4F-8142-AF630D80B578}" srcOrd="1" destOrd="0" parTransId="{554D10C0-83C1-4487-8864-41E7D79A55F9}" sibTransId="{8FE8146A-E0FD-4B94-B5ED-B039678BCA4B}"/>
    <dgm:cxn modelId="{91DF776A-88BC-4E1F-AF70-4A91749367CF}" type="presOf" srcId="{8FE8146A-E0FD-4B94-B5ED-B039678BCA4B}" destId="{CE770978-7AA3-4A63-92A1-40D7452FA128}" srcOrd="0" destOrd="0" presId="urn:microsoft.com/office/officeart/2005/8/layout/cycle6"/>
    <dgm:cxn modelId="{6BCC3DF2-DA14-4A45-87E8-C3A2F714018D}" type="presOf" srcId="{B3E3BD6B-6753-44F9-8187-57DF80DCD389}" destId="{E0740921-D322-482F-AD07-712384C47983}" srcOrd="0" destOrd="0" presId="urn:microsoft.com/office/officeart/2005/8/layout/cycle6"/>
    <dgm:cxn modelId="{55D66AA9-279F-43D0-B40E-CD6E9CF5B699}" srcId="{F3F5F6AF-F459-4619-9BC6-FC68D0221426}" destId="{B3E3BD6B-6753-44F9-8187-57DF80DCD389}" srcOrd="4" destOrd="0" parTransId="{C8E51F15-F6D3-4C69-BDD7-67B46728807D}" sibTransId="{C4B6503F-05E3-45E7-A192-D6F2426CC7B6}"/>
    <dgm:cxn modelId="{BDA45D9D-EA2B-4498-9DC7-348CBA832A46}" type="presOf" srcId="{C4B6503F-05E3-45E7-A192-D6F2426CC7B6}" destId="{9616E6D8-83DF-457B-9571-3983CCBD695D}" srcOrd="0" destOrd="0" presId="urn:microsoft.com/office/officeart/2005/8/layout/cycle6"/>
    <dgm:cxn modelId="{049D76CD-467E-4B0F-8D89-73D41C21759C}" type="presOf" srcId="{F3F5F6AF-F459-4619-9BC6-FC68D0221426}" destId="{B4669241-FF0F-477A-B2FD-5349FDC0DE7D}" srcOrd="0" destOrd="0" presId="urn:microsoft.com/office/officeart/2005/8/layout/cycle6"/>
    <dgm:cxn modelId="{B7BD80C2-7E8C-4D77-97B0-7477E9E90442}" srcId="{F3F5F6AF-F459-4619-9BC6-FC68D0221426}" destId="{91759787-EE1E-4DA5-BC02-32A5134D1BF0}" srcOrd="2" destOrd="0" parTransId="{BA855FF8-C6EE-4C77-BB7A-188586B9A288}" sibTransId="{12571497-5743-46C9-AB42-F4454B799465}"/>
    <dgm:cxn modelId="{8FA22231-FC05-4338-80AC-E196E731D84E}" srcId="{F3F5F6AF-F459-4619-9BC6-FC68D0221426}" destId="{1DF78560-CD5B-4E66-B0DF-70FD98A11C07}" srcOrd="0" destOrd="0" parTransId="{33A837AC-2FF0-43AE-B90A-2E08CF2C191C}" sibTransId="{E1B3B452-A532-4A13-AFC3-E0E171B1DD6F}"/>
    <dgm:cxn modelId="{99F62E40-57CA-4864-BD21-434E5206E7A1}" type="presOf" srcId="{4D66E643-2148-4B4F-8142-AF630D80B578}" destId="{0F0428A3-F4EF-4807-88B5-E1E78A8D8EAF}" srcOrd="0" destOrd="0" presId="urn:microsoft.com/office/officeart/2005/8/layout/cycle6"/>
    <dgm:cxn modelId="{371F7AEE-5E91-4022-9F97-9384E3BEE2EF}" type="presOf" srcId="{1DF78560-CD5B-4E66-B0DF-70FD98A11C07}" destId="{684C70BF-A021-4DE0-997F-E2FC12676BE9}" srcOrd="0" destOrd="0" presId="urn:microsoft.com/office/officeart/2005/8/layout/cycle6"/>
    <dgm:cxn modelId="{16A0AF2F-BE94-418E-B3F0-2346B2D7A071}" type="presOf" srcId="{12571497-5743-46C9-AB42-F4454B799465}" destId="{7274956F-C138-42D9-B723-2D776AC64902}" srcOrd="0" destOrd="0" presId="urn:microsoft.com/office/officeart/2005/8/layout/cycle6"/>
    <dgm:cxn modelId="{F128054F-CF35-4A38-8ABF-863A8A6370D9}" type="presOf" srcId="{E1B3B452-A532-4A13-AFC3-E0E171B1DD6F}" destId="{9882BCE1-8BA6-4CF2-81C8-75FC288CA834}" srcOrd="0" destOrd="0" presId="urn:microsoft.com/office/officeart/2005/8/layout/cycle6"/>
    <dgm:cxn modelId="{ECC37940-47CE-4115-A27A-939458847B13}" type="presOf" srcId="{140DBAE8-14DE-4BBE-A0D8-9E694FB1707E}" destId="{72FD7E17-594D-45F3-95DB-9230FC73B67E}" srcOrd="0" destOrd="0" presId="urn:microsoft.com/office/officeart/2005/8/layout/cycle6"/>
    <dgm:cxn modelId="{5F3059A8-8EB9-461D-9F92-67320B266A0D}" srcId="{F3F5F6AF-F459-4619-9BC6-FC68D0221426}" destId="{140DBAE8-14DE-4BBE-A0D8-9E694FB1707E}" srcOrd="3" destOrd="0" parTransId="{92B01A2B-9CCF-44F9-BD35-D65C0E9C70F8}" sibTransId="{EB2D3455-4D74-4AA5-8587-8CA27A9CDEE9}"/>
    <dgm:cxn modelId="{4014A12D-60AB-4C10-A7FA-A9FCEF1054F9}" type="presParOf" srcId="{B4669241-FF0F-477A-B2FD-5349FDC0DE7D}" destId="{684C70BF-A021-4DE0-997F-E2FC12676BE9}" srcOrd="0" destOrd="0" presId="urn:microsoft.com/office/officeart/2005/8/layout/cycle6"/>
    <dgm:cxn modelId="{303F5C5B-5B04-4D86-A23F-7B580139952F}" type="presParOf" srcId="{B4669241-FF0F-477A-B2FD-5349FDC0DE7D}" destId="{8A71501C-C76C-40B0-84EC-64276EE7B975}" srcOrd="1" destOrd="0" presId="urn:microsoft.com/office/officeart/2005/8/layout/cycle6"/>
    <dgm:cxn modelId="{CD950B67-B023-4FE2-9C64-7CFF8FB56743}" type="presParOf" srcId="{B4669241-FF0F-477A-B2FD-5349FDC0DE7D}" destId="{9882BCE1-8BA6-4CF2-81C8-75FC288CA834}" srcOrd="2" destOrd="0" presId="urn:microsoft.com/office/officeart/2005/8/layout/cycle6"/>
    <dgm:cxn modelId="{D488C09B-A420-4445-B857-9B959545F79B}" type="presParOf" srcId="{B4669241-FF0F-477A-B2FD-5349FDC0DE7D}" destId="{0F0428A3-F4EF-4807-88B5-E1E78A8D8EAF}" srcOrd="3" destOrd="0" presId="urn:microsoft.com/office/officeart/2005/8/layout/cycle6"/>
    <dgm:cxn modelId="{C8CFDA09-DEFC-42C3-BD8A-9136CF6B67EA}" type="presParOf" srcId="{B4669241-FF0F-477A-B2FD-5349FDC0DE7D}" destId="{8B6A3FD3-41F2-4CEA-9AF3-2788DC20E201}" srcOrd="4" destOrd="0" presId="urn:microsoft.com/office/officeart/2005/8/layout/cycle6"/>
    <dgm:cxn modelId="{AFF5FD05-ABF8-4DA7-932E-9956298DC7D4}" type="presParOf" srcId="{B4669241-FF0F-477A-B2FD-5349FDC0DE7D}" destId="{CE770978-7AA3-4A63-92A1-40D7452FA128}" srcOrd="5" destOrd="0" presId="urn:microsoft.com/office/officeart/2005/8/layout/cycle6"/>
    <dgm:cxn modelId="{76C5DC20-635F-433F-B7AF-911CCDA93211}" type="presParOf" srcId="{B4669241-FF0F-477A-B2FD-5349FDC0DE7D}" destId="{9997881A-8805-46B1-9CE3-6B428E3AACDB}" srcOrd="6" destOrd="0" presId="urn:microsoft.com/office/officeart/2005/8/layout/cycle6"/>
    <dgm:cxn modelId="{A7D4A7AA-475B-4231-9D0E-8A60922A2CC7}" type="presParOf" srcId="{B4669241-FF0F-477A-B2FD-5349FDC0DE7D}" destId="{6AE3819B-8352-4DB4-956D-B18607FE46BC}" srcOrd="7" destOrd="0" presId="urn:microsoft.com/office/officeart/2005/8/layout/cycle6"/>
    <dgm:cxn modelId="{250AAD15-9135-4412-9C63-7658A394BA76}" type="presParOf" srcId="{B4669241-FF0F-477A-B2FD-5349FDC0DE7D}" destId="{7274956F-C138-42D9-B723-2D776AC64902}" srcOrd="8" destOrd="0" presId="urn:microsoft.com/office/officeart/2005/8/layout/cycle6"/>
    <dgm:cxn modelId="{137AEC1F-5596-41E0-8173-272A5B343C91}" type="presParOf" srcId="{B4669241-FF0F-477A-B2FD-5349FDC0DE7D}" destId="{72FD7E17-594D-45F3-95DB-9230FC73B67E}" srcOrd="9" destOrd="0" presId="urn:microsoft.com/office/officeart/2005/8/layout/cycle6"/>
    <dgm:cxn modelId="{DCA37CCA-3782-4E97-9DD1-C9C12997F0F7}" type="presParOf" srcId="{B4669241-FF0F-477A-B2FD-5349FDC0DE7D}" destId="{8971D067-B61F-4101-8FFD-0551A8DD165B}" srcOrd="10" destOrd="0" presId="urn:microsoft.com/office/officeart/2005/8/layout/cycle6"/>
    <dgm:cxn modelId="{7FA0F1EE-C8CD-4437-A108-BA854EC93082}" type="presParOf" srcId="{B4669241-FF0F-477A-B2FD-5349FDC0DE7D}" destId="{9CFD6E22-1876-4346-86CD-6911FC3FD351}" srcOrd="11" destOrd="0" presId="urn:microsoft.com/office/officeart/2005/8/layout/cycle6"/>
    <dgm:cxn modelId="{892EAF01-35B4-400C-8FAE-BC1C08E50CC9}" type="presParOf" srcId="{B4669241-FF0F-477A-B2FD-5349FDC0DE7D}" destId="{E0740921-D322-482F-AD07-712384C47983}" srcOrd="12" destOrd="0" presId="urn:microsoft.com/office/officeart/2005/8/layout/cycle6"/>
    <dgm:cxn modelId="{7CA840F4-420A-40F0-866A-670903372EA4}" type="presParOf" srcId="{B4669241-FF0F-477A-B2FD-5349FDC0DE7D}" destId="{DF013CE5-A4B9-4EC7-A80A-57F1F252CDB4}" srcOrd="13" destOrd="0" presId="urn:microsoft.com/office/officeart/2005/8/layout/cycle6"/>
    <dgm:cxn modelId="{B92DA875-8C37-461B-94C2-272DBBFE9040}" type="presParOf" srcId="{B4669241-FF0F-477A-B2FD-5349FDC0DE7D}" destId="{9616E6D8-83DF-457B-9571-3983CCBD695D}" srcOrd="14" destOrd="0" presId="urn:microsoft.com/office/officeart/2005/8/layout/cycle6"/>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734E0-C3A7-43BB-B88B-CB48D1E49154}">
      <dsp:nvSpPr>
        <dsp:cNvPr id="0" name=""/>
        <dsp:cNvSpPr/>
      </dsp:nvSpPr>
      <dsp:spPr>
        <a:xfrm>
          <a:off x="1640899" y="740"/>
          <a:ext cx="1636297" cy="808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Develop</a:t>
          </a:r>
          <a:endParaRPr lang="en-US" sz="2100" kern="1200" dirty="0"/>
        </a:p>
      </dsp:txBody>
      <dsp:txXfrm>
        <a:off x="1680366" y="40207"/>
        <a:ext cx="1557363" cy="729550"/>
      </dsp:txXfrm>
    </dsp:sp>
    <dsp:sp modelId="{1255018A-B783-4601-A69E-8FA82A8B2B86}">
      <dsp:nvSpPr>
        <dsp:cNvPr id="0" name=""/>
        <dsp:cNvSpPr/>
      </dsp:nvSpPr>
      <dsp:spPr>
        <a:xfrm>
          <a:off x="842284" y="404982"/>
          <a:ext cx="3233527" cy="3233527"/>
        </a:xfrm>
        <a:custGeom>
          <a:avLst/>
          <a:gdLst/>
          <a:ahLst/>
          <a:cxnLst/>
          <a:rect l="0" t="0" r="0" b="0"/>
          <a:pathLst>
            <a:path>
              <a:moveTo>
                <a:pt x="2555160" y="300201"/>
              </a:moveTo>
              <a:arcTo wR="1616763" hR="1616763" stAng="18328790" swAng="927046"/>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A792FA8-F8D0-43DA-844C-7789759464A2}">
      <dsp:nvSpPr>
        <dsp:cNvPr id="0" name=""/>
        <dsp:cNvSpPr/>
      </dsp:nvSpPr>
      <dsp:spPr>
        <a:xfrm>
          <a:off x="3374771" y="1117896"/>
          <a:ext cx="1243821" cy="808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Test</a:t>
          </a:r>
          <a:endParaRPr lang="en-US" sz="2100" kern="1200" dirty="0"/>
        </a:p>
      </dsp:txBody>
      <dsp:txXfrm>
        <a:off x="3414238" y="1157363"/>
        <a:ext cx="1164887" cy="729550"/>
      </dsp:txXfrm>
    </dsp:sp>
    <dsp:sp modelId="{D72EA202-ADEC-4B30-965A-70F8D1E8D98B}">
      <dsp:nvSpPr>
        <dsp:cNvPr id="0" name=""/>
        <dsp:cNvSpPr/>
      </dsp:nvSpPr>
      <dsp:spPr>
        <a:xfrm>
          <a:off x="942827" y="878413"/>
          <a:ext cx="3233527" cy="3233527"/>
        </a:xfrm>
        <a:custGeom>
          <a:avLst/>
          <a:gdLst/>
          <a:ahLst/>
          <a:cxnLst/>
          <a:rect l="0" t="0" r="0" b="0"/>
          <a:pathLst>
            <a:path>
              <a:moveTo>
                <a:pt x="3190002" y="1244143"/>
              </a:moveTo>
              <a:arcTo wR="1616763" hR="1616763" stAng="20800505" swAng="1347579"/>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1A92934-4539-47AD-81CD-8D3CA6AC04AD}">
      <dsp:nvSpPr>
        <dsp:cNvPr id="0" name=""/>
        <dsp:cNvSpPr/>
      </dsp:nvSpPr>
      <dsp:spPr>
        <a:xfrm>
          <a:off x="2996226" y="2951872"/>
          <a:ext cx="1617801" cy="808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Release</a:t>
          </a:r>
          <a:endParaRPr lang="en-US" sz="2100" kern="1200" dirty="0"/>
        </a:p>
      </dsp:txBody>
      <dsp:txXfrm>
        <a:off x="3035693" y="2991339"/>
        <a:ext cx="1538867" cy="729550"/>
      </dsp:txXfrm>
    </dsp:sp>
    <dsp:sp modelId="{6F19231D-E315-4DFC-97AE-DD6B42F81775}">
      <dsp:nvSpPr>
        <dsp:cNvPr id="0" name=""/>
        <dsp:cNvSpPr/>
      </dsp:nvSpPr>
      <dsp:spPr>
        <a:xfrm>
          <a:off x="977528" y="650242"/>
          <a:ext cx="3233527" cy="3233527"/>
        </a:xfrm>
        <a:custGeom>
          <a:avLst/>
          <a:gdLst/>
          <a:ahLst/>
          <a:cxnLst/>
          <a:rect l="0" t="0" r="0" b="0"/>
          <a:pathLst>
            <a:path>
              <a:moveTo>
                <a:pt x="1971088" y="3194223"/>
              </a:moveTo>
              <a:arcTo wR="1616763" hR="1616763" stAng="4640431" swAng="1877257"/>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9ADFF-42C7-480E-A741-CE94BAED72D6}">
      <dsp:nvSpPr>
        <dsp:cNvPr id="0" name=""/>
        <dsp:cNvSpPr/>
      </dsp:nvSpPr>
      <dsp:spPr>
        <a:xfrm>
          <a:off x="579003" y="2881522"/>
          <a:ext cx="1243821" cy="808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Monitor</a:t>
          </a:r>
          <a:endParaRPr lang="en-US" sz="2100" kern="1200" dirty="0"/>
        </a:p>
      </dsp:txBody>
      <dsp:txXfrm>
        <a:off x="618470" y="2920989"/>
        <a:ext cx="1164887" cy="729550"/>
      </dsp:txXfrm>
    </dsp:sp>
    <dsp:sp modelId="{5314E019-8A9E-40E8-9F4D-5D9C558A7FD0}">
      <dsp:nvSpPr>
        <dsp:cNvPr id="0" name=""/>
        <dsp:cNvSpPr/>
      </dsp:nvSpPr>
      <dsp:spPr>
        <a:xfrm>
          <a:off x="796227" y="704130"/>
          <a:ext cx="3233527" cy="3233527"/>
        </a:xfrm>
        <a:custGeom>
          <a:avLst/>
          <a:gdLst/>
          <a:ahLst/>
          <a:cxnLst/>
          <a:rect l="0" t="0" r="0" b="0"/>
          <a:pathLst>
            <a:path>
              <a:moveTo>
                <a:pt x="44735" y="1994455"/>
              </a:moveTo>
              <a:arcTo wR="1616763" hR="1616763" stAng="9989419" swAng="1251221"/>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87E8CAF-6C80-443E-A20F-ECDC038E1C92}">
      <dsp:nvSpPr>
        <dsp:cNvPr id="0" name=""/>
        <dsp:cNvSpPr/>
      </dsp:nvSpPr>
      <dsp:spPr>
        <a:xfrm>
          <a:off x="151718" y="1117896"/>
          <a:ext cx="1539390" cy="808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Analyze</a:t>
          </a:r>
          <a:endParaRPr lang="en-US" sz="2100" kern="1200" dirty="0"/>
        </a:p>
      </dsp:txBody>
      <dsp:txXfrm>
        <a:off x="191185" y="1157363"/>
        <a:ext cx="1460456" cy="729550"/>
      </dsp:txXfrm>
    </dsp:sp>
    <dsp:sp modelId="{6D44C7AC-74D8-4704-83DF-F6146CBEDC36}">
      <dsp:nvSpPr>
        <dsp:cNvPr id="0" name=""/>
        <dsp:cNvSpPr/>
      </dsp:nvSpPr>
      <dsp:spPr>
        <a:xfrm>
          <a:off x="842284" y="404982"/>
          <a:ext cx="3233527" cy="3233527"/>
        </a:xfrm>
        <a:custGeom>
          <a:avLst/>
          <a:gdLst/>
          <a:ahLst/>
          <a:cxnLst/>
          <a:rect l="0" t="0" r="0" b="0"/>
          <a:pathLst>
            <a:path>
              <a:moveTo>
                <a:pt x="361535" y="597780"/>
              </a:moveTo>
              <a:arcTo wR="1616763" hR="1616763" stAng="13144164" swAng="927046"/>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C70BF-A021-4DE0-997F-E2FC12676BE9}">
      <dsp:nvSpPr>
        <dsp:cNvPr id="0" name=""/>
        <dsp:cNvSpPr/>
      </dsp:nvSpPr>
      <dsp:spPr>
        <a:xfrm>
          <a:off x="1882286" y="1015"/>
          <a:ext cx="1254857" cy="8156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Test</a:t>
          </a:r>
          <a:endParaRPr lang="en-US" sz="1900" kern="1200" dirty="0"/>
        </a:p>
      </dsp:txBody>
      <dsp:txXfrm>
        <a:off x="1922103" y="40832"/>
        <a:ext cx="1175223" cy="736023"/>
      </dsp:txXfrm>
    </dsp:sp>
    <dsp:sp modelId="{9882BCE1-8BA6-4CF2-81C8-75FC288CA834}">
      <dsp:nvSpPr>
        <dsp:cNvPr id="0" name=""/>
        <dsp:cNvSpPr/>
      </dsp:nvSpPr>
      <dsp:spPr>
        <a:xfrm>
          <a:off x="876958" y="408844"/>
          <a:ext cx="3265513" cy="3265513"/>
        </a:xfrm>
        <a:custGeom>
          <a:avLst/>
          <a:gdLst/>
          <a:ahLst/>
          <a:cxnLst/>
          <a:rect l="0" t="0" r="0" b="0"/>
          <a:pathLst>
            <a:path>
              <a:moveTo>
                <a:pt x="2268845" y="128999"/>
              </a:moveTo>
              <a:arcTo wR="1632756" hR="1632756" stAng="17575701" swAng="196616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0428A3-F4EF-4807-88B5-E1E78A8D8EAF}">
      <dsp:nvSpPr>
        <dsp:cNvPr id="0" name=""/>
        <dsp:cNvSpPr/>
      </dsp:nvSpPr>
      <dsp:spPr>
        <a:xfrm>
          <a:off x="3435130" y="1129222"/>
          <a:ext cx="1254857" cy="8156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Develop</a:t>
          </a:r>
          <a:endParaRPr lang="en-US" sz="1900" kern="1200" dirty="0"/>
        </a:p>
      </dsp:txBody>
      <dsp:txXfrm>
        <a:off x="3474947" y="1169039"/>
        <a:ext cx="1175223" cy="736023"/>
      </dsp:txXfrm>
    </dsp:sp>
    <dsp:sp modelId="{CE770978-7AA3-4A63-92A1-40D7452FA128}">
      <dsp:nvSpPr>
        <dsp:cNvPr id="0" name=""/>
        <dsp:cNvSpPr/>
      </dsp:nvSpPr>
      <dsp:spPr>
        <a:xfrm>
          <a:off x="876958" y="408844"/>
          <a:ext cx="3265513" cy="3265513"/>
        </a:xfrm>
        <a:custGeom>
          <a:avLst/>
          <a:gdLst/>
          <a:ahLst/>
          <a:cxnLst/>
          <a:rect l="0" t="0" r="0" b="0"/>
          <a:pathLst>
            <a:path>
              <a:moveTo>
                <a:pt x="3263232" y="1546488"/>
              </a:moveTo>
              <a:arcTo wR="1632756" hR="1632756" stAng="21418280" swAng="219986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997881A-8805-46B1-9CE3-6B428E3AACDB}">
      <dsp:nvSpPr>
        <dsp:cNvPr id="0" name=""/>
        <dsp:cNvSpPr/>
      </dsp:nvSpPr>
      <dsp:spPr>
        <a:xfrm>
          <a:off x="2841996" y="2954699"/>
          <a:ext cx="1254857" cy="8156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Analyze</a:t>
          </a:r>
          <a:endParaRPr lang="en-US" sz="1900" kern="1200" dirty="0"/>
        </a:p>
      </dsp:txBody>
      <dsp:txXfrm>
        <a:off x="2881813" y="2994516"/>
        <a:ext cx="1175223" cy="736023"/>
      </dsp:txXfrm>
    </dsp:sp>
    <dsp:sp modelId="{7274956F-C138-42D9-B723-2D776AC64902}">
      <dsp:nvSpPr>
        <dsp:cNvPr id="0" name=""/>
        <dsp:cNvSpPr/>
      </dsp:nvSpPr>
      <dsp:spPr>
        <a:xfrm>
          <a:off x="876958" y="408844"/>
          <a:ext cx="3265513" cy="3265513"/>
        </a:xfrm>
        <a:custGeom>
          <a:avLst/>
          <a:gdLst/>
          <a:ahLst/>
          <a:cxnLst/>
          <a:rect l="0" t="0" r="0" b="0"/>
          <a:pathLst>
            <a:path>
              <a:moveTo>
                <a:pt x="1958528" y="3232683"/>
              </a:moveTo>
              <a:arcTo wR="1632756" hR="1632756" stAng="4709457" swAng="1381086"/>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2FD7E17-594D-45F3-95DB-9230FC73B67E}">
      <dsp:nvSpPr>
        <dsp:cNvPr id="0" name=""/>
        <dsp:cNvSpPr/>
      </dsp:nvSpPr>
      <dsp:spPr>
        <a:xfrm>
          <a:off x="922576" y="2954699"/>
          <a:ext cx="1254857" cy="8156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Monitor</a:t>
          </a:r>
          <a:endParaRPr lang="en-US" sz="1900" kern="1200" dirty="0"/>
        </a:p>
      </dsp:txBody>
      <dsp:txXfrm>
        <a:off x="962393" y="2994516"/>
        <a:ext cx="1175223" cy="736023"/>
      </dsp:txXfrm>
    </dsp:sp>
    <dsp:sp modelId="{9CFD6E22-1876-4346-86CD-6911FC3FD351}">
      <dsp:nvSpPr>
        <dsp:cNvPr id="0" name=""/>
        <dsp:cNvSpPr/>
      </dsp:nvSpPr>
      <dsp:spPr>
        <a:xfrm>
          <a:off x="876958" y="408844"/>
          <a:ext cx="3265513" cy="3265513"/>
        </a:xfrm>
        <a:custGeom>
          <a:avLst/>
          <a:gdLst/>
          <a:ahLst/>
          <a:cxnLst/>
          <a:rect l="0" t="0" r="0" b="0"/>
          <a:pathLst>
            <a:path>
              <a:moveTo>
                <a:pt x="273362" y="2537157"/>
              </a:moveTo>
              <a:arcTo wR="1632756" hR="1632756" stAng="8781857" swAng="219986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740921-D322-482F-AD07-712384C47983}">
      <dsp:nvSpPr>
        <dsp:cNvPr id="0" name=""/>
        <dsp:cNvSpPr/>
      </dsp:nvSpPr>
      <dsp:spPr>
        <a:xfrm>
          <a:off x="329442" y="1129222"/>
          <a:ext cx="1254857" cy="8156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Deploy</a:t>
          </a:r>
          <a:endParaRPr lang="en-US" sz="1900" kern="1200" dirty="0"/>
        </a:p>
      </dsp:txBody>
      <dsp:txXfrm>
        <a:off x="369259" y="1169039"/>
        <a:ext cx="1175223" cy="736023"/>
      </dsp:txXfrm>
    </dsp:sp>
    <dsp:sp modelId="{9616E6D8-83DF-457B-9571-3983CCBD695D}">
      <dsp:nvSpPr>
        <dsp:cNvPr id="0" name=""/>
        <dsp:cNvSpPr/>
      </dsp:nvSpPr>
      <dsp:spPr>
        <a:xfrm>
          <a:off x="876958" y="408844"/>
          <a:ext cx="3265513" cy="3265513"/>
        </a:xfrm>
        <a:custGeom>
          <a:avLst/>
          <a:gdLst/>
          <a:ahLst/>
          <a:cxnLst/>
          <a:rect l="0" t="0" r="0" b="0"/>
          <a:pathLst>
            <a:path>
              <a:moveTo>
                <a:pt x="283973" y="712604"/>
              </a:moveTo>
              <a:arcTo wR="1632756" hR="1632756" stAng="12858129" swAng="196616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2C5B2-DF10-4B25-8EC0-065F6D372EAD}" type="datetimeFigureOut">
              <a:rPr lang="en-US" smtClean="0"/>
              <a:pPr/>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52108-AF3B-4EC1-A747-33FC0FCF5DBB}" type="slidenum">
              <a:rPr lang="en-US" smtClean="0"/>
              <a:pPr/>
              <a:t>‹#›</a:t>
            </a:fld>
            <a:endParaRPr lang="en-US"/>
          </a:p>
        </p:txBody>
      </p:sp>
    </p:spTree>
    <p:extLst>
      <p:ext uri="{BB962C8B-B14F-4D97-AF65-F5344CB8AC3E}">
        <p14:creationId xmlns="" xmlns:p14="http://schemas.microsoft.com/office/powerpoint/2010/main" val="287912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62EB1F-7F2E-4FCD-946E-8BA8F6E7E03D}" type="datetime1">
              <a:rPr lang="en-US" smtClean="0"/>
              <a:pPr/>
              <a:t>9/9/2023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3ADFFA-E846-4A0F-A5C9-D7DCFEF54E93}" type="datetime1">
              <a:rPr lang="en-US" smtClean="0"/>
              <a:pPr/>
              <a:t>9/9/2023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F5D2-60B5-40E2-AC49-9D960227C3EC}"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BF11A3-E46E-4BE8-955B-58AF7134F972}"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3CABE-98D6-4CF8-A25E-98BD9A35C202}"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78126C-6496-42CD-A6CE-DF98479D1575}" type="datetime1">
              <a:rPr lang="en-US" smtClean="0"/>
              <a:pPr/>
              <a:t>9/9/2023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343C58-35B8-41FF-8CE4-992739EE3DE3}" type="datetime1">
              <a:rPr lang="en-US" smtClean="0"/>
              <a:pPr/>
              <a:t>9/9/2023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AD5364A-903E-470C-90F9-075E65AAAD00}"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451CF8-ADDB-44CC-8D25-E9F91F7A457A}"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709469-857B-4FA7-BB49-3020EBA74D0E}"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B73766-B9DF-4691-91CA-A2FB59F4C56A}" type="datetime1">
              <a:rPr lang="en-US" smtClean="0"/>
              <a:pPr/>
              <a:t>9/9/2023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A5B33F-6104-4A37-913A-BE88C99AE887}" type="datetime1">
              <a:rPr lang="en-US" smtClean="0"/>
              <a:pPr/>
              <a:t>9/9/2023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C7437-9E8A-4715-8F95-22D6FA113124}" type="datetime1">
              <a:rPr lang="en-US" smtClean="0"/>
              <a:pPr/>
              <a:t>9/9/2023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F0E6D2-4E36-4BF4-B7BB-8C0414A44481}" type="datetime1">
              <a:rPr lang="en-US" smtClean="0"/>
              <a:pPr/>
              <a:t>9/9/2023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04A44-2CFE-49C1-8062-77938E2EB742}" type="datetime1">
              <a:rPr lang="en-US" smtClean="0"/>
              <a:pPr/>
              <a:t>9/9/2023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1F36C8-2E73-49EE-B833-1311615520D6}" type="datetime1">
              <a:rPr lang="en-US" smtClean="0"/>
              <a:pPr/>
              <a:t>9/9/2023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619F80-1BC6-4FFA-B51C-DC1B67DFD1AE}" type="datetime1">
              <a:rPr lang="en-US" smtClean="0"/>
              <a:pPr/>
              <a:t>9/9/2023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DBBF191-BECF-4BC6-8DEB-0318C4E2E0A0}" type="datetime1">
              <a:rPr lang="en-US" smtClean="0"/>
              <a:pPr/>
              <a:t>9/9/2023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ws.amazon.com/mobile/mobile-application-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3538" y="2440243"/>
            <a:ext cx="8953269" cy="988757"/>
          </a:xfrm>
        </p:spPr>
        <p:txBody>
          <a:bodyPr/>
          <a:lstStyle/>
          <a:p>
            <a:r>
              <a:rPr lang="en-US" sz="4400" dirty="0" smtClean="0"/>
              <a:t>Mobile App Development course</a:t>
            </a:r>
            <a:endParaRPr lang="en-US" sz="4400" dirty="0"/>
          </a:p>
        </p:txBody>
      </p:sp>
      <p:sp>
        <p:nvSpPr>
          <p:cNvPr id="4" name="Subtitle 2"/>
          <p:cNvSpPr txBox="1">
            <a:spLocks/>
          </p:cNvSpPr>
          <p:nvPr/>
        </p:nvSpPr>
        <p:spPr bwMode="gray">
          <a:xfrm>
            <a:off x="6253824" y="4929780"/>
            <a:ext cx="3399628" cy="36938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t>Mr. </a:t>
            </a:r>
            <a:r>
              <a:rPr lang="en-US" dirty="0" err="1"/>
              <a:t>Abdulrazak</a:t>
            </a:r>
            <a:r>
              <a:rPr lang="en-US" dirty="0"/>
              <a:t> A. </a:t>
            </a:r>
            <a:r>
              <a:rPr lang="en-US" dirty="0" err="1"/>
              <a:t>Dirie</a:t>
            </a:r>
            <a:endParaRPr lang="en-US" dirty="0"/>
          </a:p>
        </p:txBody>
      </p:sp>
      <p:sp>
        <p:nvSpPr>
          <p:cNvPr id="6" name="Subtitle 2"/>
          <p:cNvSpPr txBox="1">
            <a:spLocks/>
          </p:cNvSpPr>
          <p:nvPr/>
        </p:nvSpPr>
        <p:spPr bwMode="gray">
          <a:xfrm>
            <a:off x="7368521" y="5299166"/>
            <a:ext cx="2010610" cy="36938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baseline="30000" dirty="0" smtClean="0">
                <a:solidFill>
                  <a:schemeClr val="bg1">
                    <a:lumMod val="85000"/>
                  </a:schemeClr>
                </a:solidFill>
              </a:rPr>
              <a:t>9th</a:t>
            </a:r>
            <a:r>
              <a:rPr lang="en-US" dirty="0" smtClean="0">
                <a:solidFill>
                  <a:schemeClr val="bg1">
                    <a:lumMod val="85000"/>
                  </a:schemeClr>
                </a:solidFill>
              </a:rPr>
              <a:t> </a:t>
            </a:r>
            <a:r>
              <a:rPr lang="en-US" dirty="0">
                <a:solidFill>
                  <a:schemeClr val="bg1">
                    <a:lumMod val="85000"/>
                  </a:schemeClr>
                </a:solidFill>
              </a:rPr>
              <a:t>of </a:t>
            </a:r>
            <a:r>
              <a:rPr lang="en-US" dirty="0" smtClean="0">
                <a:solidFill>
                  <a:schemeClr val="bg1">
                    <a:lumMod val="85000"/>
                  </a:schemeClr>
                </a:solidFill>
              </a:rPr>
              <a:t>Sept 2023</a:t>
            </a:r>
            <a:endParaRPr lang="en-US" dirty="0">
              <a:solidFill>
                <a:schemeClr val="bg1">
                  <a:lumMod val="85000"/>
                </a:schemeClr>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 xmlns:p14="http://schemas.microsoft.com/office/powerpoint/2010/main" val="2077949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838" y="2382716"/>
            <a:ext cx="11131062" cy="4193929"/>
          </a:xfrm>
        </p:spPr>
        <p:txBody>
          <a:bodyPr>
            <a:normAutofit/>
          </a:bodyPr>
          <a:lstStyle/>
          <a:p>
            <a:pPr algn="just"/>
            <a:r>
              <a:rPr lang="en-US" dirty="0"/>
              <a:t>PWAs offer an alternative approach to traditional mobile app development by skipping app store delivery and app installations. PWAs are web applications that utilize a set of browser capabilities - such as working offline, running a background process, and adding a link to the device home screen -  to provide an 'app like' user experience. </a:t>
            </a:r>
            <a:endParaRPr lang="en-US" dirty="0" smtClean="0"/>
          </a:p>
          <a:p>
            <a:pPr algn="just"/>
            <a:r>
              <a:rPr lang="en-US" sz="2400" b="1" dirty="0" smtClean="0"/>
              <a:t>Pros:</a:t>
            </a:r>
          </a:p>
          <a:p>
            <a:pPr lvl="1" algn="just"/>
            <a:r>
              <a:rPr lang="en-US" dirty="0"/>
              <a:t>Same app is available both for web and mobile</a:t>
            </a:r>
            <a:r>
              <a:rPr lang="en-US" dirty="0" smtClean="0"/>
              <a:t>.</a:t>
            </a:r>
          </a:p>
          <a:p>
            <a:pPr lvl="1" algn="just"/>
            <a:r>
              <a:rPr lang="en-US" dirty="0"/>
              <a:t>No installation required, accessible through a URL</a:t>
            </a:r>
            <a:r>
              <a:rPr lang="en-US" dirty="0" smtClean="0"/>
              <a:t>.</a:t>
            </a:r>
            <a:endParaRPr lang="en-US" sz="2200" dirty="0" smtClean="0"/>
          </a:p>
          <a:p>
            <a:pPr algn="just"/>
            <a:r>
              <a:rPr lang="en-US" sz="2400" b="1" dirty="0" smtClean="0"/>
              <a:t>Cons:</a:t>
            </a:r>
          </a:p>
          <a:p>
            <a:pPr lvl="1" algn="just"/>
            <a:r>
              <a:rPr lang="en-US" dirty="0"/>
              <a:t>Limited support for native device features</a:t>
            </a:r>
            <a:r>
              <a:rPr lang="en-US" dirty="0" smtClean="0"/>
              <a:t>.</a:t>
            </a:r>
          </a:p>
          <a:p>
            <a:pPr lvl="1" algn="just"/>
            <a:r>
              <a:rPr lang="en-US" dirty="0"/>
              <a:t>App capabilities depend on the browser in use</a:t>
            </a:r>
            <a:r>
              <a:rPr lang="en-US" dirty="0" smtClean="0"/>
              <a:t>.</a:t>
            </a:r>
            <a:endParaRPr lang="en-US" sz="2200" b="1" dirty="0" smtClean="0"/>
          </a:p>
        </p:txBody>
      </p:sp>
      <p:sp>
        <p:nvSpPr>
          <p:cNvPr id="2" name="Title 1"/>
          <p:cNvSpPr>
            <a:spLocks noGrp="1"/>
          </p:cNvSpPr>
          <p:nvPr>
            <p:ph type="title"/>
          </p:nvPr>
        </p:nvSpPr>
        <p:spPr/>
        <p:txBody>
          <a:bodyPr/>
          <a:lstStyle/>
          <a:p>
            <a:r>
              <a:rPr lang="en-US" dirty="0"/>
              <a:t>Progressive Web Applications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 xmlns:p14="http://schemas.microsoft.com/office/powerpoint/2010/main" val="25689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Native </a:t>
            </a:r>
            <a:r>
              <a:rPr lang="en-US" sz="3200" dirty="0"/>
              <a:t>vs. Hybrid Applications</a:t>
            </a:r>
          </a:p>
        </p:txBody>
      </p:sp>
      <p:sp>
        <p:nvSpPr>
          <p:cNvPr id="3" name="Content Placeholder 2"/>
          <p:cNvSpPr>
            <a:spLocks noGrp="1"/>
          </p:cNvSpPr>
          <p:nvPr>
            <p:ph idx="1"/>
          </p:nvPr>
        </p:nvSpPr>
        <p:spPr>
          <a:xfrm>
            <a:off x="1154954" y="2603500"/>
            <a:ext cx="8825659" cy="957385"/>
          </a:xfrm>
        </p:spPr>
        <p:txBody>
          <a:bodyPr/>
          <a:lstStyle/>
          <a:p>
            <a:r>
              <a:rPr lang="en-US" dirty="0"/>
              <a:t>At the highest level, there are four main ways that native apps differ from hybrid apps as illustrated in the following table.</a:t>
            </a:r>
          </a:p>
        </p:txBody>
      </p:sp>
      <p:graphicFrame>
        <p:nvGraphicFramePr>
          <p:cNvPr id="4" name="Table 3"/>
          <p:cNvGraphicFramePr>
            <a:graphicFrameLocks noGrp="1"/>
          </p:cNvGraphicFramePr>
          <p:nvPr>
            <p:extLst>
              <p:ext uri="{D42A27DB-BD31-4B8C-83A1-F6EECF244321}">
                <p14:modId xmlns="" xmlns:p14="http://schemas.microsoft.com/office/powerpoint/2010/main" val="4156925166"/>
              </p:ext>
            </p:extLst>
          </p:nvPr>
        </p:nvGraphicFramePr>
        <p:xfrm>
          <a:off x="2004646" y="3657500"/>
          <a:ext cx="6908006" cy="2101460"/>
        </p:xfrm>
        <a:graphic>
          <a:graphicData uri="http://schemas.openxmlformats.org/drawingml/2006/table">
            <a:tbl>
              <a:tblPr>
                <a:tableStyleId>{7DF18680-E054-41AD-8BC1-D1AEF772440D}</a:tableStyleId>
              </a:tblPr>
              <a:tblGrid>
                <a:gridCol w="3454003">
                  <a:extLst>
                    <a:ext uri="{9D8B030D-6E8A-4147-A177-3AD203B41FA5}">
                      <a16:colId xmlns="" xmlns:a16="http://schemas.microsoft.com/office/drawing/2014/main" val="2055703100"/>
                    </a:ext>
                  </a:extLst>
                </a:gridCol>
                <a:gridCol w="3454003">
                  <a:extLst>
                    <a:ext uri="{9D8B030D-6E8A-4147-A177-3AD203B41FA5}">
                      <a16:colId xmlns="" xmlns:a16="http://schemas.microsoft.com/office/drawing/2014/main" val="2042912611"/>
                    </a:ext>
                  </a:extLst>
                </a:gridCol>
              </a:tblGrid>
              <a:tr h="445764">
                <a:tc>
                  <a:txBody>
                    <a:bodyPr/>
                    <a:lstStyle/>
                    <a:p>
                      <a:pPr algn="l"/>
                      <a:r>
                        <a:rPr lang="en-US" b="1">
                          <a:effectLst/>
                        </a:rPr>
                        <a:t>Native </a:t>
                      </a:r>
                    </a:p>
                  </a:txBody>
                  <a:tcPr marL="60960" marR="60960" marT="76200" marB="76200" anchor="ctr">
                    <a:solidFill>
                      <a:schemeClr val="accent3">
                        <a:lumMod val="40000"/>
                        <a:lumOff val="60000"/>
                      </a:schemeClr>
                    </a:solidFill>
                  </a:tcPr>
                </a:tc>
                <a:tc>
                  <a:txBody>
                    <a:bodyPr/>
                    <a:lstStyle/>
                    <a:p>
                      <a:pPr algn="l"/>
                      <a:r>
                        <a:rPr lang="en-US" b="1" dirty="0">
                          <a:effectLst/>
                        </a:rPr>
                        <a:t>Hybrid</a:t>
                      </a:r>
                    </a:p>
                  </a:txBody>
                  <a:tcPr marL="60960" marR="60960" marT="76200" marB="76200" anchor="ctr">
                    <a:solidFill>
                      <a:schemeClr val="accent3">
                        <a:lumMod val="40000"/>
                        <a:lumOff val="60000"/>
                      </a:schemeClr>
                    </a:solidFill>
                  </a:tcPr>
                </a:tc>
                <a:extLst>
                  <a:ext uri="{0D108BD9-81ED-4DB2-BD59-A6C34878D82A}">
                    <a16:rowId xmlns="" xmlns:a16="http://schemas.microsoft.com/office/drawing/2014/main" val="940739685"/>
                  </a:ext>
                </a:extLst>
              </a:tr>
              <a:tr h="413924">
                <a:tc>
                  <a:txBody>
                    <a:bodyPr/>
                    <a:lstStyle/>
                    <a:p>
                      <a:r>
                        <a:rPr lang="en-US">
                          <a:effectLst/>
                        </a:rPr>
                        <a:t>Platform Specific</a:t>
                      </a:r>
                    </a:p>
                  </a:txBody>
                  <a:tcPr marL="60960" marR="60960" marT="60960" marB="60960" anchor="ctr"/>
                </a:tc>
                <a:tc>
                  <a:txBody>
                    <a:bodyPr/>
                    <a:lstStyle/>
                    <a:p>
                      <a:r>
                        <a:rPr lang="en-US">
                          <a:effectLst/>
                        </a:rPr>
                        <a:t>Cross Platform</a:t>
                      </a:r>
                    </a:p>
                  </a:txBody>
                  <a:tcPr marL="60960" marR="60960" marT="60960" marB="60960" anchor="ctr"/>
                </a:tc>
                <a:extLst>
                  <a:ext uri="{0D108BD9-81ED-4DB2-BD59-A6C34878D82A}">
                    <a16:rowId xmlns="" xmlns:a16="http://schemas.microsoft.com/office/drawing/2014/main" val="3354013409"/>
                  </a:ext>
                </a:extLst>
              </a:tr>
              <a:tr h="413924">
                <a:tc>
                  <a:txBody>
                    <a:bodyPr/>
                    <a:lstStyle/>
                    <a:p>
                      <a:r>
                        <a:rPr lang="en-US">
                          <a:effectLst/>
                        </a:rPr>
                        <a:t>Compiled Language </a:t>
                      </a:r>
                    </a:p>
                  </a:txBody>
                  <a:tcPr marL="60960" marR="60960" marT="60960" marB="60960" anchor="ctr"/>
                </a:tc>
                <a:tc>
                  <a:txBody>
                    <a:bodyPr/>
                    <a:lstStyle/>
                    <a:p>
                      <a:r>
                        <a:rPr lang="en-US">
                          <a:effectLst/>
                        </a:rPr>
                        <a:t>Scripting / Compiled</a:t>
                      </a:r>
                    </a:p>
                  </a:txBody>
                  <a:tcPr marL="60960" marR="60960" marT="60960" marB="60960" anchor="ctr"/>
                </a:tc>
                <a:extLst>
                  <a:ext uri="{0D108BD9-81ED-4DB2-BD59-A6C34878D82A}">
                    <a16:rowId xmlns="" xmlns:a16="http://schemas.microsoft.com/office/drawing/2014/main" val="993184157"/>
                  </a:ext>
                </a:extLst>
              </a:tr>
              <a:tr h="413924">
                <a:tc>
                  <a:txBody>
                    <a:bodyPr/>
                    <a:lstStyle/>
                    <a:p>
                      <a:r>
                        <a:rPr lang="en-US">
                          <a:effectLst/>
                        </a:rPr>
                        <a:t>Access to Device Hardware</a:t>
                      </a:r>
                    </a:p>
                  </a:txBody>
                  <a:tcPr marL="60960" marR="60960" marT="60960" marB="60960" anchor="ctr"/>
                </a:tc>
                <a:tc>
                  <a:txBody>
                    <a:bodyPr/>
                    <a:lstStyle/>
                    <a:p>
                      <a:r>
                        <a:rPr lang="en-US">
                          <a:effectLst/>
                        </a:rPr>
                        <a:t>Plugins / Native Modules</a:t>
                      </a:r>
                    </a:p>
                  </a:txBody>
                  <a:tcPr marL="60960" marR="60960" marT="60960" marB="60960" anchor="ctr"/>
                </a:tc>
                <a:extLst>
                  <a:ext uri="{0D108BD9-81ED-4DB2-BD59-A6C34878D82A}">
                    <a16:rowId xmlns="" xmlns:a16="http://schemas.microsoft.com/office/drawing/2014/main" val="3517784137"/>
                  </a:ext>
                </a:extLst>
              </a:tr>
              <a:tr h="413924">
                <a:tc>
                  <a:txBody>
                    <a:bodyPr/>
                    <a:lstStyle/>
                    <a:p>
                      <a:r>
                        <a:rPr lang="en-US">
                          <a:effectLst/>
                        </a:rPr>
                        <a:t>Platform Frameworks</a:t>
                      </a:r>
                    </a:p>
                  </a:txBody>
                  <a:tcPr marL="60960" marR="60960" marT="60960" marB="60960" anchor="ctr"/>
                </a:tc>
                <a:tc>
                  <a:txBody>
                    <a:bodyPr/>
                    <a:lstStyle/>
                    <a:p>
                      <a:r>
                        <a:rPr lang="en-US" dirty="0">
                          <a:effectLst/>
                        </a:rPr>
                        <a:t>Web Frameworks</a:t>
                      </a:r>
                    </a:p>
                  </a:txBody>
                  <a:tcPr marL="60960" marR="60960" marT="60960" marB="60960" anchor="ctr"/>
                </a:tc>
                <a:extLst>
                  <a:ext uri="{0D108BD9-81ED-4DB2-BD59-A6C34878D82A}">
                    <a16:rowId xmlns="" xmlns:a16="http://schemas.microsoft.com/office/drawing/2014/main" val="1853358353"/>
                  </a:ext>
                </a:extLst>
              </a:tr>
            </a:tbl>
          </a:graphicData>
        </a:graphic>
      </p:graphicFrame>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 xmlns:p14="http://schemas.microsoft.com/office/powerpoint/2010/main" val="374179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108" y="973668"/>
            <a:ext cx="10037654" cy="706964"/>
          </a:xfrm>
        </p:spPr>
        <p:txBody>
          <a:bodyPr/>
          <a:lstStyle/>
          <a:p>
            <a:r>
              <a:rPr lang="en-US" sz="3200" dirty="0"/>
              <a:t>Why Choose the Hybrid/Cross-platform </a:t>
            </a:r>
            <a:r>
              <a:rPr lang="en-US" sz="3200" dirty="0" smtClean="0"/>
              <a:t>Approach</a:t>
            </a:r>
            <a:endParaRPr lang="en-US" sz="3200" dirty="0"/>
          </a:p>
        </p:txBody>
      </p:sp>
      <p:sp>
        <p:nvSpPr>
          <p:cNvPr id="3" name="Content Placeholder 2"/>
          <p:cNvSpPr>
            <a:spLocks noGrp="1"/>
          </p:cNvSpPr>
          <p:nvPr>
            <p:ph idx="1"/>
          </p:nvPr>
        </p:nvSpPr>
        <p:spPr/>
        <p:txBody>
          <a:bodyPr/>
          <a:lstStyle/>
          <a:p>
            <a:r>
              <a:rPr lang="en-US" dirty="0"/>
              <a:t>One problem with native mobile application development is that it requires a highly specialized skill set</a:t>
            </a:r>
            <a:r>
              <a:rPr lang="en-US" dirty="0" smtClean="0"/>
              <a:t>.</a:t>
            </a:r>
          </a:p>
          <a:p>
            <a:r>
              <a:rPr lang="en-US" dirty="0"/>
              <a:t>there are fewer developers who are knowledgeable in platform-specific versions of those languages and their respective IDEs. In fact, skilled native app developers are in such demand,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 xmlns:p14="http://schemas.microsoft.com/office/powerpoint/2010/main" val="1101664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185" y="1061591"/>
            <a:ext cx="10107992" cy="706964"/>
          </a:xfrm>
        </p:spPr>
        <p:txBody>
          <a:bodyPr/>
          <a:lstStyle/>
          <a:p>
            <a:r>
              <a:rPr lang="en-US" sz="3200" dirty="0"/>
              <a:t>How Hybrid and Cross-platform Frameworks Work</a:t>
            </a:r>
          </a:p>
        </p:txBody>
      </p:sp>
      <p:sp>
        <p:nvSpPr>
          <p:cNvPr id="3" name="Content Placeholder 2"/>
          <p:cNvSpPr>
            <a:spLocks noGrp="1"/>
          </p:cNvSpPr>
          <p:nvPr>
            <p:ph idx="1"/>
          </p:nvPr>
        </p:nvSpPr>
        <p:spPr>
          <a:xfrm>
            <a:off x="483578" y="2540977"/>
            <a:ext cx="11227776" cy="3903785"/>
          </a:xfrm>
        </p:spPr>
        <p:txBody>
          <a:bodyPr>
            <a:normAutofit/>
          </a:bodyPr>
          <a:lstStyle/>
          <a:p>
            <a:pPr algn="just"/>
            <a:r>
              <a:rPr lang="en-US" sz="2000" dirty="0"/>
              <a:t>Hybrid apps allow developers to use </a:t>
            </a:r>
            <a:r>
              <a:rPr lang="en-US" sz="2000" b="1" dirty="0"/>
              <a:t>web technologies </a:t>
            </a:r>
            <a:r>
              <a:rPr lang="en-US" sz="2000" dirty="0"/>
              <a:t>of HTML5/CSS/JavaScript and then encapsulate those web applications in a container that allows the web application to act like a </a:t>
            </a:r>
            <a:r>
              <a:rPr lang="en-US" sz="2000" b="1" dirty="0"/>
              <a:t>native application </a:t>
            </a:r>
            <a:r>
              <a:rPr lang="en-US" sz="2000" dirty="0"/>
              <a:t>on the device. </a:t>
            </a:r>
            <a:endParaRPr lang="en-US" sz="2000" dirty="0" smtClean="0"/>
          </a:p>
          <a:p>
            <a:pPr algn="just"/>
            <a:r>
              <a:rPr lang="en-US" sz="2000" dirty="0" smtClean="0"/>
              <a:t>Since </a:t>
            </a:r>
            <a:r>
              <a:rPr lang="en-US" sz="2000" dirty="0"/>
              <a:t>hybrid mobile apps are just web apps running on an embedded browser environment, most of the code from a web app can be used to build a mobile app. </a:t>
            </a:r>
            <a:endParaRPr lang="en-US" sz="2000" dirty="0" smtClean="0"/>
          </a:p>
          <a:p>
            <a:pPr algn="just"/>
            <a:r>
              <a:rPr lang="en-US" sz="2000" dirty="0" smtClean="0"/>
              <a:t>As </a:t>
            </a:r>
            <a:r>
              <a:rPr lang="en-US" sz="2000" dirty="0"/>
              <a:t>rendering and runtime performance of mobile browsers are ever-increasing, hybrid development is a viable alternative for web developers who want to build mobile apps quickly</a:t>
            </a:r>
            <a:r>
              <a:rPr lang="en-US" sz="2000" dirty="0" smtClean="0"/>
              <a:t>.</a:t>
            </a:r>
            <a:endParaRPr lang="en-US" sz="2000" dirty="0"/>
          </a:p>
          <a:p>
            <a:pPr algn="just"/>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 xmlns:p14="http://schemas.microsoft.com/office/powerpoint/2010/main" val="538247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185" y="1061591"/>
            <a:ext cx="10107992" cy="706964"/>
          </a:xfrm>
        </p:spPr>
        <p:txBody>
          <a:bodyPr/>
          <a:lstStyle/>
          <a:p>
            <a:r>
              <a:rPr lang="en-US" sz="3200" dirty="0"/>
              <a:t>How Hybrid and Cross-platform Frameworks Work</a:t>
            </a:r>
          </a:p>
        </p:txBody>
      </p:sp>
      <p:sp>
        <p:nvSpPr>
          <p:cNvPr id="3" name="Content Placeholder 2"/>
          <p:cNvSpPr>
            <a:spLocks noGrp="1"/>
          </p:cNvSpPr>
          <p:nvPr>
            <p:ph idx="1"/>
          </p:nvPr>
        </p:nvSpPr>
        <p:spPr>
          <a:xfrm>
            <a:off x="483578" y="2760786"/>
            <a:ext cx="11227776" cy="3323492"/>
          </a:xfrm>
        </p:spPr>
        <p:txBody>
          <a:bodyPr>
            <a:normAutofit/>
          </a:bodyPr>
          <a:lstStyle/>
          <a:p>
            <a:pPr algn="just"/>
            <a:r>
              <a:rPr lang="en-US" sz="2000" dirty="0" smtClean="0"/>
              <a:t>Similarly</a:t>
            </a:r>
            <a:r>
              <a:rPr lang="en-US" sz="2000" dirty="0"/>
              <a:t>, </a:t>
            </a:r>
            <a:r>
              <a:rPr lang="en-US" sz="2000" b="1" dirty="0"/>
              <a:t>PWAs</a:t>
            </a:r>
            <a:r>
              <a:rPr lang="en-US" sz="2000" dirty="0"/>
              <a:t> are written using traditional web application programming technologies usually including some variant of JavaScript, HTML5, and CSS, and are accessed initially through a browser on the device or computer. </a:t>
            </a:r>
          </a:p>
          <a:p>
            <a:pPr algn="just"/>
            <a:r>
              <a:rPr lang="en-US" sz="2000" dirty="0"/>
              <a:t>Most cross-platform frameworks such as </a:t>
            </a:r>
            <a:r>
              <a:rPr lang="en-US" sz="2000" b="1" dirty="0"/>
              <a:t>- React Native </a:t>
            </a:r>
            <a:r>
              <a:rPr lang="en-US" sz="2000" dirty="0"/>
              <a:t>and</a:t>
            </a:r>
            <a:r>
              <a:rPr lang="en-US" sz="2000" b="1" dirty="0"/>
              <a:t> Native Script </a:t>
            </a:r>
            <a:r>
              <a:rPr lang="en-US" sz="2000" dirty="0"/>
              <a:t>- provides native components to work with the cross-platform code, while some others such as </a:t>
            </a:r>
            <a:r>
              <a:rPr lang="en-US" sz="2000" b="1" dirty="0"/>
              <a:t>Flutter</a:t>
            </a:r>
            <a:r>
              <a:rPr lang="en-US" sz="2000" dirty="0"/>
              <a:t> and </a:t>
            </a:r>
            <a:r>
              <a:rPr lang="en-US" sz="2000" b="1" dirty="0" smtClean="0"/>
              <a:t>dot </a:t>
            </a:r>
            <a:r>
              <a:rPr lang="en-US" sz="2000" b="1" dirty="0" smtClean="0"/>
              <a:t>Net MAUI </a:t>
            </a:r>
            <a:r>
              <a:rPr lang="en-US" sz="2000" dirty="0" smtClean="0"/>
              <a:t>compiles </a:t>
            </a:r>
            <a:r>
              <a:rPr lang="en-US" sz="2000" dirty="0"/>
              <a:t>cross-platform code to </a:t>
            </a:r>
            <a:r>
              <a:rPr lang="en-US" sz="2000" dirty="0" smtClean="0"/>
              <a:t>their </a:t>
            </a:r>
            <a:r>
              <a:rPr lang="en-US" sz="2000" dirty="0"/>
              <a:t>native code for better performance.</a:t>
            </a:r>
          </a:p>
          <a:p>
            <a:pPr marL="0" indent="0" algn="just">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 xmlns:p14="http://schemas.microsoft.com/office/powerpoint/2010/main" val="229407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Mobile Application Development </a:t>
            </a:r>
            <a:r>
              <a:rPr lang="en-US" sz="3200" dirty="0" smtClean="0"/>
              <a:t>Lifecycle</a:t>
            </a:r>
            <a:endParaRPr lang="en-US" sz="3200" dirty="0"/>
          </a:p>
        </p:txBody>
      </p:sp>
      <p:sp>
        <p:nvSpPr>
          <p:cNvPr id="3" name="Content Placeholder 2"/>
          <p:cNvSpPr>
            <a:spLocks noGrp="1"/>
          </p:cNvSpPr>
          <p:nvPr>
            <p:ph idx="1"/>
          </p:nvPr>
        </p:nvSpPr>
        <p:spPr>
          <a:xfrm>
            <a:off x="996692" y="2744176"/>
            <a:ext cx="9914561" cy="1836616"/>
          </a:xfrm>
        </p:spPr>
        <p:txBody>
          <a:bodyPr>
            <a:normAutofit/>
          </a:bodyPr>
          <a:lstStyle/>
          <a:p>
            <a:r>
              <a:rPr lang="en-US" sz="2000" dirty="0"/>
              <a:t>There are two interlinked core components of a mobile application: </a:t>
            </a:r>
            <a:endParaRPr lang="en-US" sz="2000" dirty="0" smtClean="0"/>
          </a:p>
          <a:p>
            <a:pPr lvl="1"/>
            <a:r>
              <a:rPr lang="en-US" sz="2000" dirty="0" smtClean="0"/>
              <a:t>The </a:t>
            </a:r>
            <a:r>
              <a:rPr lang="en-US" sz="2000" dirty="0"/>
              <a:t>mobile application “Front-End” that resides on the mobile </a:t>
            </a:r>
            <a:r>
              <a:rPr lang="en-US" sz="2000" dirty="0" smtClean="0"/>
              <a:t>device.</a:t>
            </a:r>
          </a:p>
          <a:p>
            <a:pPr lvl="1"/>
            <a:r>
              <a:rPr lang="en-US" sz="2000" dirty="0" smtClean="0"/>
              <a:t>The </a:t>
            </a:r>
            <a:r>
              <a:rPr lang="en-US" sz="2000" dirty="0"/>
              <a:t>services “Back-End” that supports the mobile front-end.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 xmlns:p14="http://schemas.microsoft.com/office/powerpoint/2010/main" val="8775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939" y="991252"/>
            <a:ext cx="9694754" cy="706964"/>
          </a:xfrm>
        </p:spPr>
        <p:txBody>
          <a:bodyPr/>
          <a:lstStyle/>
          <a:p>
            <a:r>
              <a:rPr lang="en-US" dirty="0"/>
              <a:t>Mobile Application Development Lifecycle</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538981262"/>
              </p:ext>
            </p:extLst>
          </p:nvPr>
        </p:nvGraphicFramePr>
        <p:xfrm>
          <a:off x="654541" y="2568330"/>
          <a:ext cx="4770312" cy="3788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 xmlns:p14="http://schemas.microsoft.com/office/powerpoint/2010/main" val="807321454"/>
              </p:ext>
            </p:extLst>
          </p:nvPr>
        </p:nvGraphicFramePr>
        <p:xfrm>
          <a:off x="5953369" y="2453054"/>
          <a:ext cx="5019431" cy="38259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TextBox 6"/>
          <p:cNvSpPr txBox="1"/>
          <p:nvPr/>
        </p:nvSpPr>
        <p:spPr>
          <a:xfrm>
            <a:off x="2453054" y="4550698"/>
            <a:ext cx="1556239" cy="369332"/>
          </a:xfrm>
          <a:prstGeom prst="rect">
            <a:avLst/>
          </a:prstGeom>
          <a:noFill/>
        </p:spPr>
        <p:txBody>
          <a:bodyPr wrap="square" rtlCol="0">
            <a:spAutoFit/>
          </a:bodyPr>
          <a:lstStyle/>
          <a:p>
            <a:r>
              <a:rPr lang="en-US" dirty="0" smtClean="0"/>
              <a:t>Mobile App</a:t>
            </a:r>
            <a:endParaRPr lang="en-US" dirty="0"/>
          </a:p>
        </p:txBody>
      </p:sp>
      <p:sp>
        <p:nvSpPr>
          <p:cNvPr id="8" name="TextBox 7"/>
          <p:cNvSpPr txBox="1"/>
          <p:nvPr/>
        </p:nvSpPr>
        <p:spPr>
          <a:xfrm>
            <a:off x="7784123" y="4181366"/>
            <a:ext cx="1556239" cy="369332"/>
          </a:xfrm>
          <a:prstGeom prst="rect">
            <a:avLst/>
          </a:prstGeom>
          <a:noFill/>
        </p:spPr>
        <p:txBody>
          <a:bodyPr wrap="square" rtlCol="0">
            <a:spAutoFit/>
          </a:bodyPr>
          <a:lstStyle/>
          <a:p>
            <a:r>
              <a:rPr lang="en-US" dirty="0" smtClean="0"/>
              <a:t>Back end</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 xmlns:p14="http://schemas.microsoft.com/office/powerpoint/2010/main" val="3889849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Front-end 'Talks' to the </a:t>
            </a:r>
            <a:r>
              <a:rPr lang="en-US" dirty="0" smtClean="0"/>
              <a:t>Back-end</a:t>
            </a:r>
            <a:endParaRPr lang="en-US" dirty="0"/>
          </a:p>
        </p:txBody>
      </p:sp>
      <p:sp>
        <p:nvSpPr>
          <p:cNvPr id="3" name="Content Placeholder 2"/>
          <p:cNvSpPr>
            <a:spLocks noGrp="1"/>
          </p:cNvSpPr>
          <p:nvPr>
            <p:ph idx="1"/>
          </p:nvPr>
        </p:nvSpPr>
        <p:spPr>
          <a:xfrm>
            <a:off x="720970" y="2603500"/>
            <a:ext cx="10726616" cy="3416300"/>
          </a:xfrm>
        </p:spPr>
        <p:txBody>
          <a:bodyPr>
            <a:normAutofit/>
          </a:bodyPr>
          <a:lstStyle/>
          <a:p>
            <a:pPr algn="just"/>
            <a:r>
              <a:rPr lang="en-US" sz="2400" dirty="0"/>
              <a:t>The mobile </a:t>
            </a:r>
            <a:r>
              <a:rPr lang="en-US" sz="2400" b="1" dirty="0"/>
              <a:t>front-end</a:t>
            </a:r>
            <a:r>
              <a:rPr lang="en-US" sz="2400" dirty="0"/>
              <a:t> obtains the data from the </a:t>
            </a:r>
            <a:r>
              <a:rPr lang="en-US" sz="2400" b="1" dirty="0"/>
              <a:t>back-end</a:t>
            </a:r>
            <a:r>
              <a:rPr lang="en-US" sz="2400" dirty="0"/>
              <a:t> via a variety of </a:t>
            </a:r>
            <a:r>
              <a:rPr lang="en-US" sz="2400" b="1" dirty="0"/>
              <a:t>service calls </a:t>
            </a:r>
            <a:r>
              <a:rPr lang="en-US" sz="2400" dirty="0"/>
              <a:t>such as </a:t>
            </a:r>
            <a:r>
              <a:rPr lang="en-US" sz="2400" b="1" dirty="0"/>
              <a:t>APIs</a:t>
            </a:r>
            <a:r>
              <a:rPr lang="en-US" sz="2400" dirty="0"/>
              <a:t>. In some cases, these APIs may be owned and operated by the same entity developing the mobile application. In other cases, the API may be controlled by a third party and access is granted to the mobile application via a commercial arrangement.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 xmlns:p14="http://schemas.microsoft.com/office/powerpoint/2010/main" val="263969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Front-end 'Talks' to the Back-end</a:t>
            </a:r>
          </a:p>
        </p:txBody>
      </p:sp>
      <p:sp>
        <p:nvSpPr>
          <p:cNvPr id="3" name="Content Placeholder 2"/>
          <p:cNvSpPr>
            <a:spLocks noGrp="1"/>
          </p:cNvSpPr>
          <p:nvPr>
            <p:ph idx="1"/>
          </p:nvPr>
        </p:nvSpPr>
        <p:spPr>
          <a:xfrm>
            <a:off x="694592" y="2603500"/>
            <a:ext cx="10805746" cy="3416300"/>
          </a:xfrm>
        </p:spPr>
        <p:txBody>
          <a:bodyPr>
            <a:normAutofit/>
          </a:bodyPr>
          <a:lstStyle/>
          <a:p>
            <a:pPr algn="just"/>
            <a:r>
              <a:rPr lang="en-US" sz="2400" dirty="0"/>
              <a:t>For example, a developer may obtain social media or advertising content by making calls to media or advertising company services. In this case, a developer may have to sign a contract in order to obtain credentials and a key that grants access to the </a:t>
            </a:r>
            <a:r>
              <a:rPr lang="en-US" sz="2400" b="1" dirty="0"/>
              <a:t>API</a:t>
            </a:r>
            <a:r>
              <a:rPr lang="en-US" sz="2400" dirty="0"/>
              <a:t> and governs how that developer can use it, how much it will cost, or how frequently it may be called, or how much data can be requested over what time period.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 xmlns:p14="http://schemas.microsoft.com/office/powerpoint/2010/main" val="290906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88184" cy="706964"/>
          </a:xfrm>
        </p:spPr>
        <p:txBody>
          <a:bodyPr/>
          <a:lstStyle/>
          <a:p>
            <a:r>
              <a:rPr lang="en-US" dirty="0"/>
              <a:t>Why Developers Use a </a:t>
            </a:r>
            <a:r>
              <a:rPr lang="en-US" dirty="0" smtClean="0"/>
              <a:t>Cloud-backend</a:t>
            </a:r>
            <a:endParaRPr lang="en-US" dirty="0"/>
          </a:p>
        </p:txBody>
      </p:sp>
      <p:sp>
        <p:nvSpPr>
          <p:cNvPr id="3" name="Content Placeholder 2"/>
          <p:cNvSpPr>
            <a:spLocks noGrp="1"/>
          </p:cNvSpPr>
          <p:nvPr>
            <p:ph idx="1"/>
          </p:nvPr>
        </p:nvSpPr>
        <p:spPr>
          <a:xfrm>
            <a:off x="766512" y="2461845"/>
            <a:ext cx="10665068" cy="3842239"/>
          </a:xfrm>
        </p:spPr>
        <p:txBody>
          <a:bodyPr>
            <a:normAutofit/>
          </a:bodyPr>
          <a:lstStyle/>
          <a:p>
            <a:pPr algn="just"/>
            <a:r>
              <a:rPr lang="en-US" sz="2000" dirty="0"/>
              <a:t>For most of the applications, </a:t>
            </a:r>
            <a:r>
              <a:rPr lang="en-US" sz="2000" b="1" dirty="0"/>
              <a:t>mobile developers</a:t>
            </a:r>
            <a:r>
              <a:rPr lang="en-US" sz="2000" dirty="0"/>
              <a:t> are responsible for creating and managing the </a:t>
            </a:r>
            <a:r>
              <a:rPr lang="en-US" sz="2000" b="1" dirty="0"/>
              <a:t>back-end services </a:t>
            </a:r>
            <a:r>
              <a:rPr lang="en-US" sz="2000" dirty="0"/>
              <a:t>for their application. The mobile developer may not be an expert or even particularly skilled in spinning up and running a back-end infrastructure.</a:t>
            </a:r>
          </a:p>
          <a:p>
            <a:pPr algn="just"/>
            <a:r>
              <a:rPr lang="en-US" sz="2000" dirty="0"/>
              <a:t>In such a case, developers may prefer to take advantage of a </a:t>
            </a:r>
            <a:r>
              <a:rPr lang="en-US" sz="2000" b="1" i="1" dirty="0"/>
              <a:t>cloud services provider</a:t>
            </a:r>
            <a:r>
              <a:rPr lang="en-US" sz="2000" dirty="0"/>
              <a:t> -- a </a:t>
            </a:r>
            <a:r>
              <a:rPr lang="en-US" sz="2000" i="1" dirty="0"/>
              <a:t>backend-as-a-service provider </a:t>
            </a:r>
            <a:r>
              <a:rPr lang="en-US" sz="2000" dirty="0"/>
              <a:t>-- that handles all of the drudge work and heavy lifting of managing back-end capabilities, so the developers can focus purely on the features and functionality they are building in their app, without having to worry about scalability, security, and reliability.</a:t>
            </a:r>
          </a:p>
          <a:p>
            <a:pPr marL="0" indent="0" algn="just">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 xmlns:p14="http://schemas.microsoft.com/office/powerpoint/2010/main" val="358005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gray">
          <a:xfrm>
            <a:off x="1821161" y="1333140"/>
            <a:ext cx="8228530" cy="39115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dirty="0"/>
              <a:t>Mr. </a:t>
            </a:r>
            <a:r>
              <a:rPr lang="en-US" dirty="0" err="1"/>
              <a:t>Abdulrazak</a:t>
            </a:r>
            <a:r>
              <a:rPr lang="en-US" dirty="0"/>
              <a:t> A. </a:t>
            </a:r>
            <a:r>
              <a:rPr lang="en-US" dirty="0" err="1"/>
              <a:t>Dirie</a:t>
            </a:r>
            <a:endParaRPr lang="en-US" dirty="0"/>
          </a:p>
        </p:txBody>
      </p:sp>
      <p:sp>
        <p:nvSpPr>
          <p:cNvPr id="3" name="TextBox 2"/>
          <p:cNvSpPr txBox="1"/>
          <p:nvPr/>
        </p:nvSpPr>
        <p:spPr>
          <a:xfrm>
            <a:off x="1821161" y="1881051"/>
            <a:ext cx="9073262" cy="1169551"/>
          </a:xfrm>
          <a:prstGeom prst="rect">
            <a:avLst/>
          </a:prstGeom>
          <a:noFill/>
        </p:spPr>
        <p:txBody>
          <a:bodyPr wrap="square" rtlCol="0">
            <a:spAutoFit/>
          </a:bodyPr>
          <a:lstStyle/>
          <a:p>
            <a:r>
              <a:rPr lang="en-US" sz="2400" b="1" dirty="0">
                <a:solidFill>
                  <a:schemeClr val="bg1"/>
                </a:solidFill>
              </a:rPr>
              <a:t>BSc undergraduate</a:t>
            </a:r>
            <a:r>
              <a:rPr lang="en-US" dirty="0">
                <a:solidFill>
                  <a:schemeClr val="bg1"/>
                </a:solidFill>
              </a:rPr>
              <a:t> degree from </a:t>
            </a:r>
            <a:r>
              <a:rPr lang="en-US" dirty="0" err="1">
                <a:solidFill>
                  <a:schemeClr val="bg1"/>
                </a:solidFill>
              </a:rPr>
              <a:t>Benadir</a:t>
            </a:r>
            <a:r>
              <a:rPr lang="en-US" dirty="0">
                <a:solidFill>
                  <a:schemeClr val="bg1"/>
                </a:solidFill>
              </a:rPr>
              <a:t> University.</a:t>
            </a:r>
          </a:p>
          <a:p>
            <a:r>
              <a:rPr lang="en-US" sz="2800" b="1" dirty="0">
                <a:solidFill>
                  <a:schemeClr val="bg1"/>
                </a:solidFill>
              </a:rPr>
              <a:t>BSc </a:t>
            </a:r>
            <a:r>
              <a:rPr lang="en-US" sz="2800" b="1" dirty="0" err="1">
                <a:solidFill>
                  <a:schemeClr val="bg1"/>
                </a:solidFill>
              </a:rPr>
              <a:t>honours</a:t>
            </a:r>
            <a:r>
              <a:rPr lang="en-US" sz="2800" b="1" dirty="0">
                <a:solidFill>
                  <a:schemeClr val="bg1"/>
                </a:solidFill>
              </a:rPr>
              <a:t> and MSc </a:t>
            </a:r>
            <a:r>
              <a:rPr lang="en-US" dirty="0">
                <a:solidFill>
                  <a:schemeClr val="bg1"/>
                </a:solidFill>
              </a:rPr>
              <a:t>from wits university, Johannesburg South Africa.</a:t>
            </a:r>
          </a:p>
        </p:txBody>
      </p:sp>
      <p:sp>
        <p:nvSpPr>
          <p:cNvPr id="8" name="TextBox 7"/>
          <p:cNvSpPr txBox="1"/>
          <p:nvPr/>
        </p:nvSpPr>
        <p:spPr>
          <a:xfrm>
            <a:off x="1747138" y="3253501"/>
            <a:ext cx="5489685" cy="1231106"/>
          </a:xfrm>
          <a:prstGeom prst="rect">
            <a:avLst/>
          </a:prstGeom>
          <a:noFill/>
        </p:spPr>
        <p:txBody>
          <a:bodyPr wrap="square" rtlCol="0">
            <a:spAutoFit/>
          </a:bodyPr>
          <a:lstStyle/>
          <a:p>
            <a:r>
              <a:rPr lang="en-US" sz="2000" b="1" dirty="0">
                <a:solidFill>
                  <a:schemeClr val="accent5">
                    <a:lumMod val="40000"/>
                    <a:lumOff val="60000"/>
                  </a:schemeClr>
                </a:solidFill>
              </a:rPr>
              <a:t>Interested Area</a:t>
            </a:r>
            <a:r>
              <a:rPr lang="en-US" dirty="0">
                <a:solidFill>
                  <a:schemeClr val="accent4">
                    <a:lumMod val="40000"/>
                    <a:lumOff val="60000"/>
                  </a:schemeClr>
                </a:solidFill>
              </a:rPr>
              <a:t>: Big data analytics, Data Science, Artificial Intelligence, Remote Sensing and Data </a:t>
            </a:r>
            <a:r>
              <a:rPr lang="en-US" dirty="0" smtClean="0">
                <a:solidFill>
                  <a:schemeClr val="accent4">
                    <a:lumMod val="40000"/>
                    <a:lumOff val="60000"/>
                  </a:schemeClr>
                </a:solidFill>
              </a:rPr>
              <a:t>mining, Web, mobile and desktop app development </a:t>
            </a:r>
            <a:endParaRPr lang="en-US" dirty="0">
              <a:solidFill>
                <a:schemeClr val="accent4">
                  <a:lumMod val="40000"/>
                  <a:lumOff val="60000"/>
                </a:schemeClr>
              </a:solidFill>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 xmlns:p14="http://schemas.microsoft.com/office/powerpoint/2010/main" val="4262277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Mobile Application </a:t>
            </a:r>
            <a:r>
              <a:rPr lang="en-US" dirty="0" smtClean="0"/>
              <a:t>Front-End</a:t>
            </a:r>
            <a:endParaRPr lang="en-US" dirty="0"/>
          </a:p>
        </p:txBody>
      </p:sp>
      <p:sp>
        <p:nvSpPr>
          <p:cNvPr id="3" name="Content Placeholder 2"/>
          <p:cNvSpPr>
            <a:spLocks noGrp="1"/>
          </p:cNvSpPr>
          <p:nvPr>
            <p:ph idx="1"/>
          </p:nvPr>
        </p:nvSpPr>
        <p:spPr>
          <a:xfrm>
            <a:off x="668216" y="2603500"/>
            <a:ext cx="10709030" cy="3416300"/>
          </a:xfrm>
        </p:spPr>
        <p:txBody>
          <a:bodyPr>
            <a:normAutofit/>
          </a:bodyPr>
          <a:lstStyle/>
          <a:p>
            <a:pPr algn="just"/>
            <a:r>
              <a:rPr lang="en-US" sz="2400" dirty="0"/>
              <a:t>The mobile </a:t>
            </a:r>
            <a:r>
              <a:rPr lang="en-US" sz="2400" b="1" dirty="0"/>
              <a:t>front-end</a:t>
            </a:r>
            <a:r>
              <a:rPr lang="en-US" sz="2400" dirty="0"/>
              <a:t> is the visual and interactive part of the application the user experiences. It usually resides on the device, or there is at least an icon representing the app that is visible on the home screen or is pinned in the application catalog of the device. The application can be downloaded from the platform </a:t>
            </a:r>
            <a:r>
              <a:rPr lang="en-US" sz="2400" b="1" dirty="0"/>
              <a:t>app store</a:t>
            </a:r>
            <a:r>
              <a:rPr lang="en-US" sz="2400" dirty="0"/>
              <a:t>, side-loaded directly onto the device, or can be reached through the </a:t>
            </a:r>
            <a:r>
              <a:rPr lang="en-US" sz="2400" b="1" dirty="0"/>
              <a:t>device’s browser</a:t>
            </a:r>
            <a:r>
              <a:rPr lang="en-US" sz="2400" dirty="0"/>
              <a:t>, as in the case for PWAs.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 xmlns:p14="http://schemas.microsoft.com/office/powerpoint/2010/main" val="4173194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59423"/>
            <a:ext cx="8761413" cy="1125415"/>
          </a:xfrm>
        </p:spPr>
        <p:txBody>
          <a:bodyPr/>
          <a:lstStyle/>
          <a:p>
            <a:pPr algn="ctr"/>
            <a:r>
              <a:rPr lang="en-US" dirty="0"/>
              <a:t>What a Front-end Development Workflow Looks </a:t>
            </a:r>
            <a:r>
              <a:rPr lang="en-US" dirty="0" smtClean="0"/>
              <a:t>Like</a:t>
            </a:r>
            <a:endParaRPr lang="en-US" dirty="0"/>
          </a:p>
        </p:txBody>
      </p:sp>
      <p:sp>
        <p:nvSpPr>
          <p:cNvPr id="3" name="Content Placeholder 2"/>
          <p:cNvSpPr>
            <a:spLocks noGrp="1"/>
          </p:cNvSpPr>
          <p:nvPr>
            <p:ph idx="1"/>
          </p:nvPr>
        </p:nvSpPr>
        <p:spPr>
          <a:xfrm>
            <a:off x="764931" y="2400300"/>
            <a:ext cx="10726615" cy="4062046"/>
          </a:xfrm>
        </p:spPr>
        <p:txBody>
          <a:bodyPr>
            <a:normAutofit lnSpcReduction="10000"/>
          </a:bodyPr>
          <a:lstStyle/>
          <a:p>
            <a:pPr algn="just"/>
            <a:r>
              <a:rPr lang="en-US" dirty="0"/>
              <a:t> </a:t>
            </a:r>
            <a:r>
              <a:rPr lang="en-US" dirty="0" smtClean="0"/>
              <a:t>A mobile </a:t>
            </a:r>
            <a:r>
              <a:rPr lang="en-US" dirty="0"/>
              <a:t>application programmer, </a:t>
            </a:r>
            <a:r>
              <a:rPr lang="en-US" dirty="0" smtClean="0"/>
              <a:t>is the one who develops the </a:t>
            </a:r>
            <a:r>
              <a:rPr lang="en-US" dirty="0"/>
              <a:t>front-end part of the </a:t>
            </a:r>
            <a:r>
              <a:rPr lang="en-US" dirty="0" smtClean="0"/>
              <a:t>application and he got the skills (technology &amp; language) to create it.</a:t>
            </a:r>
          </a:p>
          <a:p>
            <a:pPr algn="just"/>
            <a:r>
              <a:rPr lang="en-US" dirty="0"/>
              <a:t>Depending on the size of the team producing the app, there may be many different people involved in the design and development of the front-end mobile app. The team size can range from a single developer who does everything associated with building the app, to tens, hundreds, and more people with specialized skills</a:t>
            </a:r>
            <a:r>
              <a:rPr lang="en-US" dirty="0" smtClean="0"/>
              <a:t>.</a:t>
            </a:r>
          </a:p>
          <a:p>
            <a:pPr algn="just"/>
            <a:r>
              <a:rPr lang="en-US" dirty="0"/>
              <a:t>These back-end services are typically accessed through a variety of application programming interfaces, most commonly known as APIs. There are different types of APIs, such as </a:t>
            </a:r>
            <a:r>
              <a:rPr lang="en-US" b="1" dirty="0"/>
              <a:t>REST</a:t>
            </a:r>
            <a:r>
              <a:rPr lang="en-US" dirty="0"/>
              <a:t> and </a:t>
            </a:r>
            <a:r>
              <a:rPr lang="en-US" b="1" dirty="0" err="1"/>
              <a:t>GraphQL</a:t>
            </a:r>
            <a:r>
              <a:rPr lang="en-US" dirty="0"/>
              <a:t>, and there are also a wide variety of means and styles of accessing them. While some back-end service APIs are available directly to the application through calls in the platform itself, many of the specialized services have to be integrated into the app via a software development kit, commonly known as an SDK. Once the SDK has been added to the app via the development environment, then the application can make use of the APIs defined in the SDK.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 xmlns:p14="http://schemas.microsoft.com/office/powerpoint/2010/main" val="221587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Mobile Application </a:t>
            </a:r>
            <a:r>
              <a:rPr lang="en-US" dirty="0" smtClean="0"/>
              <a:t>Services</a:t>
            </a:r>
            <a:endParaRPr lang="en-US" dirty="0"/>
          </a:p>
        </p:txBody>
      </p:sp>
      <p:sp>
        <p:nvSpPr>
          <p:cNvPr id="3" name="Content Placeholder 2"/>
          <p:cNvSpPr>
            <a:spLocks noGrp="1"/>
          </p:cNvSpPr>
          <p:nvPr>
            <p:ph idx="1"/>
          </p:nvPr>
        </p:nvSpPr>
        <p:spPr>
          <a:xfrm>
            <a:off x="624254" y="2382715"/>
            <a:ext cx="10911254" cy="4044462"/>
          </a:xfrm>
        </p:spPr>
        <p:txBody>
          <a:bodyPr/>
          <a:lstStyle/>
          <a:p>
            <a:pPr algn="just"/>
            <a:r>
              <a:rPr lang="en-US" sz="2400" dirty="0"/>
              <a:t>There are hundreds of cloud and 3rd party services that mobile application developers can leverage to speed up the development and delivery of their applications. However, it’s unlikely that a developer is going to be able to become an expert in each of these individual services.</a:t>
            </a:r>
          </a:p>
          <a:p>
            <a:pPr algn="just"/>
            <a:r>
              <a:rPr lang="en-US" sz="2400" dirty="0"/>
              <a:t>Instead, the mobile developers should look for a development environment that makes it easier for them to integrate, use, and consume the most commonly required capabilities into their application quickly and easily, while still preserving the freedom to take advantage of the many individual services available.</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 xmlns:p14="http://schemas.microsoft.com/office/powerpoint/2010/main" val="415641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 Mobile Application Services</a:t>
            </a:r>
          </a:p>
        </p:txBody>
      </p:sp>
      <p:sp>
        <p:nvSpPr>
          <p:cNvPr id="3" name="Content Placeholder 2"/>
          <p:cNvSpPr>
            <a:spLocks noGrp="1"/>
          </p:cNvSpPr>
          <p:nvPr>
            <p:ph idx="1"/>
          </p:nvPr>
        </p:nvSpPr>
        <p:spPr>
          <a:xfrm>
            <a:off x="615462" y="2382715"/>
            <a:ext cx="5671038" cy="3956539"/>
          </a:xfrm>
        </p:spPr>
        <p:txBody>
          <a:bodyPr>
            <a:normAutofit/>
          </a:bodyPr>
          <a:lstStyle/>
          <a:p>
            <a:r>
              <a:rPr lang="en-US" dirty="0"/>
              <a:t>Essential</a:t>
            </a:r>
          </a:p>
          <a:p>
            <a:pPr lvl="1"/>
            <a:r>
              <a:rPr lang="en-US" dirty="0"/>
              <a:t>User Sign-up/Sign-in and Management</a:t>
            </a:r>
          </a:p>
          <a:p>
            <a:pPr lvl="1"/>
            <a:r>
              <a:rPr lang="en-US" dirty="0"/>
              <a:t>Social login (Facebook sign-in, Twitter sign-in, etc</a:t>
            </a:r>
            <a:r>
              <a:rPr lang="en-US" dirty="0" smtClean="0"/>
              <a:t>.)</a:t>
            </a:r>
            <a:endParaRPr lang="en-US" dirty="0"/>
          </a:p>
          <a:p>
            <a:pPr lvl="1"/>
            <a:r>
              <a:rPr lang="en-US" dirty="0"/>
              <a:t>Analytics and User </a:t>
            </a:r>
            <a:r>
              <a:rPr lang="en-US" dirty="0" smtClean="0"/>
              <a:t>Engagement</a:t>
            </a:r>
            <a:endParaRPr lang="en-US" dirty="0"/>
          </a:p>
          <a:p>
            <a:pPr lvl="1"/>
            <a:r>
              <a:rPr lang="en-US" dirty="0"/>
              <a:t>Push Notifications</a:t>
            </a:r>
          </a:p>
          <a:p>
            <a:pPr lvl="1"/>
            <a:r>
              <a:rPr lang="en-US" dirty="0"/>
              <a:t>Real Device </a:t>
            </a:r>
            <a:r>
              <a:rPr lang="en-US" dirty="0" smtClean="0"/>
              <a:t>Testing</a:t>
            </a:r>
            <a:endParaRPr lang="en-US" dirty="0"/>
          </a:p>
        </p:txBody>
      </p:sp>
      <p:sp>
        <p:nvSpPr>
          <p:cNvPr id="6" name="Content Placeholder 2"/>
          <p:cNvSpPr txBox="1">
            <a:spLocks/>
          </p:cNvSpPr>
          <p:nvPr/>
        </p:nvSpPr>
        <p:spPr>
          <a:xfrm>
            <a:off x="6734908" y="2536093"/>
            <a:ext cx="487387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Data Services</a:t>
            </a:r>
          </a:p>
          <a:p>
            <a:pPr lvl="1"/>
            <a:r>
              <a:rPr lang="en-US" dirty="0" smtClean="0"/>
              <a:t>Cloud Storage</a:t>
            </a:r>
          </a:p>
          <a:p>
            <a:pPr lvl="1"/>
            <a:r>
              <a:rPr lang="en-US" dirty="0" smtClean="0"/>
              <a:t>Real-time and Offline Data</a:t>
            </a:r>
          </a:p>
          <a:p>
            <a:pPr lvl="1"/>
            <a:r>
              <a:rPr lang="en-US" dirty="0" smtClean="0"/>
              <a:t>Application Logic/Cloud Functions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 xmlns:p14="http://schemas.microsoft.com/office/powerpoint/2010/main" val="3005445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lstStyle/>
          <a:p>
            <a:r>
              <a:rPr lang="en-US" dirty="0" smtClean="0">
                <a:hlinkClick r:id="rId2"/>
              </a:rPr>
              <a:t>Mobile </a:t>
            </a:r>
            <a:r>
              <a:rPr lang="en-US" dirty="0">
                <a:hlinkClick r:id="rId2"/>
              </a:rPr>
              <a:t>Application Development (amazon.com)</a:t>
            </a:r>
            <a:endParaRPr lang="en-US" dirty="0"/>
          </a:p>
          <a:p>
            <a:r>
              <a:rPr lang="en-US" dirty="0"/>
              <a:t>https://manifesto.co.uk/history-mobile-application-development/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 xmlns:p14="http://schemas.microsoft.com/office/powerpoint/2010/main" val="3803106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2391507"/>
            <a:ext cx="10673862" cy="4264270"/>
          </a:xfrm>
        </p:spPr>
        <p:txBody>
          <a:bodyPr>
            <a:normAutofit/>
          </a:bodyPr>
          <a:lstStyle/>
          <a:p>
            <a:pPr algn="just"/>
            <a:r>
              <a:rPr lang="en-US" sz="2400" dirty="0"/>
              <a:t>Mobile </a:t>
            </a:r>
            <a:r>
              <a:rPr lang="en-US" sz="2400" dirty="0" smtClean="0"/>
              <a:t>app </a:t>
            </a:r>
            <a:r>
              <a:rPr lang="en-US" sz="2400" dirty="0"/>
              <a:t>development is </a:t>
            </a:r>
            <a:r>
              <a:rPr lang="en-US" sz="2400" dirty="0" smtClean="0"/>
              <a:t>a </a:t>
            </a:r>
            <a:r>
              <a:rPr lang="en-US" sz="2400" dirty="0"/>
              <a:t>process of creating software applications that run on a </a:t>
            </a:r>
            <a:r>
              <a:rPr lang="en-US" sz="2400" b="1" dirty="0"/>
              <a:t>mobile device</a:t>
            </a:r>
            <a:r>
              <a:rPr lang="en-US" sz="2400" dirty="0"/>
              <a:t>, and a typical mobile application utilizes a network connection to work with remote computing resources. Hence, the mobile development process involves creating installable </a:t>
            </a:r>
            <a:r>
              <a:rPr lang="en-US" sz="2000" b="1" dirty="0"/>
              <a:t>software bundles </a:t>
            </a:r>
            <a:r>
              <a:rPr lang="en-US" sz="2400" dirty="0"/>
              <a:t>(code, binaries, assets, etc.) , implementing </a:t>
            </a:r>
            <a:r>
              <a:rPr lang="en-US" sz="2000" b="1" dirty="0"/>
              <a:t>backend services </a:t>
            </a:r>
            <a:r>
              <a:rPr lang="en-US" sz="2400" dirty="0"/>
              <a:t>such as data access with an API, and testing the application on target devices</a:t>
            </a:r>
            <a:r>
              <a:rPr lang="en-US" sz="2400" dirty="0" smtClean="0"/>
              <a:t>.</a:t>
            </a:r>
          </a:p>
          <a:p>
            <a:pPr algn="just"/>
            <a:r>
              <a:rPr lang="en-US" sz="2400" dirty="0"/>
              <a:t>A mobile application (or mobile app) is a software application designed to run on smartphones, tablet computers and other mobile devices.</a:t>
            </a:r>
          </a:p>
        </p:txBody>
      </p:sp>
      <p:sp>
        <p:nvSpPr>
          <p:cNvPr id="2" name="Title 1"/>
          <p:cNvSpPr>
            <a:spLocks noGrp="1"/>
          </p:cNvSpPr>
          <p:nvPr>
            <p:ph type="title"/>
          </p:nvPr>
        </p:nvSpPr>
        <p:spPr/>
        <p:txBody>
          <a:bodyPr/>
          <a:lstStyle/>
          <a:p>
            <a:r>
              <a:rPr lang="en-US" dirty="0"/>
              <a:t>Mobile Application Development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 xmlns:p14="http://schemas.microsoft.com/office/powerpoint/2010/main" val="399486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a:t>
            </a:r>
            <a:endParaRPr lang="en-US" dirty="0"/>
          </a:p>
        </p:txBody>
      </p:sp>
      <p:grpSp>
        <p:nvGrpSpPr>
          <p:cNvPr id="6" name="Group 5"/>
          <p:cNvGrpSpPr/>
          <p:nvPr/>
        </p:nvGrpSpPr>
        <p:grpSpPr>
          <a:xfrm>
            <a:off x="202222" y="3319111"/>
            <a:ext cx="11615250" cy="3109213"/>
            <a:chOff x="202222" y="3319111"/>
            <a:chExt cx="11615250" cy="3109213"/>
          </a:xfrm>
        </p:grpSpPr>
        <p:sp>
          <p:nvSpPr>
            <p:cNvPr id="7" name="Notched Right Arrow 6"/>
            <p:cNvSpPr/>
            <p:nvPr/>
          </p:nvSpPr>
          <p:spPr>
            <a:xfrm>
              <a:off x="202222" y="4052081"/>
              <a:ext cx="11615250" cy="1673860"/>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Freeform 7"/>
            <p:cNvSpPr/>
            <p:nvPr/>
          </p:nvSpPr>
          <p:spPr>
            <a:xfrm>
              <a:off x="447464" y="3319111"/>
              <a:ext cx="3271682" cy="1010286"/>
            </a:xfrm>
            <a:custGeom>
              <a:avLst/>
              <a:gdLst>
                <a:gd name="connsiteX0" fmla="*/ 0 w 2074418"/>
                <a:gd name="connsiteY0" fmla="*/ 0 h 1143815"/>
                <a:gd name="connsiteX1" fmla="*/ 2074418 w 2074418"/>
                <a:gd name="connsiteY1" fmla="*/ 0 h 1143815"/>
                <a:gd name="connsiteX2" fmla="*/ 2074418 w 2074418"/>
                <a:gd name="connsiteY2" fmla="*/ 1143815 h 1143815"/>
                <a:gd name="connsiteX3" fmla="*/ 0 w 2074418"/>
                <a:gd name="connsiteY3" fmla="*/ 1143815 h 1143815"/>
                <a:gd name="connsiteX4" fmla="*/ 0 w 2074418"/>
                <a:gd name="connsiteY4" fmla="*/ 0 h 1143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4418" h="1143815">
                  <a:moveTo>
                    <a:pt x="0" y="0"/>
                  </a:moveTo>
                  <a:lnTo>
                    <a:pt x="2074418" y="0"/>
                  </a:lnTo>
                  <a:lnTo>
                    <a:pt x="2074418" y="1143815"/>
                  </a:lnTo>
                  <a:lnTo>
                    <a:pt x="0" y="11438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kern="1200" dirty="0" smtClean="0"/>
                <a:t>90’s, PDA’S device.</a:t>
              </a:r>
            </a:p>
            <a:p>
              <a:pPr lvl="0" algn="ctr" defTabSz="711200">
                <a:lnSpc>
                  <a:spcPct val="90000"/>
                </a:lnSpc>
                <a:spcBef>
                  <a:spcPct val="0"/>
                </a:spcBef>
                <a:spcAft>
                  <a:spcPct val="35000"/>
                </a:spcAft>
              </a:pPr>
              <a:r>
                <a:rPr lang="en-US" kern="1200" dirty="0" smtClean="0"/>
                <a:t>EPOC OS, Can run word processor, database</a:t>
              </a:r>
              <a:endParaRPr lang="en-US" kern="1200" dirty="0"/>
            </a:p>
          </p:txBody>
        </p:sp>
        <p:sp>
          <p:nvSpPr>
            <p:cNvPr id="9" name="Oval 8"/>
            <p:cNvSpPr/>
            <p:nvPr/>
          </p:nvSpPr>
          <p:spPr>
            <a:xfrm>
              <a:off x="1368653" y="4608216"/>
              <a:ext cx="477731" cy="45138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1767255" y="5296711"/>
              <a:ext cx="3780692" cy="987577"/>
            </a:xfrm>
            <a:custGeom>
              <a:avLst/>
              <a:gdLst>
                <a:gd name="connsiteX0" fmla="*/ 0 w 1547813"/>
                <a:gd name="connsiteY0" fmla="*/ 0 h 987577"/>
                <a:gd name="connsiteX1" fmla="*/ 1547813 w 1547813"/>
                <a:gd name="connsiteY1" fmla="*/ 0 h 987577"/>
                <a:gd name="connsiteX2" fmla="*/ 1547813 w 1547813"/>
                <a:gd name="connsiteY2" fmla="*/ 987577 h 987577"/>
                <a:gd name="connsiteX3" fmla="*/ 0 w 1547813"/>
                <a:gd name="connsiteY3" fmla="*/ 987577 h 987577"/>
                <a:gd name="connsiteX4" fmla="*/ 0 w 1547813"/>
                <a:gd name="connsiteY4" fmla="*/ 0 h 987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813" h="987577">
                  <a:moveTo>
                    <a:pt x="0" y="0"/>
                  </a:moveTo>
                  <a:lnTo>
                    <a:pt x="1547813" y="0"/>
                  </a:lnTo>
                  <a:lnTo>
                    <a:pt x="1547813" y="987577"/>
                  </a:lnTo>
                  <a:lnTo>
                    <a:pt x="0" y="9875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kern="1200" dirty="0" smtClean="0"/>
                <a:t>wireless markup language, xml based. Wireless Application Protocol enabled devices</a:t>
              </a:r>
              <a:endParaRPr lang="en-US" kern="1200" dirty="0"/>
            </a:p>
          </p:txBody>
        </p:sp>
        <p:sp>
          <p:nvSpPr>
            <p:cNvPr id="12" name="Freeform 11"/>
            <p:cNvSpPr/>
            <p:nvPr/>
          </p:nvSpPr>
          <p:spPr>
            <a:xfrm>
              <a:off x="5034372" y="3387959"/>
              <a:ext cx="2497015" cy="828840"/>
            </a:xfrm>
            <a:custGeom>
              <a:avLst/>
              <a:gdLst>
                <a:gd name="connsiteX0" fmla="*/ 0 w 690312"/>
                <a:gd name="connsiteY0" fmla="*/ 0 h 962369"/>
                <a:gd name="connsiteX1" fmla="*/ 690312 w 690312"/>
                <a:gd name="connsiteY1" fmla="*/ 0 h 962369"/>
                <a:gd name="connsiteX2" fmla="*/ 690312 w 690312"/>
                <a:gd name="connsiteY2" fmla="*/ 962369 h 962369"/>
                <a:gd name="connsiteX3" fmla="*/ 0 w 690312"/>
                <a:gd name="connsiteY3" fmla="*/ 962369 h 962369"/>
                <a:gd name="connsiteX4" fmla="*/ 0 w 690312"/>
                <a:gd name="connsiteY4" fmla="*/ 0 h 962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312" h="962369">
                  <a:moveTo>
                    <a:pt x="0" y="0"/>
                  </a:moveTo>
                  <a:lnTo>
                    <a:pt x="690312" y="0"/>
                  </a:lnTo>
                  <a:lnTo>
                    <a:pt x="690312" y="962369"/>
                  </a:lnTo>
                  <a:lnTo>
                    <a:pt x="0" y="9623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kern="1200" dirty="0" smtClean="0"/>
                <a:t>J2ME/JME</a:t>
              </a:r>
            </a:p>
            <a:p>
              <a:pPr lvl="0" algn="ctr" defTabSz="400050">
                <a:lnSpc>
                  <a:spcPct val="90000"/>
                </a:lnSpc>
                <a:spcBef>
                  <a:spcPct val="0"/>
                </a:spcBef>
                <a:spcAft>
                  <a:spcPct val="35000"/>
                </a:spcAft>
              </a:pPr>
              <a:r>
                <a:rPr lang="en-US" kern="1200" dirty="0" smtClean="0"/>
                <a:t>Java Micro Edition</a:t>
              </a:r>
              <a:endParaRPr lang="en-US" kern="1200" dirty="0"/>
            </a:p>
          </p:txBody>
        </p:sp>
        <p:sp>
          <p:nvSpPr>
            <p:cNvPr id="14" name="Freeform 13"/>
            <p:cNvSpPr/>
            <p:nvPr/>
          </p:nvSpPr>
          <p:spPr>
            <a:xfrm>
              <a:off x="7531387" y="5296711"/>
              <a:ext cx="3385038" cy="1131613"/>
            </a:xfrm>
            <a:custGeom>
              <a:avLst/>
              <a:gdLst>
                <a:gd name="connsiteX0" fmla="*/ 0 w 1393293"/>
                <a:gd name="connsiteY0" fmla="*/ 0 h 1131613"/>
                <a:gd name="connsiteX1" fmla="*/ 1393293 w 1393293"/>
                <a:gd name="connsiteY1" fmla="*/ 0 h 1131613"/>
                <a:gd name="connsiteX2" fmla="*/ 1393293 w 1393293"/>
                <a:gd name="connsiteY2" fmla="*/ 1131613 h 1131613"/>
                <a:gd name="connsiteX3" fmla="*/ 0 w 1393293"/>
                <a:gd name="connsiteY3" fmla="*/ 1131613 h 1131613"/>
                <a:gd name="connsiteX4" fmla="*/ 0 w 1393293"/>
                <a:gd name="connsiteY4" fmla="*/ 0 h 113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3293" h="1131613">
                  <a:moveTo>
                    <a:pt x="0" y="0"/>
                  </a:moveTo>
                  <a:lnTo>
                    <a:pt x="1393293" y="0"/>
                  </a:lnTo>
                  <a:lnTo>
                    <a:pt x="1393293" y="1131613"/>
                  </a:lnTo>
                  <a:lnTo>
                    <a:pt x="0" y="113161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kern="1200" dirty="0" smtClean="0"/>
                <a:t>Symbian, grew out of the Psion EPOC operating system. Psion, Ericsson, Motorola and Nokia</a:t>
              </a:r>
              <a:endParaRPr lang="en-US" sz="1600" kern="1200" dirty="0"/>
            </a:p>
          </p:txBody>
        </p:sp>
        <p:sp>
          <p:nvSpPr>
            <p:cNvPr id="16" name="Oval 15"/>
            <p:cNvSpPr/>
            <p:nvPr/>
          </p:nvSpPr>
          <p:spPr>
            <a:xfrm>
              <a:off x="3536250" y="4610428"/>
              <a:ext cx="477731" cy="45138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16"/>
            <p:cNvSpPr/>
            <p:nvPr/>
          </p:nvSpPr>
          <p:spPr>
            <a:xfrm>
              <a:off x="6393211" y="4655227"/>
              <a:ext cx="477731" cy="45138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9105341" y="4628635"/>
              <a:ext cx="477731" cy="45138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 xmlns:p14="http://schemas.microsoft.com/office/powerpoint/2010/main" val="113454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580454" cy="706964"/>
          </a:xfrm>
        </p:spPr>
        <p:txBody>
          <a:bodyPr/>
          <a:lstStyle/>
          <a:p>
            <a:r>
              <a:rPr lang="en-US" dirty="0"/>
              <a:t>Mobile Applications and Device Platforms</a:t>
            </a:r>
            <a:br>
              <a:rPr lang="en-US" dirty="0"/>
            </a:br>
            <a:endParaRPr lang="en-US" dirty="0"/>
          </a:p>
        </p:txBody>
      </p:sp>
      <p:sp>
        <p:nvSpPr>
          <p:cNvPr id="3" name="Content Placeholder 2"/>
          <p:cNvSpPr>
            <a:spLocks noGrp="1"/>
          </p:cNvSpPr>
          <p:nvPr>
            <p:ph idx="1"/>
          </p:nvPr>
        </p:nvSpPr>
        <p:spPr>
          <a:xfrm>
            <a:off x="738555" y="2488223"/>
            <a:ext cx="10840916" cy="3868615"/>
          </a:xfrm>
        </p:spPr>
        <p:txBody>
          <a:bodyPr>
            <a:normAutofit/>
          </a:bodyPr>
          <a:lstStyle/>
          <a:p>
            <a:pPr algn="just"/>
            <a:r>
              <a:rPr lang="en-US" sz="2400" dirty="0"/>
              <a:t>There are two dominant platforms in the modern smartphone market. One is the </a:t>
            </a:r>
            <a:r>
              <a:rPr lang="en-US" sz="2400" b="1" dirty="0"/>
              <a:t>iOS platform </a:t>
            </a:r>
            <a:r>
              <a:rPr lang="en-US" sz="2400" dirty="0"/>
              <a:t>from Apple Inc. The iOS platform is the operating system that powers Apple's popular line of iPhone smartphones. The second is </a:t>
            </a:r>
            <a:r>
              <a:rPr lang="en-US" sz="2400" b="1" dirty="0"/>
              <a:t>Android</a:t>
            </a:r>
            <a:r>
              <a:rPr lang="en-US" sz="2400" dirty="0"/>
              <a:t> from Google. The Android operating system is used not only by Google devices but also by many other OEMs to built their own smartphones and other smart devices</a:t>
            </a:r>
            <a:r>
              <a:rPr lang="en-US" sz="2400" dirty="0" smtClean="0"/>
              <a:t>.</a:t>
            </a:r>
          </a:p>
          <a:p>
            <a:pPr algn="just"/>
            <a:r>
              <a:rPr lang="en-US" sz="2400" dirty="0"/>
              <a:t>Developers can build apps for hundreds of millions of devices by targeting both of these platforms.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 xmlns:p14="http://schemas.microsoft.com/office/powerpoint/2010/main" val="416741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052915" cy="706964"/>
          </a:xfrm>
        </p:spPr>
        <p:txBody>
          <a:bodyPr/>
          <a:lstStyle/>
          <a:p>
            <a:r>
              <a:rPr lang="en-US" dirty="0"/>
              <a:t>Alternatives for Building Mobile Apps</a:t>
            </a:r>
            <a:br>
              <a:rPr lang="en-US" dirty="0"/>
            </a:br>
            <a:endParaRPr lang="en-US" dirty="0"/>
          </a:p>
        </p:txBody>
      </p:sp>
      <p:sp>
        <p:nvSpPr>
          <p:cNvPr id="3" name="Content Placeholder 2"/>
          <p:cNvSpPr>
            <a:spLocks noGrp="1"/>
          </p:cNvSpPr>
          <p:nvPr>
            <p:ph idx="1"/>
          </p:nvPr>
        </p:nvSpPr>
        <p:spPr>
          <a:xfrm>
            <a:off x="703385" y="2453053"/>
            <a:ext cx="10779369" cy="3851031"/>
          </a:xfrm>
        </p:spPr>
        <p:txBody>
          <a:bodyPr>
            <a:normAutofit lnSpcReduction="10000"/>
          </a:bodyPr>
          <a:lstStyle/>
          <a:p>
            <a:r>
              <a:rPr lang="en-US" dirty="0" smtClean="0"/>
              <a:t>There </a:t>
            </a:r>
            <a:r>
              <a:rPr lang="en-US" dirty="0"/>
              <a:t>are </a:t>
            </a:r>
            <a:r>
              <a:rPr lang="en-US" b="1" dirty="0"/>
              <a:t>four</a:t>
            </a:r>
            <a:r>
              <a:rPr lang="en-US" dirty="0"/>
              <a:t> major development approaches when building mobile </a:t>
            </a:r>
            <a:r>
              <a:rPr lang="en-US" dirty="0" smtClean="0"/>
              <a:t>applications:</a:t>
            </a:r>
          </a:p>
          <a:p>
            <a:pPr lvl="1"/>
            <a:r>
              <a:rPr lang="en-US" dirty="0" smtClean="0"/>
              <a:t>Native </a:t>
            </a:r>
            <a:r>
              <a:rPr lang="en-US" dirty="0"/>
              <a:t>Mobile Applications</a:t>
            </a:r>
          </a:p>
          <a:p>
            <a:pPr lvl="1"/>
            <a:r>
              <a:rPr lang="en-US" dirty="0"/>
              <a:t>Cross-Platform Native Mobile Applications</a:t>
            </a:r>
          </a:p>
          <a:p>
            <a:pPr lvl="1"/>
            <a:r>
              <a:rPr lang="en-US" dirty="0"/>
              <a:t>Hybrid Mobile Applications</a:t>
            </a:r>
          </a:p>
          <a:p>
            <a:pPr lvl="1"/>
            <a:r>
              <a:rPr lang="en-US" dirty="0"/>
              <a:t>Progressive Web Applications</a:t>
            </a:r>
          </a:p>
          <a:p>
            <a:endParaRPr lang="en-US" dirty="0" smtClean="0"/>
          </a:p>
          <a:p>
            <a:pPr algn="just"/>
            <a:r>
              <a:rPr lang="en-US" dirty="0"/>
              <a:t>Each of these approaches for developing mobile </a:t>
            </a:r>
            <a:r>
              <a:rPr lang="en-US" dirty="0" smtClean="0"/>
              <a:t>apps </a:t>
            </a:r>
            <a:r>
              <a:rPr lang="en-US" dirty="0"/>
              <a:t>has its own set of </a:t>
            </a:r>
            <a:r>
              <a:rPr lang="en-US" b="1" dirty="0"/>
              <a:t>advantages</a:t>
            </a:r>
            <a:r>
              <a:rPr lang="en-US" dirty="0"/>
              <a:t> and </a:t>
            </a:r>
            <a:r>
              <a:rPr lang="en-US" b="1" dirty="0"/>
              <a:t>disadvantages</a:t>
            </a:r>
            <a:r>
              <a:rPr lang="en-US" dirty="0"/>
              <a:t>. </a:t>
            </a:r>
            <a:endParaRPr lang="en-US" dirty="0" smtClean="0"/>
          </a:p>
          <a:p>
            <a:pPr algn="just"/>
            <a:r>
              <a:rPr lang="en-US" dirty="0" smtClean="0"/>
              <a:t>When </a:t>
            </a:r>
            <a:r>
              <a:rPr lang="en-US" dirty="0"/>
              <a:t>choosing the right development approach for their projects, developers consider the desired </a:t>
            </a:r>
            <a:r>
              <a:rPr lang="en-US" b="1" dirty="0"/>
              <a:t>user experience</a:t>
            </a:r>
            <a:r>
              <a:rPr lang="en-US" dirty="0"/>
              <a:t>, the </a:t>
            </a:r>
            <a:r>
              <a:rPr lang="en-US" b="1" dirty="0"/>
              <a:t>computing resources </a:t>
            </a:r>
            <a:r>
              <a:rPr lang="en-US" dirty="0"/>
              <a:t>and </a:t>
            </a:r>
            <a:r>
              <a:rPr lang="en-US" b="1" dirty="0"/>
              <a:t>native features </a:t>
            </a:r>
            <a:r>
              <a:rPr lang="en-US" dirty="0"/>
              <a:t>required by the app, the </a:t>
            </a:r>
            <a:r>
              <a:rPr lang="en-US" b="1" dirty="0"/>
              <a:t>development budget</a:t>
            </a:r>
            <a:r>
              <a:rPr lang="en-US" dirty="0"/>
              <a:t>, </a:t>
            </a:r>
            <a:r>
              <a:rPr lang="en-US" b="1" dirty="0"/>
              <a:t>time targets</a:t>
            </a:r>
            <a:r>
              <a:rPr lang="en-US" dirty="0"/>
              <a:t>, and </a:t>
            </a:r>
            <a:r>
              <a:rPr lang="en-US" b="1" dirty="0"/>
              <a:t>resources available </a:t>
            </a:r>
            <a:r>
              <a:rPr lang="en-US" dirty="0"/>
              <a:t>to maintain the app.</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 xmlns:p14="http://schemas.microsoft.com/office/powerpoint/2010/main" val="1948002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838" y="2382716"/>
            <a:ext cx="11131062" cy="4193929"/>
          </a:xfrm>
        </p:spPr>
        <p:txBody>
          <a:bodyPr>
            <a:normAutofit/>
          </a:bodyPr>
          <a:lstStyle/>
          <a:p>
            <a:pPr algn="just"/>
            <a:r>
              <a:rPr lang="en-US" sz="2400" dirty="0"/>
              <a:t>Native mobile applications are written in the programming language and frameworks provided by the platform owner and running directly on the operating system of the device </a:t>
            </a:r>
            <a:r>
              <a:rPr lang="en-US" sz="2400" dirty="0" smtClean="0"/>
              <a:t>such as </a:t>
            </a:r>
            <a:r>
              <a:rPr lang="en-US" sz="2400" b="1" dirty="0" smtClean="0"/>
              <a:t>IOS</a:t>
            </a:r>
            <a:r>
              <a:rPr lang="en-US" sz="2400" dirty="0" smtClean="0"/>
              <a:t> and </a:t>
            </a:r>
            <a:r>
              <a:rPr lang="en-US" sz="2400" b="1" dirty="0" smtClean="0"/>
              <a:t>Android.</a:t>
            </a:r>
            <a:endParaRPr lang="en-US" sz="2400" dirty="0" smtClean="0"/>
          </a:p>
          <a:p>
            <a:pPr algn="just"/>
            <a:r>
              <a:rPr lang="en-US" sz="2400" b="1" dirty="0" smtClean="0"/>
              <a:t>Pros:</a:t>
            </a:r>
          </a:p>
          <a:p>
            <a:pPr lvl="1" algn="just"/>
            <a:r>
              <a:rPr lang="en-US" dirty="0" smtClean="0"/>
              <a:t>Best runtime performance.</a:t>
            </a:r>
          </a:p>
          <a:p>
            <a:pPr lvl="1" algn="just"/>
            <a:r>
              <a:rPr lang="en-US" dirty="0" smtClean="0"/>
              <a:t>Direct access to device APIs.</a:t>
            </a:r>
            <a:endParaRPr lang="en-US" sz="2200" dirty="0" smtClean="0"/>
          </a:p>
          <a:p>
            <a:pPr algn="just"/>
            <a:r>
              <a:rPr lang="en-US" sz="2400" b="1" dirty="0" smtClean="0"/>
              <a:t>Cons:</a:t>
            </a:r>
          </a:p>
          <a:p>
            <a:pPr lvl="1" algn="just"/>
            <a:r>
              <a:rPr lang="en-US" dirty="0"/>
              <a:t>Higher costs when building and maintaining your </a:t>
            </a:r>
            <a:r>
              <a:rPr lang="en-US" dirty="0" smtClean="0"/>
              <a:t>app.</a:t>
            </a:r>
          </a:p>
          <a:p>
            <a:pPr lvl="1" algn="just"/>
            <a:r>
              <a:rPr lang="en-US" dirty="0"/>
              <a:t>Multiple code-bases for each </a:t>
            </a:r>
            <a:r>
              <a:rPr lang="en-US" dirty="0" smtClean="0"/>
              <a:t>platform.</a:t>
            </a:r>
            <a:endParaRPr lang="en-US" sz="2200" b="1" dirty="0" smtClean="0"/>
          </a:p>
        </p:txBody>
      </p:sp>
      <p:sp>
        <p:nvSpPr>
          <p:cNvPr id="2" name="Title 1"/>
          <p:cNvSpPr>
            <a:spLocks noGrp="1"/>
          </p:cNvSpPr>
          <p:nvPr>
            <p:ph type="title"/>
          </p:nvPr>
        </p:nvSpPr>
        <p:spPr/>
        <p:txBody>
          <a:bodyPr/>
          <a:lstStyle/>
          <a:p>
            <a:r>
              <a:rPr lang="en-US" dirty="0"/>
              <a:t>Native </a:t>
            </a:r>
            <a:r>
              <a:rPr lang="en-US" dirty="0" smtClean="0"/>
              <a:t>Applications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 xmlns:p14="http://schemas.microsoft.com/office/powerpoint/2010/main" val="2208661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838" y="2382716"/>
            <a:ext cx="11131062" cy="4193929"/>
          </a:xfrm>
        </p:spPr>
        <p:txBody>
          <a:bodyPr>
            <a:normAutofit/>
          </a:bodyPr>
          <a:lstStyle/>
          <a:p>
            <a:pPr algn="just"/>
            <a:r>
              <a:rPr lang="en-US" dirty="0"/>
              <a:t>Cross-platform native mobile applications can be written in variety of different </a:t>
            </a:r>
            <a:r>
              <a:rPr lang="en-US" b="1" dirty="0"/>
              <a:t>programming languages </a:t>
            </a:r>
            <a:r>
              <a:rPr lang="en-US" dirty="0"/>
              <a:t>and</a:t>
            </a:r>
            <a:r>
              <a:rPr lang="en-US" b="1" dirty="0"/>
              <a:t> frameworks</a:t>
            </a:r>
            <a:r>
              <a:rPr lang="en-US" dirty="0"/>
              <a:t>, but they are compiled into a </a:t>
            </a:r>
            <a:r>
              <a:rPr lang="en-US" b="1" dirty="0"/>
              <a:t>native application </a:t>
            </a:r>
            <a:r>
              <a:rPr lang="en-US" dirty="0"/>
              <a:t>running directly on the operating system of the device</a:t>
            </a:r>
            <a:r>
              <a:rPr lang="en-US" dirty="0" smtClean="0"/>
              <a:t>.</a:t>
            </a:r>
          </a:p>
          <a:p>
            <a:pPr algn="just"/>
            <a:r>
              <a:rPr lang="en-US" sz="2400" b="1" dirty="0" smtClean="0"/>
              <a:t>Pros:</a:t>
            </a:r>
          </a:p>
          <a:p>
            <a:pPr lvl="1" algn="just"/>
            <a:r>
              <a:rPr lang="en-US" dirty="0"/>
              <a:t>Single code base for multiple </a:t>
            </a:r>
            <a:r>
              <a:rPr lang="en-US" dirty="0" smtClean="0"/>
              <a:t>platforms.</a:t>
            </a:r>
          </a:p>
          <a:p>
            <a:pPr lvl="1" algn="just"/>
            <a:r>
              <a:rPr lang="en-US" dirty="0"/>
              <a:t>Easy to build and maintain your </a:t>
            </a:r>
            <a:r>
              <a:rPr lang="en-US" dirty="0" smtClean="0"/>
              <a:t>App.</a:t>
            </a:r>
          </a:p>
          <a:p>
            <a:pPr algn="just"/>
            <a:r>
              <a:rPr lang="en-US" sz="2600" b="1" dirty="0" smtClean="0"/>
              <a:t>Cons:</a:t>
            </a:r>
          </a:p>
          <a:p>
            <a:pPr lvl="1" algn="just"/>
            <a:r>
              <a:rPr lang="en-US" dirty="0"/>
              <a:t>Dependents on bridges and libraries for native device features</a:t>
            </a:r>
            <a:r>
              <a:rPr lang="en-US" dirty="0" smtClean="0"/>
              <a:t>.</a:t>
            </a:r>
          </a:p>
          <a:p>
            <a:pPr lvl="1" algn="just"/>
            <a:r>
              <a:rPr lang="en-US" dirty="0"/>
              <a:t>Performance limitations due to bridging</a:t>
            </a:r>
            <a:r>
              <a:rPr lang="en-US" dirty="0" smtClean="0"/>
              <a:t>.</a:t>
            </a:r>
            <a:endParaRPr lang="en-US" sz="2200" b="1" dirty="0" smtClean="0"/>
          </a:p>
        </p:txBody>
      </p:sp>
      <p:sp>
        <p:nvSpPr>
          <p:cNvPr id="2" name="Title 1"/>
          <p:cNvSpPr>
            <a:spLocks noGrp="1"/>
          </p:cNvSpPr>
          <p:nvPr>
            <p:ph type="title"/>
          </p:nvPr>
        </p:nvSpPr>
        <p:spPr/>
        <p:txBody>
          <a:bodyPr/>
          <a:lstStyle/>
          <a:p>
            <a:r>
              <a:rPr lang="en-US" dirty="0"/>
              <a:t>Cross-Platform Applications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 xmlns:p14="http://schemas.microsoft.com/office/powerpoint/2010/main" val="2027846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838" y="2382716"/>
            <a:ext cx="11131062" cy="4193929"/>
          </a:xfrm>
        </p:spPr>
        <p:txBody>
          <a:bodyPr>
            <a:normAutofit/>
          </a:bodyPr>
          <a:lstStyle/>
          <a:p>
            <a:pPr algn="just"/>
            <a:r>
              <a:rPr lang="en-US" dirty="0"/>
              <a:t>Hybrid mobile </a:t>
            </a:r>
            <a:r>
              <a:rPr lang="en-US" dirty="0" smtClean="0"/>
              <a:t>apps </a:t>
            </a:r>
            <a:r>
              <a:rPr lang="en-US" dirty="0"/>
              <a:t>are built with standard web technologies - such as JavaScript, CSS, and HTML5 - and they are bundled as app installation packages. Contrary to the native apps, hybrid apps work on a 'web container' which provides a browser runtime and a bridge for native device APIs via Apache Cordova. </a:t>
            </a:r>
            <a:endParaRPr lang="en-US" dirty="0" smtClean="0"/>
          </a:p>
          <a:p>
            <a:pPr algn="just"/>
            <a:r>
              <a:rPr lang="en-US" sz="2400" b="1" dirty="0" smtClean="0"/>
              <a:t>Pros:</a:t>
            </a:r>
          </a:p>
          <a:p>
            <a:pPr lvl="1" algn="just"/>
            <a:r>
              <a:rPr lang="en-US" dirty="0"/>
              <a:t>Shared code base between web and mobile apps</a:t>
            </a:r>
            <a:r>
              <a:rPr lang="en-US" dirty="0" smtClean="0"/>
              <a:t>.</a:t>
            </a:r>
          </a:p>
          <a:p>
            <a:pPr lvl="1" algn="just"/>
            <a:r>
              <a:rPr lang="en-US" dirty="0"/>
              <a:t>Using web development skillset for building mobile apps</a:t>
            </a:r>
            <a:r>
              <a:rPr lang="en-US" dirty="0" smtClean="0"/>
              <a:t>.</a:t>
            </a:r>
            <a:endParaRPr lang="en-US" sz="2200" dirty="0" smtClean="0"/>
          </a:p>
          <a:p>
            <a:pPr algn="just"/>
            <a:r>
              <a:rPr lang="en-US" sz="2400" b="1" dirty="0" smtClean="0"/>
              <a:t>Cons:</a:t>
            </a:r>
          </a:p>
          <a:p>
            <a:pPr lvl="1" algn="just"/>
            <a:r>
              <a:rPr lang="en-US" dirty="0"/>
              <a:t>Lower performance compared to native apps</a:t>
            </a:r>
            <a:r>
              <a:rPr lang="en-US" dirty="0" smtClean="0"/>
              <a:t>.</a:t>
            </a:r>
          </a:p>
          <a:p>
            <a:pPr lvl="1" algn="just"/>
            <a:r>
              <a:rPr lang="en-US" dirty="0"/>
              <a:t>Limited support for native device features</a:t>
            </a:r>
            <a:r>
              <a:rPr lang="en-US" dirty="0" smtClean="0"/>
              <a:t>.</a:t>
            </a:r>
            <a:endParaRPr lang="en-US" sz="2200" b="1" dirty="0" smtClean="0"/>
          </a:p>
        </p:txBody>
      </p:sp>
      <p:sp>
        <p:nvSpPr>
          <p:cNvPr id="2" name="Title 1"/>
          <p:cNvSpPr>
            <a:spLocks noGrp="1"/>
          </p:cNvSpPr>
          <p:nvPr>
            <p:ph type="title"/>
          </p:nvPr>
        </p:nvSpPr>
        <p:spPr/>
        <p:txBody>
          <a:bodyPr/>
          <a:lstStyle/>
          <a:p>
            <a:r>
              <a:rPr lang="en-US" dirty="0"/>
              <a:t>Hybrid-Web Applications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 xmlns:p14="http://schemas.microsoft.com/office/powerpoint/2010/main" val="2738720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1457</TotalTime>
  <Words>1402</Words>
  <Application>Microsoft Office PowerPoint</Application>
  <PresentationFormat>Custom</PresentationFormat>
  <Paragraphs>154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 Boardroom</vt:lpstr>
      <vt:lpstr>Mobile App Development course</vt:lpstr>
      <vt:lpstr>Slide 2</vt:lpstr>
      <vt:lpstr>Mobile Application Development</vt:lpstr>
      <vt:lpstr>History</vt:lpstr>
      <vt:lpstr>Mobile Applications and Device Platforms </vt:lpstr>
      <vt:lpstr>Alternatives for Building Mobile Apps </vt:lpstr>
      <vt:lpstr>Native Applications </vt:lpstr>
      <vt:lpstr>Cross-Platform Applications</vt:lpstr>
      <vt:lpstr>Hybrid-Web Applications</vt:lpstr>
      <vt:lpstr>Progressive Web Applications</vt:lpstr>
      <vt:lpstr>Native vs. Hybrid Applications</vt:lpstr>
      <vt:lpstr>Why Choose the Hybrid/Cross-platform Approach</vt:lpstr>
      <vt:lpstr>How Hybrid and Cross-platform Frameworks Work</vt:lpstr>
      <vt:lpstr>How Hybrid and Cross-platform Frameworks Work</vt:lpstr>
      <vt:lpstr>Mobile Application Development Lifecycle</vt:lpstr>
      <vt:lpstr>Mobile Application Development Lifecycle</vt:lpstr>
      <vt:lpstr>How Front-end 'Talks' to the Back-end</vt:lpstr>
      <vt:lpstr>How Front-end 'Talks' to the Back-end</vt:lpstr>
      <vt:lpstr>Why Developers Use a Cloud-backend</vt:lpstr>
      <vt:lpstr>The Mobile Application Front-End</vt:lpstr>
      <vt:lpstr>What a Front-end Development Workflow Looks Like</vt:lpstr>
      <vt:lpstr>Key Mobile Application Services</vt:lpstr>
      <vt:lpstr>Key Mobile Application Services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hornai</dc:creator>
  <cp:lastModifiedBy>razak</cp:lastModifiedBy>
  <cp:revision>76</cp:revision>
  <dcterms:created xsi:type="dcterms:W3CDTF">2021-01-04T09:25:33Z</dcterms:created>
  <dcterms:modified xsi:type="dcterms:W3CDTF">2023-09-09T02:45:32Z</dcterms:modified>
</cp:coreProperties>
</file>