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8" r:id="rId4"/>
    <p:sldId id="270" r:id="rId5"/>
    <p:sldId id="257" r:id="rId6"/>
    <p:sldId id="272" r:id="rId7"/>
    <p:sldId id="273" r:id="rId8"/>
    <p:sldId id="274" r:id="rId9"/>
    <p:sldId id="275" r:id="rId10"/>
    <p:sldId id="276" r:id="rId11"/>
    <p:sldId id="271" r:id="rId12"/>
    <p:sldId id="259" r:id="rId13"/>
    <p:sldId id="265" r:id="rId14"/>
    <p:sldId id="266" r:id="rId15"/>
    <p:sldId id="267" r:id="rId16"/>
    <p:sldId id="268" r:id="rId17"/>
    <p:sldId id="269"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9/15/2023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9/15/2023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9/15/2023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9/15/2023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9/15/2023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9/15/2023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imaginarycloud.com/blog/data-science-what-is-and-how-it-can-help-your-busines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djangoproject.com/" TargetMode="External"/><Relationship Id="rId2" Type="http://schemas.openxmlformats.org/officeDocument/2006/relationships/hyperlink" Target="https://flask.palletsprojects.com/en/2.2.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gray">
          <a:xfrm>
            <a:off x="6253824" y="4929780"/>
            <a:ext cx="3399628" cy="36938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dirty="0"/>
              <a:t>Mr. </a:t>
            </a:r>
            <a:r>
              <a:rPr lang="en-US" dirty="0" err="1"/>
              <a:t>Abdulrazak</a:t>
            </a:r>
            <a:r>
              <a:rPr lang="en-US" dirty="0"/>
              <a:t> A. </a:t>
            </a:r>
            <a:r>
              <a:rPr lang="en-US" dirty="0" err="1"/>
              <a:t>Dirie</a:t>
            </a:r>
            <a:endParaRPr lang="en-US" dirty="0"/>
          </a:p>
        </p:txBody>
      </p:sp>
      <p:sp>
        <p:nvSpPr>
          <p:cNvPr id="5" name="Subtitle 2"/>
          <p:cNvSpPr txBox="1">
            <a:spLocks/>
          </p:cNvSpPr>
          <p:nvPr/>
        </p:nvSpPr>
        <p:spPr bwMode="gray">
          <a:xfrm>
            <a:off x="7368521" y="5299166"/>
            <a:ext cx="2010610" cy="369386"/>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dirty="0" smtClean="0">
                <a:solidFill>
                  <a:srgbClr val="FFFF00"/>
                </a:solidFill>
              </a:rPr>
              <a:t>16</a:t>
            </a:r>
            <a:r>
              <a:rPr lang="en-US" baseline="30000" dirty="0" smtClean="0">
                <a:solidFill>
                  <a:srgbClr val="FFFF00"/>
                </a:solidFill>
              </a:rPr>
              <a:t>th</a:t>
            </a:r>
            <a:r>
              <a:rPr lang="en-US" dirty="0" smtClean="0">
                <a:solidFill>
                  <a:srgbClr val="FFFF00"/>
                </a:solidFill>
              </a:rPr>
              <a:t> of Sept 2023</a:t>
            </a:r>
            <a:endParaRPr lang="en-US" dirty="0">
              <a:solidFill>
                <a:srgbClr val="FFFF00"/>
              </a:solidFill>
            </a:endParaRPr>
          </a:p>
        </p:txBody>
      </p:sp>
      <p:sp>
        <p:nvSpPr>
          <p:cNvPr id="6" name="Title 1"/>
          <p:cNvSpPr>
            <a:spLocks noGrp="1"/>
          </p:cNvSpPr>
          <p:nvPr>
            <p:ph type="ctrTitle"/>
          </p:nvPr>
        </p:nvSpPr>
        <p:spPr>
          <a:xfrm>
            <a:off x="630348" y="501162"/>
            <a:ext cx="9472014" cy="1071574"/>
          </a:xfrm>
        </p:spPr>
        <p:txBody>
          <a:bodyPr/>
          <a:lstStyle/>
          <a:p>
            <a:r>
              <a:rPr lang="en-US" sz="4400" dirty="0" smtClean="0"/>
              <a:t>Advanced Python programming</a:t>
            </a:r>
            <a:endParaRPr lang="en-US" sz="4400" dirty="0"/>
          </a:p>
        </p:txBody>
      </p:sp>
    </p:spTree>
    <p:extLst>
      <p:ext uri="{BB962C8B-B14F-4D97-AF65-F5344CB8AC3E}">
        <p14:creationId xmlns="" xmlns:p14="http://schemas.microsoft.com/office/powerpoint/2010/main" val="647454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85936"/>
          </a:xfrm>
        </p:spPr>
        <p:txBody>
          <a:bodyPr/>
          <a:lstStyle/>
          <a:p>
            <a:pPr algn="ctr"/>
            <a:r>
              <a:rPr lang="en-US" dirty="0" smtClean="0"/>
              <a:t>Repetition structures.</a:t>
            </a:r>
            <a:endParaRPr lang="en-US" dirty="0"/>
          </a:p>
        </p:txBody>
      </p:sp>
      <p:sp>
        <p:nvSpPr>
          <p:cNvPr id="3" name="Content Placeholder 2"/>
          <p:cNvSpPr>
            <a:spLocks noGrp="1"/>
          </p:cNvSpPr>
          <p:nvPr>
            <p:ph idx="1"/>
          </p:nvPr>
        </p:nvSpPr>
        <p:spPr/>
        <p:txBody>
          <a:bodyPr>
            <a:normAutofit/>
          </a:bodyPr>
          <a:lstStyle/>
          <a:p>
            <a:pPr algn="just"/>
            <a:r>
              <a:rPr lang="en-US" sz="3200" dirty="0" smtClean="0"/>
              <a:t>A repetition structure causes a statement or set of statements to execute repeatedly</a:t>
            </a:r>
            <a:r>
              <a:rPr lang="en-US" sz="3200" dirty="0" smtClean="0"/>
              <a:t>.</a:t>
            </a:r>
          </a:p>
          <a:p>
            <a:pPr algn="just"/>
            <a:r>
              <a:rPr lang="en-US" sz="3200" dirty="0" smtClean="0"/>
              <a:t>While loop </a:t>
            </a:r>
            <a:r>
              <a:rPr lang="en-US" sz="3200" dirty="0" err="1" smtClean="0"/>
              <a:t>vs</a:t>
            </a:r>
            <a:r>
              <a:rPr lang="en-US" sz="3200" smtClean="0"/>
              <a:t> For loop.</a:t>
            </a:r>
            <a:endParaRPr lang="en-US" sz="3200" dirty="0"/>
          </a:p>
        </p:txBody>
      </p:sp>
      <p:cxnSp>
        <p:nvCxnSpPr>
          <p:cNvPr id="4" name="Straight Connector 3"/>
          <p:cNvCxnSpPr/>
          <p:nvPr/>
        </p:nvCxnSpPr>
        <p:spPr>
          <a:xfrm>
            <a:off x="0" y="1274879"/>
            <a:ext cx="12192000" cy="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200" dirty="0"/>
              <a:t>A function is a group of statements that exist within a program for the purpose of performing a specific </a:t>
            </a:r>
            <a:r>
              <a:rPr lang="en-US" sz="3200" dirty="0" smtClean="0"/>
              <a:t>task.</a:t>
            </a:r>
          </a:p>
          <a:p>
            <a:pPr algn="just"/>
            <a:r>
              <a:rPr lang="en-US" sz="3200" dirty="0" smtClean="0"/>
              <a:t>A recursion is a function call it self.</a:t>
            </a:r>
          </a:p>
          <a:p>
            <a:pPr algn="just"/>
            <a:endParaRPr lang="en-US" sz="3200" dirty="0"/>
          </a:p>
        </p:txBody>
      </p:sp>
      <p:sp>
        <p:nvSpPr>
          <p:cNvPr id="2" name="Title 1"/>
          <p:cNvSpPr>
            <a:spLocks noGrp="1"/>
          </p:cNvSpPr>
          <p:nvPr>
            <p:ph type="title"/>
          </p:nvPr>
        </p:nvSpPr>
        <p:spPr/>
        <p:txBody>
          <a:bodyPr/>
          <a:lstStyle/>
          <a:p>
            <a:r>
              <a:rPr lang="en-US" dirty="0"/>
              <a:t>Functions and Recursion</a:t>
            </a:r>
          </a:p>
        </p:txBody>
      </p:sp>
      <p:cxnSp>
        <p:nvCxnSpPr>
          <p:cNvPr id="4" name="Straight Connector 3"/>
          <p:cNvCxnSpPr/>
          <p:nvPr/>
        </p:nvCxnSpPr>
        <p:spPr>
          <a:xfrm>
            <a:off x="0" y="1195749"/>
            <a:ext cx="1219200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 xmlns:p14="http://schemas.microsoft.com/office/powerpoint/2010/main" val="3523211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473" y="241703"/>
            <a:ext cx="9404723" cy="892505"/>
          </a:xfrm>
        </p:spPr>
        <p:txBody>
          <a:bodyPr/>
          <a:lstStyle/>
          <a:p>
            <a:r>
              <a:rPr lang="en-US" dirty="0"/>
              <a:t>Classes, Objects, and </a:t>
            </a:r>
            <a:r>
              <a:rPr lang="en-US" dirty="0" smtClean="0"/>
              <a:t>Inheritance</a:t>
            </a:r>
            <a:endParaRPr lang="en-US" dirty="0"/>
          </a:p>
        </p:txBody>
      </p:sp>
      <p:sp>
        <p:nvSpPr>
          <p:cNvPr id="3" name="Content Placeholder 2"/>
          <p:cNvSpPr>
            <a:spLocks noGrp="1"/>
          </p:cNvSpPr>
          <p:nvPr>
            <p:ph idx="1"/>
          </p:nvPr>
        </p:nvSpPr>
        <p:spPr>
          <a:xfrm>
            <a:off x="919655" y="1815525"/>
            <a:ext cx="9903676" cy="4195481"/>
          </a:xfrm>
        </p:spPr>
        <p:txBody>
          <a:bodyPr>
            <a:normAutofit/>
          </a:bodyPr>
          <a:lstStyle/>
          <a:p>
            <a:pPr algn="just"/>
            <a:r>
              <a:rPr lang="en-US" sz="2800" dirty="0"/>
              <a:t>Object-oriented programming is centered on objects. Objects are created from abstract data types that encapsulate data and functions </a:t>
            </a:r>
            <a:r>
              <a:rPr lang="en-US" sz="2800" dirty="0" smtClean="0"/>
              <a:t>together</a:t>
            </a:r>
          </a:p>
          <a:p>
            <a:pPr algn="just"/>
            <a:r>
              <a:rPr lang="en-US" sz="2800" dirty="0"/>
              <a:t>A class is code that specifies the data attributes and methods for a particular type of object</a:t>
            </a:r>
          </a:p>
        </p:txBody>
      </p:sp>
      <p:cxnSp>
        <p:nvCxnSpPr>
          <p:cNvPr id="5" name="Straight Connector 4"/>
          <p:cNvCxnSpPr/>
          <p:nvPr/>
        </p:nvCxnSpPr>
        <p:spPr>
          <a:xfrm>
            <a:off x="0" y="1195749"/>
            <a:ext cx="1219200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 xmlns:p14="http://schemas.microsoft.com/office/powerpoint/2010/main" val="2315404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473" y="241703"/>
            <a:ext cx="9404723" cy="892505"/>
          </a:xfrm>
        </p:spPr>
        <p:txBody>
          <a:bodyPr/>
          <a:lstStyle/>
          <a:p>
            <a:r>
              <a:rPr lang="en-US" dirty="0" smtClean="0"/>
              <a:t>Reading and writing files</a:t>
            </a:r>
            <a:endParaRPr lang="en-US" dirty="0"/>
          </a:p>
        </p:txBody>
      </p:sp>
      <p:sp>
        <p:nvSpPr>
          <p:cNvPr id="3" name="Content Placeholder 2"/>
          <p:cNvSpPr>
            <a:spLocks noGrp="1"/>
          </p:cNvSpPr>
          <p:nvPr>
            <p:ph idx="1"/>
          </p:nvPr>
        </p:nvSpPr>
        <p:spPr>
          <a:xfrm>
            <a:off x="822940" y="2554079"/>
            <a:ext cx="9903676" cy="2826813"/>
          </a:xfrm>
        </p:spPr>
        <p:txBody>
          <a:bodyPr>
            <a:normAutofit/>
          </a:bodyPr>
          <a:lstStyle/>
          <a:p>
            <a:pPr algn="just"/>
            <a:r>
              <a:rPr lang="en-US" sz="2800" dirty="0"/>
              <a:t>When a program needs </a:t>
            </a:r>
            <a:r>
              <a:rPr lang="en-US" sz="2800" dirty="0" smtClean="0"/>
              <a:t>to save </a:t>
            </a:r>
            <a:r>
              <a:rPr lang="en-US" sz="2800" dirty="0"/>
              <a:t>data for later use, it writes the data in a file. The data can be read from the file at a later time</a:t>
            </a:r>
          </a:p>
        </p:txBody>
      </p:sp>
      <p:cxnSp>
        <p:nvCxnSpPr>
          <p:cNvPr id="5" name="Straight Connector 4"/>
          <p:cNvCxnSpPr/>
          <p:nvPr/>
        </p:nvCxnSpPr>
        <p:spPr>
          <a:xfrm>
            <a:off x="0" y="1195749"/>
            <a:ext cx="1219200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 xmlns:p14="http://schemas.microsoft.com/office/powerpoint/2010/main" val="1789904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473" y="241703"/>
            <a:ext cx="9404723" cy="892505"/>
          </a:xfrm>
        </p:spPr>
        <p:txBody>
          <a:bodyPr/>
          <a:lstStyle/>
          <a:p>
            <a:r>
              <a:rPr lang="en-US" dirty="0" smtClean="0"/>
              <a:t>Graphical User interface GUI</a:t>
            </a:r>
            <a:endParaRPr lang="en-US" dirty="0"/>
          </a:p>
        </p:txBody>
      </p:sp>
      <p:sp>
        <p:nvSpPr>
          <p:cNvPr id="3" name="Content Placeholder 2"/>
          <p:cNvSpPr>
            <a:spLocks noGrp="1"/>
          </p:cNvSpPr>
          <p:nvPr>
            <p:ph idx="1"/>
          </p:nvPr>
        </p:nvSpPr>
        <p:spPr>
          <a:xfrm>
            <a:off x="919655" y="2549769"/>
            <a:ext cx="9903676" cy="3042139"/>
          </a:xfrm>
        </p:spPr>
        <p:txBody>
          <a:bodyPr>
            <a:normAutofit/>
          </a:bodyPr>
          <a:lstStyle/>
          <a:p>
            <a:pPr algn="just"/>
            <a:r>
              <a:rPr lang="en-US" sz="2800" dirty="0"/>
              <a:t>A graphical user interface allows the user to interact with the operating system and other programs using graphical elements such as icons, buttons, and dialog boxes</a:t>
            </a:r>
            <a:r>
              <a:rPr lang="en-US" sz="2800" dirty="0" smtClean="0"/>
              <a:t>.</a:t>
            </a:r>
          </a:p>
          <a:p>
            <a:pPr algn="just"/>
            <a:r>
              <a:rPr lang="en-US" sz="2800" dirty="0" smtClean="0"/>
              <a:t>In this course, we are going to be covering two popular GUI tools: </a:t>
            </a:r>
            <a:r>
              <a:rPr lang="en-US" sz="2800" dirty="0" err="1" smtClean="0"/>
              <a:t>pyqt</a:t>
            </a:r>
            <a:r>
              <a:rPr lang="en-US" sz="2800" dirty="0" smtClean="0"/>
              <a:t> and </a:t>
            </a:r>
            <a:r>
              <a:rPr lang="en-US" sz="2800" dirty="0" err="1" smtClean="0"/>
              <a:t>tkinter</a:t>
            </a:r>
            <a:r>
              <a:rPr lang="en-US" sz="2800" dirty="0" smtClean="0"/>
              <a:t>.</a:t>
            </a:r>
            <a:endParaRPr lang="en-US" sz="2800" dirty="0"/>
          </a:p>
        </p:txBody>
      </p:sp>
      <p:cxnSp>
        <p:nvCxnSpPr>
          <p:cNvPr id="5" name="Straight Connector 4"/>
          <p:cNvCxnSpPr/>
          <p:nvPr/>
        </p:nvCxnSpPr>
        <p:spPr>
          <a:xfrm>
            <a:off x="0" y="1195749"/>
            <a:ext cx="1219200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 xmlns:p14="http://schemas.microsoft.com/office/powerpoint/2010/main" val="919882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473" y="241703"/>
            <a:ext cx="9632096" cy="892505"/>
          </a:xfrm>
        </p:spPr>
        <p:txBody>
          <a:bodyPr/>
          <a:lstStyle/>
          <a:p>
            <a:r>
              <a:rPr lang="en-US" sz="3600" dirty="0" smtClean="0"/>
              <a:t>Exceptions &amp; Error handling in python</a:t>
            </a:r>
            <a:endParaRPr lang="en-US" sz="3600" dirty="0"/>
          </a:p>
        </p:txBody>
      </p:sp>
      <p:sp>
        <p:nvSpPr>
          <p:cNvPr id="3" name="Content Placeholder 2"/>
          <p:cNvSpPr>
            <a:spLocks noGrp="1"/>
          </p:cNvSpPr>
          <p:nvPr>
            <p:ph idx="1"/>
          </p:nvPr>
        </p:nvSpPr>
        <p:spPr>
          <a:xfrm>
            <a:off x="919655" y="2101362"/>
            <a:ext cx="9903676" cy="3909644"/>
          </a:xfrm>
        </p:spPr>
        <p:txBody>
          <a:bodyPr>
            <a:normAutofit/>
          </a:bodyPr>
          <a:lstStyle/>
          <a:p>
            <a:pPr algn="just"/>
            <a:r>
              <a:rPr lang="en-US" sz="2800" dirty="0"/>
              <a:t>An exception is an error that occurs while a program is running, causing the program to abruptly halt. You can use the try/except statement to gracefully handle exceptions.</a:t>
            </a:r>
          </a:p>
        </p:txBody>
      </p:sp>
      <p:cxnSp>
        <p:nvCxnSpPr>
          <p:cNvPr id="5" name="Straight Connector 4"/>
          <p:cNvCxnSpPr/>
          <p:nvPr/>
        </p:nvCxnSpPr>
        <p:spPr>
          <a:xfrm>
            <a:off x="0" y="1195749"/>
            <a:ext cx="1219200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 xmlns:p14="http://schemas.microsoft.com/office/powerpoint/2010/main" val="1097358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186" y="1890345"/>
            <a:ext cx="11227776" cy="4818185"/>
          </a:xfrm>
        </p:spPr>
        <p:txBody>
          <a:bodyPr>
            <a:noAutofit/>
          </a:bodyPr>
          <a:lstStyle/>
          <a:p>
            <a:pPr algn="just"/>
            <a:r>
              <a:rPr lang="en-US" sz="2800" dirty="0" smtClean="0"/>
              <a:t>Python </a:t>
            </a:r>
            <a:r>
              <a:rPr lang="en-US" sz="2800" dirty="0"/>
              <a:t>is an extraordinarily powerful and highly sophisticated programming language to utilize. There is an incredible demand for developers with this necessary skill set, so it is not surprising that web development firms use Python as their primary computing language</a:t>
            </a:r>
            <a:r>
              <a:rPr lang="en-US" sz="2800" dirty="0" smtClean="0"/>
              <a:t>.</a:t>
            </a:r>
          </a:p>
          <a:p>
            <a:pPr algn="just"/>
            <a:r>
              <a:rPr lang="en-US" sz="2800" dirty="0"/>
              <a:t>Django 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a:t>
            </a:r>
          </a:p>
        </p:txBody>
      </p:sp>
      <p:cxnSp>
        <p:nvCxnSpPr>
          <p:cNvPr id="5" name="Straight Connector 4"/>
          <p:cNvCxnSpPr/>
          <p:nvPr/>
        </p:nvCxnSpPr>
        <p:spPr>
          <a:xfrm>
            <a:off x="0" y="1688118"/>
            <a:ext cx="12192000" cy="0"/>
          </a:xfrm>
          <a:prstGeom prst="line">
            <a:avLst/>
          </a:prstGeom>
        </p:spPr>
        <p:style>
          <a:lnRef idx="3">
            <a:schemeClr val="accent3"/>
          </a:lnRef>
          <a:fillRef idx="0">
            <a:schemeClr val="accent3"/>
          </a:fillRef>
          <a:effectRef idx="2">
            <a:schemeClr val="accent3"/>
          </a:effectRef>
          <a:fontRef idx="minor">
            <a:schemeClr val="tx1"/>
          </a:fontRef>
        </p:style>
      </p:cxnSp>
      <p:sp>
        <p:nvSpPr>
          <p:cNvPr id="4" name="Rectangle 3"/>
          <p:cNvSpPr/>
          <p:nvPr/>
        </p:nvSpPr>
        <p:spPr>
          <a:xfrm>
            <a:off x="83755" y="331864"/>
            <a:ext cx="10915423" cy="1323439"/>
          </a:xfrm>
          <a:prstGeom prst="rect">
            <a:avLst/>
          </a:prstGeom>
        </p:spPr>
        <p:txBody>
          <a:bodyPr wrap="square">
            <a:spAutoFit/>
          </a:bodyPr>
          <a:lstStyle/>
          <a:p>
            <a:pPr algn="ctr"/>
            <a:r>
              <a:rPr lang="en-US" sz="4000" dirty="0"/>
              <a:t>Getting Started with web development with python</a:t>
            </a:r>
          </a:p>
        </p:txBody>
      </p:sp>
    </p:spTree>
    <p:extLst>
      <p:ext uri="{BB962C8B-B14F-4D97-AF65-F5344CB8AC3E}">
        <p14:creationId xmlns="" xmlns:p14="http://schemas.microsoft.com/office/powerpoint/2010/main" val="1556035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473" y="241703"/>
            <a:ext cx="9404723" cy="892505"/>
          </a:xfrm>
        </p:spPr>
        <p:txBody>
          <a:bodyPr/>
          <a:lstStyle/>
          <a:p>
            <a:r>
              <a:rPr lang="en-US" dirty="0" smtClean="0"/>
              <a:t>Concept of backend with python</a:t>
            </a:r>
            <a:endParaRPr lang="en-US" dirty="0"/>
          </a:p>
        </p:txBody>
      </p:sp>
      <p:sp>
        <p:nvSpPr>
          <p:cNvPr id="3" name="Content Placeholder 2"/>
          <p:cNvSpPr>
            <a:spLocks noGrp="1"/>
          </p:cNvSpPr>
          <p:nvPr>
            <p:ph idx="1"/>
          </p:nvPr>
        </p:nvSpPr>
        <p:spPr>
          <a:xfrm>
            <a:off x="919655" y="1815525"/>
            <a:ext cx="9903676" cy="4195481"/>
          </a:xfrm>
        </p:spPr>
        <p:txBody>
          <a:bodyPr>
            <a:normAutofit/>
          </a:bodyPr>
          <a:lstStyle/>
          <a:p>
            <a:pPr algn="just"/>
            <a:r>
              <a:rPr lang="en-US" sz="3200" dirty="0"/>
              <a:t> Python is an advanced coding language that allows you to do complex tasks on the back-end, including </a:t>
            </a:r>
            <a:r>
              <a:rPr lang="en-US" sz="3200" dirty="0">
                <a:hlinkClick r:id="rId2"/>
              </a:rPr>
              <a:t>AI and Data Science</a:t>
            </a:r>
            <a:r>
              <a:rPr lang="en-US" sz="3200" dirty="0"/>
              <a:t> as well as any other common task in other programming languages</a:t>
            </a:r>
            <a:r>
              <a:rPr lang="en-US" sz="3200" dirty="0" smtClean="0"/>
              <a:t>.</a:t>
            </a:r>
          </a:p>
          <a:p>
            <a:pPr algn="just"/>
            <a:r>
              <a:rPr lang="en-US" sz="3200" dirty="0" smtClean="0"/>
              <a:t>We will see some examples of python with API’s.</a:t>
            </a:r>
            <a:endParaRPr lang="en-US" sz="3200" dirty="0"/>
          </a:p>
        </p:txBody>
      </p:sp>
      <p:cxnSp>
        <p:nvCxnSpPr>
          <p:cNvPr id="5" name="Straight Connector 4"/>
          <p:cNvCxnSpPr/>
          <p:nvPr/>
        </p:nvCxnSpPr>
        <p:spPr>
          <a:xfrm>
            <a:off x="0" y="1195749"/>
            <a:ext cx="1219200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 xmlns:p14="http://schemas.microsoft.com/office/powerpoint/2010/main" val="1168573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8205"/>
          </a:xfrm>
        </p:spPr>
        <p:txBody>
          <a:bodyPr/>
          <a:lstStyle/>
          <a:p>
            <a:r>
              <a:rPr lang="en-US" dirty="0" smtClean="0"/>
              <a:t>References:</a:t>
            </a:r>
            <a:endParaRPr lang="en-US" dirty="0"/>
          </a:p>
        </p:txBody>
      </p:sp>
      <p:sp>
        <p:nvSpPr>
          <p:cNvPr id="3" name="Content Placeholder 2"/>
          <p:cNvSpPr>
            <a:spLocks noGrp="1"/>
          </p:cNvSpPr>
          <p:nvPr>
            <p:ph idx="1"/>
          </p:nvPr>
        </p:nvSpPr>
        <p:spPr>
          <a:xfrm>
            <a:off x="826477" y="1485900"/>
            <a:ext cx="9891345" cy="4876799"/>
          </a:xfrm>
        </p:spPr>
        <p:txBody>
          <a:bodyPr/>
          <a:lstStyle/>
          <a:p>
            <a:r>
              <a:rPr lang="en-US" dirty="0">
                <a:hlinkClick r:id="rId2"/>
              </a:rPr>
              <a:t>Welcome to Flask — Flask Documentation (2.2.x) (palletsprojects.com</a:t>
            </a:r>
            <a:r>
              <a:rPr lang="en-US" dirty="0" smtClean="0">
                <a:hlinkClick r:id="rId2"/>
              </a:rPr>
              <a:t>)</a:t>
            </a:r>
            <a:endParaRPr lang="en-US" dirty="0" smtClean="0"/>
          </a:p>
          <a:p>
            <a:r>
              <a:rPr lang="en-US">
                <a:hlinkClick r:id="rId3"/>
              </a:rPr>
              <a:t>The web framework for perfectionists with deadlines | Django (djangoproject.com)</a:t>
            </a:r>
            <a:endParaRPr lang="en-US" dirty="0" smtClean="0"/>
          </a:p>
          <a:p>
            <a:r>
              <a:rPr lang="en-US" dirty="0" smtClean="0"/>
              <a:t>Textbook:</a:t>
            </a:r>
          </a:p>
          <a:p>
            <a:pPr lvl="1"/>
            <a:r>
              <a:rPr lang="en-US" dirty="0" smtClean="0"/>
              <a:t>Starting out with python.</a:t>
            </a:r>
          </a:p>
        </p:txBody>
      </p:sp>
    </p:spTree>
    <p:extLst>
      <p:ext uri="{BB962C8B-B14F-4D97-AF65-F5344CB8AC3E}">
        <p14:creationId xmlns="" xmlns:p14="http://schemas.microsoft.com/office/powerpoint/2010/main" val="227389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bwMode="gray">
          <a:xfrm>
            <a:off x="1091399" y="1069370"/>
            <a:ext cx="8228530" cy="39115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dirty="0"/>
              <a:t>Mr. </a:t>
            </a:r>
            <a:r>
              <a:rPr lang="en-US" dirty="0" err="1"/>
              <a:t>Abdulrazak</a:t>
            </a:r>
            <a:r>
              <a:rPr lang="en-US" dirty="0"/>
              <a:t> A. </a:t>
            </a:r>
            <a:r>
              <a:rPr lang="en-US" dirty="0" err="1"/>
              <a:t>Dirie</a:t>
            </a:r>
            <a:endParaRPr lang="en-US" dirty="0"/>
          </a:p>
        </p:txBody>
      </p:sp>
      <p:sp>
        <p:nvSpPr>
          <p:cNvPr id="8" name="TextBox 7"/>
          <p:cNvSpPr txBox="1"/>
          <p:nvPr/>
        </p:nvSpPr>
        <p:spPr>
          <a:xfrm>
            <a:off x="1091399" y="1617281"/>
            <a:ext cx="9073262" cy="1169551"/>
          </a:xfrm>
          <a:prstGeom prst="rect">
            <a:avLst/>
          </a:prstGeom>
          <a:noFill/>
        </p:spPr>
        <p:txBody>
          <a:bodyPr wrap="square" rtlCol="0">
            <a:spAutoFit/>
          </a:bodyPr>
          <a:lstStyle/>
          <a:p>
            <a:r>
              <a:rPr lang="en-US" sz="2400" b="1" dirty="0">
                <a:solidFill>
                  <a:schemeClr val="accent3">
                    <a:lumMod val="40000"/>
                    <a:lumOff val="60000"/>
                  </a:schemeClr>
                </a:solidFill>
              </a:rPr>
              <a:t>BSc undergraduate</a:t>
            </a:r>
            <a:r>
              <a:rPr lang="en-US" dirty="0">
                <a:solidFill>
                  <a:schemeClr val="accent3">
                    <a:lumMod val="40000"/>
                    <a:lumOff val="60000"/>
                  </a:schemeClr>
                </a:solidFill>
              </a:rPr>
              <a:t> degree from </a:t>
            </a:r>
            <a:r>
              <a:rPr lang="en-US" dirty="0" err="1">
                <a:solidFill>
                  <a:schemeClr val="accent3">
                    <a:lumMod val="40000"/>
                    <a:lumOff val="60000"/>
                  </a:schemeClr>
                </a:solidFill>
              </a:rPr>
              <a:t>Benadir</a:t>
            </a:r>
            <a:r>
              <a:rPr lang="en-US" dirty="0">
                <a:solidFill>
                  <a:schemeClr val="accent3">
                    <a:lumMod val="40000"/>
                    <a:lumOff val="60000"/>
                  </a:schemeClr>
                </a:solidFill>
              </a:rPr>
              <a:t> University.</a:t>
            </a:r>
          </a:p>
          <a:p>
            <a:r>
              <a:rPr lang="en-US" sz="2800" b="1" dirty="0">
                <a:solidFill>
                  <a:schemeClr val="accent3">
                    <a:lumMod val="40000"/>
                    <a:lumOff val="60000"/>
                  </a:schemeClr>
                </a:solidFill>
              </a:rPr>
              <a:t>BSc </a:t>
            </a:r>
            <a:r>
              <a:rPr lang="en-US" sz="2800" b="1" dirty="0" err="1">
                <a:solidFill>
                  <a:schemeClr val="accent3">
                    <a:lumMod val="40000"/>
                    <a:lumOff val="60000"/>
                  </a:schemeClr>
                </a:solidFill>
              </a:rPr>
              <a:t>honours</a:t>
            </a:r>
            <a:r>
              <a:rPr lang="en-US" sz="2800" b="1" dirty="0">
                <a:solidFill>
                  <a:schemeClr val="accent3">
                    <a:lumMod val="40000"/>
                    <a:lumOff val="60000"/>
                  </a:schemeClr>
                </a:solidFill>
              </a:rPr>
              <a:t> and MSc </a:t>
            </a:r>
            <a:r>
              <a:rPr lang="en-US" dirty="0">
                <a:solidFill>
                  <a:schemeClr val="accent3">
                    <a:lumMod val="40000"/>
                    <a:lumOff val="60000"/>
                  </a:schemeClr>
                </a:solidFill>
              </a:rPr>
              <a:t>from wits university, Johannesburg South Africa.</a:t>
            </a:r>
          </a:p>
        </p:txBody>
      </p:sp>
      <p:sp>
        <p:nvSpPr>
          <p:cNvPr id="9" name="TextBox 8"/>
          <p:cNvSpPr txBox="1"/>
          <p:nvPr/>
        </p:nvSpPr>
        <p:spPr>
          <a:xfrm>
            <a:off x="1017376" y="2989731"/>
            <a:ext cx="5489685" cy="923330"/>
          </a:xfrm>
          <a:prstGeom prst="rect">
            <a:avLst/>
          </a:prstGeom>
          <a:noFill/>
        </p:spPr>
        <p:txBody>
          <a:bodyPr wrap="square" rtlCol="0">
            <a:spAutoFit/>
          </a:bodyPr>
          <a:lstStyle/>
          <a:p>
            <a:r>
              <a:rPr lang="en-US" b="1" dirty="0">
                <a:solidFill>
                  <a:schemeClr val="accent4">
                    <a:lumMod val="40000"/>
                    <a:lumOff val="60000"/>
                  </a:schemeClr>
                </a:solidFill>
              </a:rPr>
              <a:t>Interested Area</a:t>
            </a:r>
            <a:r>
              <a:rPr lang="en-US" dirty="0">
                <a:solidFill>
                  <a:schemeClr val="accent4">
                    <a:lumMod val="40000"/>
                    <a:lumOff val="60000"/>
                  </a:schemeClr>
                </a:solidFill>
              </a:rPr>
              <a:t>: Big data analytics, Data Science, Artificial Intelligence, Remote Sensing and Data mining</a:t>
            </a:r>
          </a:p>
        </p:txBody>
      </p:sp>
    </p:spTree>
    <p:extLst>
      <p:ext uri="{BB962C8B-B14F-4D97-AF65-F5344CB8AC3E}">
        <p14:creationId xmlns="" xmlns:p14="http://schemas.microsoft.com/office/powerpoint/2010/main" val="395776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50496"/>
            <a:ext cx="9404723" cy="910090"/>
          </a:xfrm>
        </p:spPr>
        <p:txBody>
          <a:bodyPr/>
          <a:lstStyle/>
          <a:p>
            <a:r>
              <a:rPr lang="en-US" dirty="0" smtClean="0"/>
              <a:t>Term One</a:t>
            </a:r>
            <a:endParaRPr lang="en-US" dirty="0"/>
          </a:p>
        </p:txBody>
      </p:sp>
      <p:sp>
        <p:nvSpPr>
          <p:cNvPr id="3" name="Content Placeholder 2"/>
          <p:cNvSpPr>
            <a:spLocks noGrp="1"/>
          </p:cNvSpPr>
          <p:nvPr>
            <p:ph idx="1"/>
          </p:nvPr>
        </p:nvSpPr>
        <p:spPr>
          <a:xfrm>
            <a:off x="646111" y="1362808"/>
            <a:ext cx="11056451" cy="5240214"/>
          </a:xfrm>
        </p:spPr>
        <p:txBody>
          <a:bodyPr anchor="ctr">
            <a:normAutofit/>
          </a:bodyPr>
          <a:lstStyle/>
          <a:p>
            <a:r>
              <a:rPr lang="en-US" dirty="0" smtClean="0"/>
              <a:t>Introduction to python programming.</a:t>
            </a:r>
          </a:p>
          <a:p>
            <a:r>
              <a:rPr lang="en-US" dirty="0" smtClean="0"/>
              <a:t>Input, process and output.</a:t>
            </a:r>
          </a:p>
          <a:p>
            <a:r>
              <a:rPr lang="en-US" dirty="0" smtClean="0"/>
              <a:t>Variables and constants</a:t>
            </a:r>
          </a:p>
          <a:p>
            <a:r>
              <a:rPr lang="en-US" dirty="0" smtClean="0"/>
              <a:t>A decision structure.</a:t>
            </a:r>
          </a:p>
          <a:p>
            <a:r>
              <a:rPr lang="en-US" dirty="0" smtClean="0"/>
              <a:t>A repetition structure.</a:t>
            </a:r>
          </a:p>
          <a:p>
            <a:r>
              <a:rPr lang="en-US" dirty="0" smtClean="0"/>
              <a:t>Functions and Recursion.</a:t>
            </a:r>
          </a:p>
          <a:p>
            <a:r>
              <a:rPr lang="en-US" dirty="0" smtClean="0"/>
              <a:t>Classes, Objects, and Inheritance.</a:t>
            </a:r>
          </a:p>
          <a:p>
            <a:r>
              <a:rPr lang="en-US" dirty="0" smtClean="0"/>
              <a:t>Files and Exception handling</a:t>
            </a:r>
          </a:p>
          <a:p>
            <a:pPr>
              <a:buNone/>
            </a:pPr>
            <a:endParaRPr lang="en-US" dirty="0" smtClean="0"/>
          </a:p>
          <a:p>
            <a:endParaRPr lang="en-US" dirty="0" smtClean="0"/>
          </a:p>
          <a:p>
            <a:endParaRPr lang="en-US" dirty="0"/>
          </a:p>
        </p:txBody>
      </p:sp>
      <p:sp>
        <p:nvSpPr>
          <p:cNvPr id="4" name="Content Placeholder 2"/>
          <p:cNvSpPr txBox="1">
            <a:spLocks/>
          </p:cNvSpPr>
          <p:nvPr/>
        </p:nvSpPr>
        <p:spPr>
          <a:xfrm>
            <a:off x="798512" y="1374532"/>
            <a:ext cx="10745788" cy="50262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p:txBody>
      </p:sp>
      <p:cxnSp>
        <p:nvCxnSpPr>
          <p:cNvPr id="8" name="Straight Connector 7"/>
          <p:cNvCxnSpPr/>
          <p:nvPr/>
        </p:nvCxnSpPr>
        <p:spPr>
          <a:xfrm>
            <a:off x="0" y="1142997"/>
            <a:ext cx="1219200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 xmlns:p14="http://schemas.microsoft.com/office/powerpoint/2010/main" val="2834717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50496"/>
            <a:ext cx="9404723" cy="910090"/>
          </a:xfrm>
        </p:spPr>
        <p:txBody>
          <a:bodyPr/>
          <a:lstStyle/>
          <a:p>
            <a:r>
              <a:rPr lang="en-US" dirty="0" smtClean="0"/>
              <a:t>Term Two</a:t>
            </a:r>
            <a:endParaRPr lang="en-US" dirty="0"/>
          </a:p>
        </p:txBody>
      </p:sp>
      <p:sp>
        <p:nvSpPr>
          <p:cNvPr id="3" name="Content Placeholder 2"/>
          <p:cNvSpPr>
            <a:spLocks noGrp="1"/>
          </p:cNvSpPr>
          <p:nvPr>
            <p:ph idx="1"/>
          </p:nvPr>
        </p:nvSpPr>
        <p:spPr>
          <a:xfrm>
            <a:off x="646111" y="1362808"/>
            <a:ext cx="10968527" cy="5240214"/>
          </a:xfrm>
        </p:spPr>
        <p:txBody>
          <a:bodyPr anchor="ctr">
            <a:normAutofit/>
          </a:bodyPr>
          <a:lstStyle/>
          <a:p>
            <a:r>
              <a:rPr lang="en-US" dirty="0" smtClean="0"/>
              <a:t>Connecting Python program to Database.</a:t>
            </a:r>
            <a:endParaRPr lang="en-US" dirty="0"/>
          </a:p>
          <a:p>
            <a:r>
              <a:rPr lang="en-US" dirty="0" smtClean="0"/>
              <a:t>Data </a:t>
            </a:r>
            <a:r>
              <a:rPr lang="en-US" dirty="0"/>
              <a:t>Visualization and Data </a:t>
            </a:r>
            <a:r>
              <a:rPr lang="en-US" dirty="0" smtClean="0"/>
              <a:t>Analysis.</a:t>
            </a:r>
            <a:endParaRPr lang="en-US" dirty="0"/>
          </a:p>
          <a:p>
            <a:r>
              <a:rPr lang="en-US" dirty="0"/>
              <a:t>Creating the GUI </a:t>
            </a:r>
            <a:r>
              <a:rPr lang="en-US" dirty="0" smtClean="0"/>
              <a:t>forms using both </a:t>
            </a:r>
            <a:r>
              <a:rPr lang="en-US" dirty="0" err="1" smtClean="0"/>
              <a:t>tkinter</a:t>
            </a:r>
            <a:r>
              <a:rPr lang="en-US" dirty="0" smtClean="0"/>
              <a:t> or </a:t>
            </a:r>
            <a:r>
              <a:rPr lang="en-US" dirty="0" err="1" smtClean="0"/>
              <a:t>pyqt</a:t>
            </a:r>
            <a:r>
              <a:rPr lang="en-US" dirty="0" smtClean="0"/>
              <a:t>.</a:t>
            </a:r>
          </a:p>
          <a:p>
            <a:r>
              <a:rPr lang="en-US" dirty="0"/>
              <a:t>Getting Started with </a:t>
            </a:r>
            <a:r>
              <a:rPr lang="en-US" dirty="0" smtClean="0"/>
              <a:t>Flask Web app.</a:t>
            </a:r>
          </a:p>
          <a:p>
            <a:r>
              <a:rPr lang="en-US" dirty="0" smtClean="0"/>
              <a:t>Getting Started with </a:t>
            </a:r>
            <a:r>
              <a:rPr lang="en-US" dirty="0" err="1" smtClean="0"/>
              <a:t>Django</a:t>
            </a:r>
            <a:r>
              <a:rPr lang="en-US" dirty="0" smtClean="0"/>
              <a:t> Web app.</a:t>
            </a:r>
          </a:p>
          <a:p>
            <a:r>
              <a:rPr lang="en-US" dirty="0" smtClean="0"/>
              <a:t>Concept of creating backend with python.</a:t>
            </a:r>
            <a:endParaRPr lang="en-US" dirty="0"/>
          </a:p>
        </p:txBody>
      </p:sp>
      <p:sp>
        <p:nvSpPr>
          <p:cNvPr id="4" name="Content Placeholder 2"/>
          <p:cNvSpPr txBox="1">
            <a:spLocks/>
          </p:cNvSpPr>
          <p:nvPr/>
        </p:nvSpPr>
        <p:spPr>
          <a:xfrm>
            <a:off x="798512" y="1374532"/>
            <a:ext cx="5323865" cy="50262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p:txBody>
      </p:sp>
      <p:cxnSp>
        <p:nvCxnSpPr>
          <p:cNvPr id="8" name="Straight Connector 7"/>
          <p:cNvCxnSpPr/>
          <p:nvPr/>
        </p:nvCxnSpPr>
        <p:spPr>
          <a:xfrm>
            <a:off x="0" y="1142997"/>
            <a:ext cx="1219200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 xmlns:p14="http://schemas.microsoft.com/office/powerpoint/2010/main" val="2834717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200" dirty="0" smtClean="0"/>
              <a:t>The physical devices of which a computer is made are referred to as the computer’s hardware. The programs that run on a computer are referred to as software</a:t>
            </a:r>
            <a:r>
              <a:rPr lang="en-US" sz="3200" dirty="0" smtClean="0"/>
              <a:t>.</a:t>
            </a:r>
          </a:p>
          <a:p>
            <a:pPr algn="just"/>
            <a:r>
              <a:rPr lang="en-US" sz="3200" dirty="0" smtClean="0"/>
              <a:t>All data that is stored in a computer is converted to sequences of 0s and 1s</a:t>
            </a:r>
            <a:r>
              <a:rPr lang="en-US" sz="3200" dirty="0" smtClean="0"/>
              <a:t>.</a:t>
            </a:r>
          </a:p>
          <a:p>
            <a:pPr algn="just"/>
            <a:endParaRPr lang="en-US" sz="3200" dirty="0"/>
          </a:p>
        </p:txBody>
      </p:sp>
      <p:sp>
        <p:nvSpPr>
          <p:cNvPr id="2" name="Title 1"/>
          <p:cNvSpPr>
            <a:spLocks noGrp="1"/>
          </p:cNvSpPr>
          <p:nvPr>
            <p:ph type="title"/>
          </p:nvPr>
        </p:nvSpPr>
        <p:spPr/>
        <p:txBody>
          <a:bodyPr/>
          <a:lstStyle/>
          <a:p>
            <a:pPr algn="ctr"/>
            <a:r>
              <a:rPr lang="en-US" dirty="0" smtClean="0"/>
              <a:t>Introduction</a:t>
            </a:r>
            <a:endParaRPr lang="en-US" dirty="0"/>
          </a:p>
        </p:txBody>
      </p:sp>
      <p:cxnSp>
        <p:nvCxnSpPr>
          <p:cNvPr id="4" name="Straight Connector 3"/>
          <p:cNvCxnSpPr/>
          <p:nvPr/>
        </p:nvCxnSpPr>
        <p:spPr>
          <a:xfrm>
            <a:off x="0" y="1195749"/>
            <a:ext cx="1219200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 xmlns:p14="http://schemas.microsoft.com/office/powerpoint/2010/main" val="3523211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200" dirty="0" smtClean="0"/>
              <a:t>A computer’s CPU can only understand instructions that are written in machine language. Because people find it very difficult to write entire programs in machine language, other programming languages have been invented. </a:t>
            </a:r>
            <a:endParaRPr lang="en-US" sz="3200" dirty="0"/>
          </a:p>
        </p:txBody>
      </p:sp>
      <p:sp>
        <p:nvSpPr>
          <p:cNvPr id="2" name="Title 1"/>
          <p:cNvSpPr>
            <a:spLocks noGrp="1"/>
          </p:cNvSpPr>
          <p:nvPr>
            <p:ph type="title"/>
          </p:nvPr>
        </p:nvSpPr>
        <p:spPr/>
        <p:txBody>
          <a:bodyPr/>
          <a:lstStyle/>
          <a:p>
            <a:pPr algn="ctr"/>
            <a:r>
              <a:rPr lang="en-US" dirty="0" smtClean="0"/>
              <a:t>Introduction</a:t>
            </a:r>
            <a:endParaRPr lang="en-US" dirty="0"/>
          </a:p>
        </p:txBody>
      </p:sp>
      <p:cxnSp>
        <p:nvCxnSpPr>
          <p:cNvPr id="4" name="Straight Connector 3"/>
          <p:cNvCxnSpPr/>
          <p:nvPr/>
        </p:nvCxnSpPr>
        <p:spPr>
          <a:xfrm>
            <a:off x="0" y="1195749"/>
            <a:ext cx="1219200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 xmlns:p14="http://schemas.microsoft.com/office/powerpoint/2010/main" val="3523211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200" dirty="0" smtClean="0"/>
              <a:t>The Python interpreter can run Python programs that are saved in files or interactively execute Python statements that are typed at the keyboard. Python comes with a program named IDLE that simplifies the process of writing, executing, and testing programs</a:t>
            </a:r>
            <a:endParaRPr lang="en-US" sz="3200" dirty="0"/>
          </a:p>
        </p:txBody>
      </p:sp>
      <p:sp>
        <p:nvSpPr>
          <p:cNvPr id="2" name="Title 1"/>
          <p:cNvSpPr>
            <a:spLocks noGrp="1"/>
          </p:cNvSpPr>
          <p:nvPr>
            <p:ph type="title"/>
          </p:nvPr>
        </p:nvSpPr>
        <p:spPr/>
        <p:txBody>
          <a:bodyPr/>
          <a:lstStyle/>
          <a:p>
            <a:pPr algn="ctr"/>
            <a:r>
              <a:rPr lang="en-US" dirty="0" smtClean="0"/>
              <a:t>Introduction</a:t>
            </a:r>
            <a:endParaRPr lang="en-US" dirty="0"/>
          </a:p>
        </p:txBody>
      </p:sp>
      <p:cxnSp>
        <p:nvCxnSpPr>
          <p:cNvPr id="4" name="Straight Connector 3"/>
          <p:cNvCxnSpPr/>
          <p:nvPr/>
        </p:nvCxnSpPr>
        <p:spPr>
          <a:xfrm>
            <a:off x="0" y="1195749"/>
            <a:ext cx="1219200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 xmlns:p14="http://schemas.microsoft.com/office/powerpoint/2010/main" val="3523211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406769"/>
            <a:ext cx="9904657" cy="5143499"/>
          </a:xfrm>
        </p:spPr>
        <p:txBody>
          <a:bodyPr>
            <a:normAutofit/>
          </a:bodyPr>
          <a:lstStyle/>
          <a:p>
            <a:pPr algn="just"/>
            <a:r>
              <a:rPr lang="en-US" sz="3200" dirty="0" smtClean="0"/>
              <a:t>In this section, we’ll cover </a:t>
            </a:r>
          </a:p>
          <a:p>
            <a:pPr lvl="1" algn="just">
              <a:buFont typeface="Wingdings" pitchFamily="2" charset="2"/>
              <a:buChar char="v"/>
            </a:pPr>
            <a:r>
              <a:rPr lang="en-US" sz="3000" dirty="0" smtClean="0"/>
              <a:t> how to design programs.</a:t>
            </a:r>
          </a:p>
          <a:p>
            <a:pPr lvl="1" algn="just">
              <a:buFont typeface="Wingdings" pitchFamily="2" charset="2"/>
              <a:buChar char="v"/>
            </a:pPr>
            <a:r>
              <a:rPr lang="en-US" sz="3000" dirty="0" smtClean="0"/>
              <a:t> how machines process data.</a:t>
            </a:r>
          </a:p>
          <a:p>
            <a:pPr lvl="1" algn="just">
              <a:buFont typeface="Wingdings" pitchFamily="2" charset="2"/>
              <a:buChar char="v"/>
            </a:pPr>
            <a:r>
              <a:rPr lang="en-US" sz="3000" dirty="0" smtClean="0"/>
              <a:t> </a:t>
            </a:r>
            <a:r>
              <a:rPr lang="en-US" sz="3000" dirty="0" smtClean="0"/>
              <a:t>declaring variables in python.</a:t>
            </a:r>
          </a:p>
          <a:p>
            <a:pPr lvl="1" algn="just">
              <a:buFont typeface="Wingdings" pitchFamily="2" charset="2"/>
              <a:buChar char="v"/>
            </a:pPr>
            <a:r>
              <a:rPr lang="en-US" sz="3000" dirty="0" smtClean="0"/>
              <a:t> </a:t>
            </a:r>
            <a:r>
              <a:rPr lang="en-US" sz="3000" dirty="0" smtClean="0"/>
              <a:t>displaying data to the screen.</a:t>
            </a:r>
          </a:p>
          <a:p>
            <a:pPr lvl="1" algn="just">
              <a:buFont typeface="Wingdings" pitchFamily="2" charset="2"/>
              <a:buChar char="v"/>
            </a:pPr>
            <a:endParaRPr lang="en-US" sz="3000" dirty="0" smtClean="0"/>
          </a:p>
          <a:p>
            <a:pPr algn="just"/>
            <a:endParaRPr lang="en-US" sz="3200" dirty="0"/>
          </a:p>
        </p:txBody>
      </p:sp>
      <p:sp>
        <p:nvSpPr>
          <p:cNvPr id="2" name="Title 1"/>
          <p:cNvSpPr>
            <a:spLocks noGrp="1"/>
          </p:cNvSpPr>
          <p:nvPr>
            <p:ph type="title"/>
          </p:nvPr>
        </p:nvSpPr>
        <p:spPr/>
        <p:txBody>
          <a:bodyPr/>
          <a:lstStyle/>
          <a:p>
            <a:pPr algn="ctr"/>
            <a:r>
              <a:rPr lang="en-US" dirty="0" smtClean="0"/>
              <a:t>Input and output</a:t>
            </a:r>
            <a:endParaRPr lang="en-US" dirty="0"/>
          </a:p>
        </p:txBody>
      </p:sp>
      <p:cxnSp>
        <p:nvCxnSpPr>
          <p:cNvPr id="4" name="Straight Connector 3"/>
          <p:cNvCxnSpPr/>
          <p:nvPr/>
        </p:nvCxnSpPr>
        <p:spPr>
          <a:xfrm>
            <a:off x="0" y="1195749"/>
            <a:ext cx="1219200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 xmlns:p14="http://schemas.microsoft.com/office/powerpoint/2010/main" val="352321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85936"/>
          </a:xfrm>
        </p:spPr>
        <p:txBody>
          <a:bodyPr/>
          <a:lstStyle/>
          <a:p>
            <a:pPr algn="ctr"/>
            <a:r>
              <a:rPr lang="en-US" dirty="0" smtClean="0"/>
              <a:t>Decision structures.</a:t>
            </a:r>
            <a:endParaRPr lang="en-US" dirty="0"/>
          </a:p>
        </p:txBody>
      </p:sp>
      <p:sp>
        <p:nvSpPr>
          <p:cNvPr id="3" name="Content Placeholder 2"/>
          <p:cNvSpPr>
            <a:spLocks noGrp="1"/>
          </p:cNvSpPr>
          <p:nvPr>
            <p:ph idx="1"/>
          </p:nvPr>
        </p:nvSpPr>
        <p:spPr/>
        <p:txBody>
          <a:bodyPr>
            <a:normAutofit/>
          </a:bodyPr>
          <a:lstStyle/>
          <a:p>
            <a:pPr algn="just"/>
            <a:r>
              <a:rPr lang="en-US" sz="3200" dirty="0" smtClean="0"/>
              <a:t>The if statement is used to create a decision structure, which allows a program to have more than one path of execution. The if statement causes one or more statements to execute only when a Boolean expression is true.</a:t>
            </a:r>
            <a:endParaRPr lang="en-US" sz="3200" dirty="0"/>
          </a:p>
        </p:txBody>
      </p:sp>
      <p:cxnSp>
        <p:nvCxnSpPr>
          <p:cNvPr id="4" name="Straight Connector 3"/>
          <p:cNvCxnSpPr/>
          <p:nvPr/>
        </p:nvCxnSpPr>
        <p:spPr>
          <a:xfrm>
            <a:off x="0" y="1274879"/>
            <a:ext cx="12192000" cy="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68</TotalTime>
  <Words>713</Words>
  <Application>Microsoft Office PowerPoint</Application>
  <PresentationFormat>Custom</PresentationFormat>
  <Paragraphs>66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vt:lpstr>
      <vt:lpstr>Advanced Python programming</vt:lpstr>
      <vt:lpstr>Slide 2</vt:lpstr>
      <vt:lpstr>Term One</vt:lpstr>
      <vt:lpstr>Term Two</vt:lpstr>
      <vt:lpstr>Introduction</vt:lpstr>
      <vt:lpstr>Introduction</vt:lpstr>
      <vt:lpstr>Introduction</vt:lpstr>
      <vt:lpstr>Input and output</vt:lpstr>
      <vt:lpstr>Decision structures.</vt:lpstr>
      <vt:lpstr>Repetition structures.</vt:lpstr>
      <vt:lpstr>Functions and Recursion</vt:lpstr>
      <vt:lpstr>Classes, Objects, and Inheritance</vt:lpstr>
      <vt:lpstr>Reading and writing files</vt:lpstr>
      <vt:lpstr>Graphical User interface GUI</vt:lpstr>
      <vt:lpstr>Exceptions &amp; Error handling in python</vt:lpstr>
      <vt:lpstr>Slide 16</vt:lpstr>
      <vt:lpstr>Concept of backend with python</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Python programming</dc:title>
  <dc:creator>hp</dc:creator>
  <cp:lastModifiedBy>razak</cp:lastModifiedBy>
  <cp:revision>7</cp:revision>
  <dcterms:created xsi:type="dcterms:W3CDTF">2022-09-19T07:11:58Z</dcterms:created>
  <dcterms:modified xsi:type="dcterms:W3CDTF">2023-09-15T13:30:20Z</dcterms:modified>
</cp:coreProperties>
</file>