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96" r:id="rId3"/>
    <p:sldId id="257" r:id="rId4"/>
    <p:sldId id="278" r:id="rId5"/>
    <p:sldId id="285" r:id="rId6"/>
    <p:sldId id="286" r:id="rId7"/>
    <p:sldId id="288" r:id="rId8"/>
    <p:sldId id="294"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290"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38" autoAdjust="0"/>
    <p:restoredTop sz="94660"/>
  </p:normalViewPr>
  <p:slideViewPr>
    <p:cSldViewPr>
      <p:cViewPr>
        <p:scale>
          <a:sx n="70" d="100"/>
          <a:sy n="70" d="100"/>
        </p:scale>
        <p:origin x="-143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BB76F9-015E-4DA6-BC16-F50A4785A4F2}" type="datetimeFigureOut">
              <a:rPr lang="en-US" smtClean="0"/>
              <a:pPr/>
              <a:t>2/15/2014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D15D84-C311-43FD-AEEC-58C52133CE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2D9F8AB-7A3C-49A4-96B7-5323BAF54521}" type="datetimeFigureOut">
              <a:rPr lang="en-US" smtClean="0"/>
              <a:pPr/>
              <a:t>2/15/2014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07C53A7-64F9-4255-818C-07C9FF9574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9F8AB-7A3C-49A4-96B7-5323BAF54521}" type="datetimeFigureOut">
              <a:rPr lang="en-US" smtClean="0"/>
              <a:pPr/>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C53A7-64F9-4255-818C-07C9FF9574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2D9F8AB-7A3C-49A4-96B7-5323BAF54521}" type="datetimeFigureOut">
              <a:rPr lang="en-US" smtClean="0"/>
              <a:pPr/>
              <a:t>2/15/2014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07C53A7-64F9-4255-818C-07C9FF9574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D9F8AB-7A3C-49A4-96B7-5323BAF54521}" type="datetimeFigureOut">
              <a:rPr lang="en-US" smtClean="0"/>
              <a:pPr/>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07C53A7-64F9-4255-818C-07C9FF95741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2D9F8AB-7A3C-49A4-96B7-5323BAF54521}" type="datetimeFigureOut">
              <a:rPr lang="en-US" smtClean="0"/>
              <a:pPr/>
              <a:t>2/15/2014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07C53A7-64F9-4255-818C-07C9FF95741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2D9F8AB-7A3C-49A4-96B7-5323BAF54521}" type="datetimeFigureOut">
              <a:rPr lang="en-US" smtClean="0"/>
              <a:pPr/>
              <a:t>2/15/2014</a:t>
            </a:fld>
            <a:endParaRPr lang="en-US"/>
          </a:p>
        </p:txBody>
      </p:sp>
      <p:sp>
        <p:nvSpPr>
          <p:cNvPr id="10" name="Slide Number Placeholder 9"/>
          <p:cNvSpPr>
            <a:spLocks noGrp="1"/>
          </p:cNvSpPr>
          <p:nvPr>
            <p:ph type="sldNum" sz="quarter" idx="16"/>
          </p:nvPr>
        </p:nvSpPr>
        <p:spPr/>
        <p:txBody>
          <a:bodyPr rtlCol="0"/>
          <a:lstStyle/>
          <a:p>
            <a:fld id="{707C53A7-64F9-4255-818C-07C9FF95741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2D9F8AB-7A3C-49A4-96B7-5323BAF54521}" type="datetimeFigureOut">
              <a:rPr lang="en-US" smtClean="0"/>
              <a:pPr/>
              <a:t>2/15/2014</a:t>
            </a:fld>
            <a:endParaRPr lang="en-US"/>
          </a:p>
        </p:txBody>
      </p:sp>
      <p:sp>
        <p:nvSpPr>
          <p:cNvPr id="12" name="Slide Number Placeholder 11"/>
          <p:cNvSpPr>
            <a:spLocks noGrp="1"/>
          </p:cNvSpPr>
          <p:nvPr>
            <p:ph type="sldNum" sz="quarter" idx="16"/>
          </p:nvPr>
        </p:nvSpPr>
        <p:spPr/>
        <p:txBody>
          <a:bodyPr rtlCol="0"/>
          <a:lstStyle/>
          <a:p>
            <a:fld id="{707C53A7-64F9-4255-818C-07C9FF95741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D9F8AB-7A3C-49A4-96B7-5323BAF54521}" type="datetimeFigureOut">
              <a:rPr lang="en-US" smtClean="0"/>
              <a:pPr/>
              <a:t>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07C53A7-64F9-4255-818C-07C9FF9574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9F8AB-7A3C-49A4-96B7-5323BAF54521}" type="datetimeFigureOut">
              <a:rPr lang="en-US" smtClean="0"/>
              <a:pPr/>
              <a:t>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07C53A7-64F9-4255-818C-07C9FF9574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D9F8AB-7A3C-49A4-96B7-5323BAF54521}" type="datetimeFigureOut">
              <a:rPr lang="en-US" smtClean="0"/>
              <a:pPr/>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7C53A7-64F9-4255-818C-07C9FF95741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2D9F8AB-7A3C-49A4-96B7-5323BAF54521}" type="datetimeFigureOut">
              <a:rPr lang="en-US" smtClean="0"/>
              <a:pPr/>
              <a:t>2/15/2014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07C53A7-64F9-4255-818C-07C9FF95741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2D9F8AB-7A3C-49A4-96B7-5323BAF54521}" type="datetimeFigureOut">
              <a:rPr lang="en-US" smtClean="0"/>
              <a:pPr/>
              <a:t>2/15/2014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07C53A7-64F9-4255-818C-07C9FF9574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9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457200"/>
            <a:ext cx="6477000" cy="1143000"/>
          </a:xfrm>
        </p:spPr>
        <p:txBody>
          <a:bodyPr>
            <a:normAutofit fontScale="90000"/>
          </a:bodyPr>
          <a:lstStyle/>
          <a:p>
            <a:r>
              <a:rPr lang="en-US" dirty="0" smtClean="0">
                <a:solidFill>
                  <a:schemeClr val="bg1"/>
                </a:solidFill>
              </a:rPr>
              <a:t>Development and design of a wall climbing robot </a:t>
            </a:r>
            <a:endParaRPr lang="en-US" dirty="0">
              <a:solidFill>
                <a:schemeClr val="bg1"/>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4" name="Oval 3"/>
          <p:cNvSpPr/>
          <p:nvPr/>
        </p:nvSpPr>
        <p:spPr>
          <a:xfrm>
            <a:off x="4015114" y="1499992"/>
            <a:ext cx="17145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62800" y="29718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86614" y="44958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812098" y="3172216"/>
            <a:ext cx="1616901"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29464" y="1672126"/>
            <a:ext cx="685800" cy="646331"/>
          </a:xfrm>
          <a:prstGeom prst="rect">
            <a:avLst/>
          </a:prstGeom>
          <a:noFill/>
        </p:spPr>
        <p:txBody>
          <a:bodyPr wrap="square" rtlCol="0">
            <a:spAutoFit/>
          </a:bodyPr>
          <a:lstStyle/>
          <a:p>
            <a:r>
              <a:rPr lang="en-US" dirty="0" smtClean="0"/>
              <a:t>S0</a:t>
            </a:r>
          </a:p>
          <a:p>
            <a:r>
              <a:rPr lang="en-US" dirty="0" smtClean="0"/>
              <a:t>(Idle)</a:t>
            </a:r>
            <a:endParaRPr lang="en-US" dirty="0"/>
          </a:p>
        </p:txBody>
      </p:sp>
      <p:sp>
        <p:nvSpPr>
          <p:cNvPr id="14" name="TextBox 13"/>
          <p:cNvSpPr txBox="1"/>
          <p:nvPr/>
        </p:nvSpPr>
        <p:spPr>
          <a:xfrm>
            <a:off x="2420655" y="3484938"/>
            <a:ext cx="609600" cy="369332"/>
          </a:xfrm>
          <a:prstGeom prst="rect">
            <a:avLst/>
          </a:prstGeom>
          <a:noFill/>
        </p:spPr>
        <p:txBody>
          <a:bodyPr wrap="square" rtlCol="0">
            <a:spAutoFit/>
          </a:bodyPr>
          <a:lstStyle/>
          <a:p>
            <a:r>
              <a:rPr lang="en-US" dirty="0" smtClean="0"/>
              <a:t>S3</a:t>
            </a:r>
            <a:endParaRPr lang="en-US" dirty="0"/>
          </a:p>
        </p:txBody>
      </p:sp>
      <p:sp>
        <p:nvSpPr>
          <p:cNvPr id="17" name="TextBox 16"/>
          <p:cNvSpPr txBox="1"/>
          <p:nvPr/>
        </p:nvSpPr>
        <p:spPr>
          <a:xfrm>
            <a:off x="4853314" y="4806434"/>
            <a:ext cx="609600" cy="369332"/>
          </a:xfrm>
          <a:prstGeom prst="rect">
            <a:avLst/>
          </a:prstGeom>
          <a:noFill/>
        </p:spPr>
        <p:txBody>
          <a:bodyPr wrap="square" rtlCol="0">
            <a:spAutoFit/>
          </a:bodyPr>
          <a:lstStyle/>
          <a:p>
            <a:r>
              <a:rPr lang="en-US" dirty="0" smtClean="0"/>
              <a:t>S2</a:t>
            </a:r>
            <a:endParaRPr lang="en-US" dirty="0"/>
          </a:p>
        </p:txBody>
      </p:sp>
      <p:sp>
        <p:nvSpPr>
          <p:cNvPr id="18" name="TextBox 17"/>
          <p:cNvSpPr txBox="1"/>
          <p:nvPr/>
        </p:nvSpPr>
        <p:spPr>
          <a:xfrm>
            <a:off x="7429500" y="3282434"/>
            <a:ext cx="609600" cy="369332"/>
          </a:xfrm>
          <a:prstGeom prst="rect">
            <a:avLst/>
          </a:prstGeom>
          <a:noFill/>
        </p:spPr>
        <p:txBody>
          <a:bodyPr wrap="square" rtlCol="0">
            <a:spAutoFit/>
          </a:bodyPr>
          <a:lstStyle/>
          <a:p>
            <a:r>
              <a:rPr lang="en-US" dirty="0" smtClean="0"/>
              <a:t>S1</a:t>
            </a:r>
            <a:endParaRPr lang="en-US" dirty="0"/>
          </a:p>
        </p:txBody>
      </p:sp>
      <p:sp>
        <p:nvSpPr>
          <p:cNvPr id="19" name="TextBox 18"/>
          <p:cNvSpPr txBox="1"/>
          <p:nvPr/>
        </p:nvSpPr>
        <p:spPr>
          <a:xfrm>
            <a:off x="1507299" y="3313899"/>
            <a:ext cx="609600" cy="369332"/>
          </a:xfrm>
          <a:prstGeom prst="rect">
            <a:avLst/>
          </a:prstGeom>
          <a:noFill/>
        </p:spPr>
        <p:txBody>
          <a:bodyPr wrap="square" rtlCol="0">
            <a:spAutoFit/>
          </a:bodyPr>
          <a:lstStyle/>
          <a:p>
            <a:endParaRPr lang="en-US" dirty="0"/>
          </a:p>
        </p:txBody>
      </p:sp>
      <p:cxnSp>
        <p:nvCxnSpPr>
          <p:cNvPr id="21" name="Straight Arrow Connector 20"/>
          <p:cNvCxnSpPr/>
          <p:nvPr/>
        </p:nvCxnSpPr>
        <p:spPr>
          <a:xfrm>
            <a:off x="5729614" y="2133600"/>
            <a:ext cx="1699886"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638800" y="3962400"/>
            <a:ext cx="1790700" cy="844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8" idx="5"/>
          </p:cNvCxnSpPr>
          <p:nvPr/>
        </p:nvCxnSpPr>
        <p:spPr>
          <a:xfrm flipH="1" flipV="1">
            <a:off x="3192209" y="4017746"/>
            <a:ext cx="1601346" cy="788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48400" y="1828800"/>
            <a:ext cx="1790700" cy="369332"/>
          </a:xfrm>
          <a:prstGeom prst="rect">
            <a:avLst/>
          </a:prstGeom>
          <a:noFill/>
        </p:spPr>
        <p:txBody>
          <a:bodyPr wrap="square" rtlCol="0">
            <a:spAutoFit/>
          </a:bodyPr>
          <a:lstStyle/>
          <a:p>
            <a:r>
              <a:rPr lang="en-US" dirty="0" smtClean="0"/>
              <a:t>On/0011</a:t>
            </a:r>
            <a:endParaRPr lang="en-US" dirty="0"/>
          </a:p>
        </p:txBody>
      </p:sp>
      <p:sp>
        <p:nvSpPr>
          <p:cNvPr id="36" name="TextBox 35"/>
          <p:cNvSpPr txBox="1"/>
          <p:nvPr/>
        </p:nvSpPr>
        <p:spPr>
          <a:xfrm>
            <a:off x="2170860" y="4418435"/>
            <a:ext cx="1790700" cy="646331"/>
          </a:xfrm>
          <a:prstGeom prst="rect">
            <a:avLst/>
          </a:prstGeom>
          <a:noFill/>
        </p:spPr>
        <p:txBody>
          <a:bodyPr wrap="square" rtlCol="0">
            <a:spAutoFit/>
          </a:bodyPr>
          <a:lstStyle/>
          <a:p>
            <a:r>
              <a:rPr lang="en-US" dirty="0" err="1" smtClean="0"/>
              <a:t>On,Counter</a:t>
            </a:r>
            <a:r>
              <a:rPr lang="en-US" dirty="0" smtClean="0"/>
              <a:t>/1101</a:t>
            </a:r>
            <a:endParaRPr lang="en-US" dirty="0"/>
          </a:p>
        </p:txBody>
      </p:sp>
      <p:sp>
        <p:nvSpPr>
          <p:cNvPr id="37" name="TextBox 36"/>
          <p:cNvSpPr txBox="1"/>
          <p:nvPr/>
        </p:nvSpPr>
        <p:spPr>
          <a:xfrm>
            <a:off x="6477000" y="4495800"/>
            <a:ext cx="2209800" cy="369332"/>
          </a:xfrm>
          <a:prstGeom prst="rect">
            <a:avLst/>
          </a:prstGeom>
          <a:noFill/>
        </p:spPr>
        <p:txBody>
          <a:bodyPr wrap="square" rtlCol="0">
            <a:spAutoFit/>
          </a:bodyPr>
          <a:lstStyle/>
          <a:p>
            <a:r>
              <a:rPr lang="en-US" dirty="0" err="1" smtClean="0"/>
              <a:t>On,counter</a:t>
            </a:r>
            <a:r>
              <a:rPr lang="en-US" dirty="0" smtClean="0"/>
              <a:t>/001’1</a:t>
            </a:r>
            <a:endParaRPr lang="en-US" dirty="0"/>
          </a:p>
        </p:txBody>
      </p:sp>
      <p:cxnSp>
        <p:nvCxnSpPr>
          <p:cNvPr id="41" name="Straight Arrow Connector 40"/>
          <p:cNvCxnSpPr>
            <a:endCxn id="6" idx="2"/>
          </p:cNvCxnSpPr>
          <p:nvPr/>
        </p:nvCxnSpPr>
        <p:spPr>
          <a:xfrm flipV="1">
            <a:off x="3192209" y="3467100"/>
            <a:ext cx="3970591" cy="31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47676" y="3588915"/>
            <a:ext cx="1614814" cy="369332"/>
          </a:xfrm>
          <a:prstGeom prst="rect">
            <a:avLst/>
          </a:prstGeom>
          <a:noFill/>
        </p:spPr>
        <p:txBody>
          <a:bodyPr wrap="square" rtlCol="0">
            <a:spAutoFit/>
          </a:bodyPr>
          <a:lstStyle/>
          <a:p>
            <a:r>
              <a:rPr lang="en-US" dirty="0" smtClean="0"/>
              <a:t>Counter/0011</a:t>
            </a:r>
            <a:endParaRPr lang="en-US" dirty="0"/>
          </a:p>
        </p:txBody>
      </p:sp>
      <p:cxnSp>
        <p:nvCxnSpPr>
          <p:cNvPr id="48" name="Curved Connector 47"/>
          <p:cNvCxnSpPr/>
          <p:nvPr/>
        </p:nvCxnSpPr>
        <p:spPr>
          <a:xfrm flipV="1">
            <a:off x="2725455" y="2133600"/>
            <a:ext cx="1267427" cy="102286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p:cNvCxnSpPr>
          <p:nvPr/>
        </p:nvCxnSpPr>
        <p:spPr>
          <a:xfrm rot="16200000" flipV="1">
            <a:off x="3900554" y="3238240"/>
            <a:ext cx="2005207" cy="5099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0800000">
            <a:off x="5215264" y="2490594"/>
            <a:ext cx="2099936" cy="8505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5954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295400" y="1752600"/>
            <a:ext cx="1447800" cy="2585323"/>
          </a:xfrm>
          <a:prstGeom prst="rect">
            <a:avLst/>
          </a:prstGeom>
          <a:noFill/>
        </p:spPr>
        <p:txBody>
          <a:bodyPr wrap="square" rtlCol="0">
            <a:spAutoFit/>
          </a:bodyPr>
          <a:lstStyle/>
          <a:p>
            <a:r>
              <a:rPr lang="en-US" dirty="0" smtClean="0"/>
              <a:t>R S X  Y </a:t>
            </a:r>
          </a:p>
          <a:p>
            <a:endParaRPr lang="en-US" dirty="0"/>
          </a:p>
          <a:p>
            <a:r>
              <a:rPr lang="en-US" dirty="0" smtClean="0"/>
              <a:t>0  0 1  1</a:t>
            </a:r>
          </a:p>
          <a:p>
            <a:endParaRPr lang="en-US" dirty="0" smtClean="0"/>
          </a:p>
          <a:p>
            <a:r>
              <a:rPr lang="en-US" dirty="0" smtClean="0"/>
              <a:t>0  0 1’ 1</a:t>
            </a:r>
          </a:p>
          <a:p>
            <a:endParaRPr lang="en-US" dirty="0" smtClean="0"/>
          </a:p>
          <a:p>
            <a:r>
              <a:rPr lang="en-US" dirty="0" smtClean="0"/>
              <a:t>1  1 0  1</a:t>
            </a:r>
          </a:p>
          <a:p>
            <a:pPr marL="342900" indent="-342900">
              <a:buAutoNum type="arabicPlain"/>
            </a:pPr>
            <a:endParaRPr lang="en-US" dirty="0" smtClean="0"/>
          </a:p>
          <a:p>
            <a:r>
              <a:rPr lang="en-US" dirty="0" smtClean="0"/>
              <a:t>0  0 1  1</a:t>
            </a:r>
            <a:endParaRPr lang="en-US" dirty="0"/>
          </a:p>
        </p:txBody>
      </p:sp>
      <p:sp>
        <p:nvSpPr>
          <p:cNvPr id="5" name="TextBox 4"/>
          <p:cNvSpPr txBox="1"/>
          <p:nvPr/>
        </p:nvSpPr>
        <p:spPr>
          <a:xfrm>
            <a:off x="4876800" y="1752600"/>
            <a:ext cx="4038600" cy="2585323"/>
          </a:xfrm>
          <a:prstGeom prst="rect">
            <a:avLst/>
          </a:prstGeom>
          <a:noFill/>
        </p:spPr>
        <p:txBody>
          <a:bodyPr wrap="square" rtlCol="0">
            <a:spAutoFit/>
          </a:bodyPr>
          <a:lstStyle/>
          <a:p>
            <a:endParaRPr lang="en-US" dirty="0" smtClean="0"/>
          </a:p>
          <a:p>
            <a:endParaRPr lang="en-US" dirty="0"/>
          </a:p>
          <a:p>
            <a:r>
              <a:rPr lang="en-US" dirty="0" smtClean="0"/>
              <a:t>Pistons moved up</a:t>
            </a:r>
          </a:p>
          <a:p>
            <a:endParaRPr lang="en-US" dirty="0" smtClean="0"/>
          </a:p>
          <a:p>
            <a:r>
              <a:rPr lang="en-US" dirty="0" smtClean="0"/>
              <a:t>X piston moves down, Y still up</a:t>
            </a:r>
          </a:p>
          <a:p>
            <a:endParaRPr lang="en-US" dirty="0" smtClean="0"/>
          </a:p>
          <a:p>
            <a:r>
              <a:rPr lang="en-US" dirty="0" smtClean="0"/>
              <a:t>R and S both rotate and Y is still up</a:t>
            </a:r>
          </a:p>
          <a:p>
            <a:pPr marL="342900" indent="-342900">
              <a:buAutoNum type="arabicPlain"/>
            </a:pPr>
            <a:endParaRPr lang="en-US" dirty="0" smtClean="0"/>
          </a:p>
          <a:p>
            <a:r>
              <a:rPr lang="en-US" dirty="0" smtClean="0"/>
              <a:t>X and Y pistons are moved up</a:t>
            </a:r>
            <a:endParaRPr lang="en-US" dirty="0"/>
          </a:p>
        </p:txBody>
      </p:sp>
    </p:spTree>
    <p:extLst>
      <p:ext uri="{BB962C8B-B14F-4D97-AF65-F5344CB8AC3E}">
        <p14:creationId xmlns="" xmlns:p14="http://schemas.microsoft.com/office/powerpoint/2010/main" val="124447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2552700" y="3276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02368" y="3276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19400"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69068"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24200" y="2438400"/>
            <a:ext cx="3311568"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86100" y="2552700"/>
            <a:ext cx="45719"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35768" y="2552700"/>
            <a:ext cx="45719"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2800" y="2310884"/>
            <a:ext cx="762000" cy="369332"/>
          </a:xfrm>
          <a:prstGeom prst="rect">
            <a:avLst/>
          </a:prstGeom>
          <a:noFill/>
        </p:spPr>
        <p:txBody>
          <a:bodyPr wrap="square" rtlCol="0">
            <a:spAutoFit/>
          </a:bodyPr>
          <a:lstStyle/>
          <a:p>
            <a:r>
              <a:rPr lang="en-US" dirty="0" smtClean="0"/>
              <a:t>R</a:t>
            </a:r>
            <a:endParaRPr lang="en-US" dirty="0"/>
          </a:p>
        </p:txBody>
      </p:sp>
      <p:sp>
        <p:nvSpPr>
          <p:cNvPr id="12" name="TextBox 11"/>
          <p:cNvSpPr txBox="1"/>
          <p:nvPr/>
        </p:nvSpPr>
        <p:spPr>
          <a:xfrm>
            <a:off x="1752600" y="2438400"/>
            <a:ext cx="762000" cy="369332"/>
          </a:xfrm>
          <a:prstGeom prst="rect">
            <a:avLst/>
          </a:prstGeom>
          <a:noFill/>
        </p:spPr>
        <p:txBody>
          <a:bodyPr wrap="square" rtlCol="0">
            <a:spAutoFit/>
          </a:bodyPr>
          <a:lstStyle/>
          <a:p>
            <a:r>
              <a:rPr lang="en-US" dirty="0"/>
              <a:t>S</a:t>
            </a:r>
          </a:p>
        </p:txBody>
      </p:sp>
      <p:sp>
        <p:nvSpPr>
          <p:cNvPr id="13" name="TextBox 12"/>
          <p:cNvSpPr txBox="1"/>
          <p:nvPr/>
        </p:nvSpPr>
        <p:spPr>
          <a:xfrm>
            <a:off x="1600200" y="3429000"/>
            <a:ext cx="609600" cy="369332"/>
          </a:xfrm>
          <a:prstGeom prst="rect">
            <a:avLst/>
          </a:prstGeom>
          <a:noFill/>
        </p:spPr>
        <p:txBody>
          <a:bodyPr wrap="square" rtlCol="0">
            <a:spAutoFit/>
          </a:bodyPr>
          <a:lstStyle/>
          <a:p>
            <a:r>
              <a:rPr lang="en-US" dirty="0"/>
              <a:t>Y</a:t>
            </a:r>
          </a:p>
        </p:txBody>
      </p:sp>
      <p:sp>
        <p:nvSpPr>
          <p:cNvPr id="14" name="TextBox 13"/>
          <p:cNvSpPr txBox="1"/>
          <p:nvPr/>
        </p:nvSpPr>
        <p:spPr>
          <a:xfrm>
            <a:off x="7162800" y="3429000"/>
            <a:ext cx="762000" cy="369332"/>
          </a:xfrm>
          <a:prstGeom prst="rect">
            <a:avLst/>
          </a:prstGeom>
          <a:noFill/>
        </p:spPr>
        <p:txBody>
          <a:bodyPr wrap="square" rtlCol="0">
            <a:spAutoFit/>
          </a:bodyPr>
          <a:lstStyle/>
          <a:p>
            <a:r>
              <a:rPr lang="en-US" dirty="0"/>
              <a:t>X</a:t>
            </a:r>
          </a:p>
        </p:txBody>
      </p:sp>
      <p:cxnSp>
        <p:nvCxnSpPr>
          <p:cNvPr id="15" name="Straight Arrow Connector 14"/>
          <p:cNvCxnSpPr/>
          <p:nvPr/>
        </p:nvCxnSpPr>
        <p:spPr>
          <a:xfrm flipV="1">
            <a:off x="2362200" y="3124200"/>
            <a:ext cx="0" cy="674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62200" y="5181600"/>
            <a:ext cx="4025461" cy="923330"/>
          </a:xfrm>
          <a:prstGeom prst="rect">
            <a:avLst/>
          </a:prstGeom>
          <a:noFill/>
        </p:spPr>
        <p:txBody>
          <a:bodyPr wrap="none" rtlCol="0">
            <a:spAutoFit/>
          </a:bodyPr>
          <a:lstStyle/>
          <a:p>
            <a:r>
              <a:rPr lang="en-US" dirty="0" smtClean="0"/>
              <a:t>Exchange the signals of X and Y , R and S.</a:t>
            </a:r>
          </a:p>
          <a:p>
            <a:endParaRPr lang="en-US" dirty="0"/>
          </a:p>
          <a:p>
            <a:r>
              <a:rPr lang="en-US" dirty="0" smtClean="0"/>
              <a:t>We go back to the start.</a:t>
            </a:r>
            <a:endParaRPr lang="en-US" dirty="0"/>
          </a:p>
        </p:txBody>
      </p:sp>
    </p:spTree>
    <p:extLst>
      <p:ext uri="{BB962C8B-B14F-4D97-AF65-F5344CB8AC3E}">
        <p14:creationId xmlns="" xmlns:p14="http://schemas.microsoft.com/office/powerpoint/2010/main" val="288240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the turning possibility</a:t>
            </a:r>
            <a:endParaRPr lang="en-US" dirty="0"/>
          </a:p>
        </p:txBody>
      </p:sp>
      <p:sp>
        <p:nvSpPr>
          <p:cNvPr id="4" name="Oval 3"/>
          <p:cNvSpPr/>
          <p:nvPr/>
        </p:nvSpPr>
        <p:spPr>
          <a:xfrm>
            <a:off x="7162800" y="29718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86614" y="44958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12098" y="3172216"/>
            <a:ext cx="1616901"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20655" y="3484938"/>
            <a:ext cx="609600" cy="369332"/>
          </a:xfrm>
          <a:prstGeom prst="rect">
            <a:avLst/>
          </a:prstGeom>
          <a:noFill/>
        </p:spPr>
        <p:txBody>
          <a:bodyPr wrap="square" rtlCol="0">
            <a:spAutoFit/>
          </a:bodyPr>
          <a:lstStyle/>
          <a:p>
            <a:r>
              <a:rPr lang="en-US" dirty="0" smtClean="0"/>
              <a:t>S3</a:t>
            </a:r>
            <a:endParaRPr lang="en-US" dirty="0"/>
          </a:p>
        </p:txBody>
      </p:sp>
      <p:sp>
        <p:nvSpPr>
          <p:cNvPr id="9" name="TextBox 8"/>
          <p:cNvSpPr txBox="1"/>
          <p:nvPr/>
        </p:nvSpPr>
        <p:spPr>
          <a:xfrm>
            <a:off x="4853314" y="4806434"/>
            <a:ext cx="609600" cy="369332"/>
          </a:xfrm>
          <a:prstGeom prst="rect">
            <a:avLst/>
          </a:prstGeom>
          <a:noFill/>
        </p:spPr>
        <p:txBody>
          <a:bodyPr wrap="square" rtlCol="0">
            <a:spAutoFit/>
          </a:bodyPr>
          <a:lstStyle/>
          <a:p>
            <a:r>
              <a:rPr lang="en-US" dirty="0" smtClean="0"/>
              <a:t>S2</a:t>
            </a:r>
            <a:endParaRPr lang="en-US" dirty="0"/>
          </a:p>
        </p:txBody>
      </p:sp>
      <p:sp>
        <p:nvSpPr>
          <p:cNvPr id="10" name="TextBox 9"/>
          <p:cNvSpPr txBox="1"/>
          <p:nvPr/>
        </p:nvSpPr>
        <p:spPr>
          <a:xfrm>
            <a:off x="7429500" y="3282434"/>
            <a:ext cx="609600" cy="369332"/>
          </a:xfrm>
          <a:prstGeom prst="rect">
            <a:avLst/>
          </a:prstGeom>
          <a:noFill/>
        </p:spPr>
        <p:txBody>
          <a:bodyPr wrap="square" rtlCol="0">
            <a:spAutoFit/>
          </a:bodyPr>
          <a:lstStyle/>
          <a:p>
            <a:r>
              <a:rPr lang="en-US" dirty="0" smtClean="0"/>
              <a:t>S1</a:t>
            </a:r>
            <a:endParaRPr lang="en-US" dirty="0"/>
          </a:p>
        </p:txBody>
      </p:sp>
      <p:cxnSp>
        <p:nvCxnSpPr>
          <p:cNvPr id="11" name="Straight Arrow Connector 10"/>
          <p:cNvCxnSpPr/>
          <p:nvPr/>
        </p:nvCxnSpPr>
        <p:spPr>
          <a:xfrm>
            <a:off x="5729614" y="2133600"/>
            <a:ext cx="1699886"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638800" y="3962400"/>
            <a:ext cx="1790700" cy="844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5"/>
          </p:cNvCxnSpPr>
          <p:nvPr/>
        </p:nvCxnSpPr>
        <p:spPr>
          <a:xfrm flipH="1" flipV="1">
            <a:off x="3192209" y="4017746"/>
            <a:ext cx="1601346" cy="788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48400" y="1828800"/>
            <a:ext cx="1790700" cy="369332"/>
          </a:xfrm>
          <a:prstGeom prst="rect">
            <a:avLst/>
          </a:prstGeom>
          <a:noFill/>
        </p:spPr>
        <p:txBody>
          <a:bodyPr wrap="square" rtlCol="0">
            <a:spAutoFit/>
          </a:bodyPr>
          <a:lstStyle/>
          <a:p>
            <a:r>
              <a:rPr lang="en-US" dirty="0" smtClean="0"/>
              <a:t>On/0011</a:t>
            </a:r>
            <a:endParaRPr lang="en-US" dirty="0"/>
          </a:p>
        </p:txBody>
      </p:sp>
      <p:sp>
        <p:nvSpPr>
          <p:cNvPr id="15" name="TextBox 14"/>
          <p:cNvSpPr txBox="1"/>
          <p:nvPr/>
        </p:nvSpPr>
        <p:spPr>
          <a:xfrm>
            <a:off x="3097532" y="4867989"/>
            <a:ext cx="1790700" cy="307777"/>
          </a:xfrm>
          <a:prstGeom prst="rect">
            <a:avLst/>
          </a:prstGeom>
          <a:noFill/>
        </p:spPr>
        <p:txBody>
          <a:bodyPr wrap="square" rtlCol="0">
            <a:spAutoFit/>
          </a:bodyPr>
          <a:lstStyle/>
          <a:p>
            <a:r>
              <a:rPr lang="en-US" sz="1400" dirty="0" err="1" smtClean="0"/>
              <a:t>On,Counter</a:t>
            </a:r>
            <a:r>
              <a:rPr lang="en-US" sz="1400" dirty="0" smtClean="0"/>
              <a:t>/1101</a:t>
            </a:r>
            <a:endParaRPr lang="en-US" sz="1400" dirty="0"/>
          </a:p>
        </p:txBody>
      </p:sp>
      <p:cxnSp>
        <p:nvCxnSpPr>
          <p:cNvPr id="16" name="Straight Arrow Connector 15"/>
          <p:cNvCxnSpPr>
            <a:endCxn id="4" idx="2"/>
          </p:cNvCxnSpPr>
          <p:nvPr/>
        </p:nvCxnSpPr>
        <p:spPr>
          <a:xfrm flipV="1">
            <a:off x="3192209" y="3467100"/>
            <a:ext cx="3970591" cy="31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47676" y="3588915"/>
            <a:ext cx="1614814" cy="369332"/>
          </a:xfrm>
          <a:prstGeom prst="rect">
            <a:avLst/>
          </a:prstGeom>
          <a:noFill/>
        </p:spPr>
        <p:txBody>
          <a:bodyPr wrap="square" rtlCol="0">
            <a:spAutoFit/>
          </a:bodyPr>
          <a:lstStyle/>
          <a:p>
            <a:r>
              <a:rPr lang="en-US" dirty="0" smtClean="0"/>
              <a:t>Counter/0011</a:t>
            </a:r>
            <a:endParaRPr lang="en-US" dirty="0"/>
          </a:p>
        </p:txBody>
      </p:sp>
      <p:cxnSp>
        <p:nvCxnSpPr>
          <p:cNvPr id="18" name="Curved Connector 17"/>
          <p:cNvCxnSpPr/>
          <p:nvPr/>
        </p:nvCxnSpPr>
        <p:spPr>
          <a:xfrm flipV="1">
            <a:off x="2725455" y="2133600"/>
            <a:ext cx="1267427" cy="102286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5" idx="0"/>
          </p:cNvCxnSpPr>
          <p:nvPr/>
        </p:nvCxnSpPr>
        <p:spPr>
          <a:xfrm rot="16200000" flipV="1">
            <a:off x="3900554" y="3238240"/>
            <a:ext cx="2005207" cy="5099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a:off x="5215264" y="2490594"/>
            <a:ext cx="2099936" cy="8505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0"/>
          <p:cNvSpPr>
            <a:spLocks noGrp="1"/>
          </p:cNvSpPr>
          <p:nvPr>
            <p:ph sz="quarter" idx="1"/>
          </p:nvPr>
        </p:nvSpPr>
        <p:spPr>
          <a:xfrm>
            <a:off x="3992882" y="1553349"/>
            <a:ext cx="1645918" cy="92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0" indent="0">
              <a:buNone/>
            </a:pPr>
            <a:r>
              <a:rPr lang="en-US" b="1" dirty="0" smtClean="0">
                <a:solidFill>
                  <a:schemeClr val="tx1"/>
                </a:solidFill>
              </a:rPr>
              <a:t>S0(Idle)</a:t>
            </a:r>
            <a:endParaRPr lang="en-US" b="1" dirty="0">
              <a:solidFill>
                <a:schemeClr val="tx1"/>
              </a:solidFill>
            </a:endParaRPr>
          </a:p>
        </p:txBody>
      </p:sp>
      <p:sp>
        <p:nvSpPr>
          <p:cNvPr id="22" name="TextBox 21"/>
          <p:cNvSpPr txBox="1"/>
          <p:nvPr/>
        </p:nvSpPr>
        <p:spPr>
          <a:xfrm>
            <a:off x="6477000" y="4495800"/>
            <a:ext cx="2209800" cy="369332"/>
          </a:xfrm>
          <a:prstGeom prst="rect">
            <a:avLst/>
          </a:prstGeom>
          <a:noFill/>
        </p:spPr>
        <p:txBody>
          <a:bodyPr wrap="square" rtlCol="0">
            <a:spAutoFit/>
          </a:bodyPr>
          <a:lstStyle/>
          <a:p>
            <a:r>
              <a:rPr lang="en-US" dirty="0" err="1" smtClean="0"/>
              <a:t>On,counter</a:t>
            </a:r>
            <a:r>
              <a:rPr lang="en-US" dirty="0" smtClean="0"/>
              <a:t>/001’1</a:t>
            </a:r>
            <a:endParaRPr lang="en-US" dirty="0"/>
          </a:p>
        </p:txBody>
      </p:sp>
      <p:sp>
        <p:nvSpPr>
          <p:cNvPr id="33" name="Freeform 32"/>
          <p:cNvSpPr/>
          <p:nvPr/>
        </p:nvSpPr>
        <p:spPr>
          <a:xfrm>
            <a:off x="788639" y="3481202"/>
            <a:ext cx="2036448" cy="936071"/>
          </a:xfrm>
          <a:custGeom>
            <a:avLst/>
            <a:gdLst>
              <a:gd name="connsiteX0" fmla="*/ 1176639 w 2036448"/>
              <a:gd name="connsiteY0" fmla="*/ 503944 h 936071"/>
              <a:gd name="connsiteX1" fmla="*/ 30227 w 2036448"/>
              <a:gd name="connsiteY1" fmla="*/ 927025 h 936071"/>
              <a:gd name="connsiteX2" fmla="*/ 398716 w 2036448"/>
              <a:gd name="connsiteY2" fmla="*/ 149102 h 936071"/>
              <a:gd name="connsiteX3" fmla="*/ 1108400 w 2036448"/>
              <a:gd name="connsiteY3" fmla="*/ 12625 h 936071"/>
              <a:gd name="connsiteX4" fmla="*/ 2036448 w 2036448"/>
              <a:gd name="connsiteY4" fmla="*/ 326523 h 93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6448" h="936071">
                <a:moveTo>
                  <a:pt x="1176639" y="503944"/>
                </a:moveTo>
                <a:cubicBezTo>
                  <a:pt x="668260" y="745054"/>
                  <a:pt x="159881" y="986165"/>
                  <a:pt x="30227" y="927025"/>
                </a:cubicBezTo>
                <a:cubicBezTo>
                  <a:pt x="-99427" y="867885"/>
                  <a:pt x="219020" y="301502"/>
                  <a:pt x="398716" y="149102"/>
                </a:cubicBezTo>
                <a:cubicBezTo>
                  <a:pt x="578412" y="-3298"/>
                  <a:pt x="835445" y="-16945"/>
                  <a:pt x="1108400" y="12625"/>
                </a:cubicBezTo>
                <a:cubicBezTo>
                  <a:pt x="1381355" y="42195"/>
                  <a:pt x="1959111" y="476648"/>
                  <a:pt x="2036448" y="32652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76200" y="3156466"/>
            <a:ext cx="1295400" cy="369332"/>
          </a:xfrm>
          <a:prstGeom prst="rect">
            <a:avLst/>
          </a:prstGeom>
          <a:noFill/>
        </p:spPr>
        <p:txBody>
          <a:bodyPr wrap="square" rtlCol="0">
            <a:spAutoFit/>
          </a:bodyPr>
          <a:lstStyle/>
          <a:p>
            <a:r>
              <a:rPr lang="en-US" dirty="0" smtClean="0"/>
              <a:t>T=0/1101</a:t>
            </a:r>
            <a:endParaRPr lang="en-US" dirty="0"/>
          </a:p>
        </p:txBody>
      </p:sp>
      <p:cxnSp>
        <p:nvCxnSpPr>
          <p:cNvPr id="36" name="Straight Arrow Connector 35"/>
          <p:cNvCxnSpPr/>
          <p:nvPr/>
        </p:nvCxnSpPr>
        <p:spPr>
          <a:xfrm flipH="1">
            <a:off x="788639" y="4162816"/>
            <a:ext cx="1382221" cy="1012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47597" y="5175766"/>
            <a:ext cx="1616901"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56986" y="5486400"/>
            <a:ext cx="691110" cy="369332"/>
          </a:xfrm>
          <a:prstGeom prst="rect">
            <a:avLst/>
          </a:prstGeom>
          <a:noFill/>
        </p:spPr>
        <p:txBody>
          <a:bodyPr wrap="square" rtlCol="0">
            <a:spAutoFit/>
          </a:bodyPr>
          <a:lstStyle/>
          <a:p>
            <a:r>
              <a:rPr lang="en-US" dirty="0" smtClean="0"/>
              <a:t>S4</a:t>
            </a:r>
            <a:endParaRPr lang="en-US" dirty="0"/>
          </a:p>
        </p:txBody>
      </p:sp>
      <p:sp>
        <p:nvSpPr>
          <p:cNvPr id="40" name="TextBox 39"/>
          <p:cNvSpPr txBox="1"/>
          <p:nvPr/>
        </p:nvSpPr>
        <p:spPr>
          <a:xfrm>
            <a:off x="0" y="4423802"/>
            <a:ext cx="838200" cy="738664"/>
          </a:xfrm>
          <a:prstGeom prst="rect">
            <a:avLst/>
          </a:prstGeom>
          <a:noFill/>
        </p:spPr>
        <p:txBody>
          <a:bodyPr wrap="square" rtlCol="0">
            <a:spAutoFit/>
          </a:bodyPr>
          <a:lstStyle/>
          <a:p>
            <a:r>
              <a:rPr lang="en-US" sz="1400" dirty="0" smtClean="0"/>
              <a:t>T=1/Turn=1 and 1101</a:t>
            </a:r>
            <a:endParaRPr lang="en-US" sz="1400" dirty="0"/>
          </a:p>
        </p:txBody>
      </p:sp>
      <p:cxnSp>
        <p:nvCxnSpPr>
          <p:cNvPr id="42" name="Straight Arrow Connector 41"/>
          <p:cNvCxnSpPr>
            <a:endCxn id="6" idx="4"/>
          </p:cNvCxnSpPr>
          <p:nvPr/>
        </p:nvCxnSpPr>
        <p:spPr>
          <a:xfrm flipV="1">
            <a:off x="1448096" y="4162816"/>
            <a:ext cx="1172453" cy="1012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17754" y="4603522"/>
            <a:ext cx="938513" cy="523220"/>
          </a:xfrm>
          <a:prstGeom prst="rect">
            <a:avLst/>
          </a:prstGeom>
          <a:noFill/>
        </p:spPr>
        <p:txBody>
          <a:bodyPr wrap="square" rtlCol="0">
            <a:spAutoFit/>
          </a:bodyPr>
          <a:lstStyle/>
          <a:p>
            <a:r>
              <a:rPr lang="en-US" sz="1400" dirty="0" smtClean="0"/>
              <a:t>T=0/1101</a:t>
            </a:r>
            <a:endParaRPr lang="en-US" sz="1400" dirty="0"/>
          </a:p>
        </p:txBody>
      </p:sp>
    </p:spTree>
    <p:extLst>
      <p:ext uri="{BB962C8B-B14F-4D97-AF65-F5344CB8AC3E}">
        <p14:creationId xmlns="" xmlns:p14="http://schemas.microsoft.com/office/powerpoint/2010/main" val="375065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Adjacent Walls</a:t>
            </a:r>
            <a:endParaRPr lang="en-US" dirty="0"/>
          </a:p>
        </p:txBody>
      </p:sp>
      <p:sp>
        <p:nvSpPr>
          <p:cNvPr id="3" name="Content Placeholder 2"/>
          <p:cNvSpPr>
            <a:spLocks noGrp="1"/>
          </p:cNvSpPr>
          <p:nvPr>
            <p:ph sz="quarter" idx="1"/>
          </p:nvPr>
        </p:nvSpPr>
        <p:spPr/>
        <p:txBody>
          <a:bodyPr/>
          <a:lstStyle/>
          <a:p>
            <a:r>
              <a:rPr lang="en-US" dirty="0" smtClean="0"/>
              <a:t>Assumptions: Most walls adjacent to vertical walls (the ceiling) are almost always at 90 degree to the vertical wall.</a:t>
            </a:r>
          </a:p>
          <a:p>
            <a:endParaRPr lang="en-US" dirty="0"/>
          </a:p>
          <a:p>
            <a:r>
              <a:rPr lang="en-US" dirty="0" smtClean="0"/>
              <a:t>Use of proximity sensor to detect a right angled wall which is sufficiently close.</a:t>
            </a:r>
            <a:endParaRPr lang="en-US" dirty="0"/>
          </a:p>
        </p:txBody>
      </p:sp>
    </p:spTree>
    <p:extLst>
      <p:ext uri="{BB962C8B-B14F-4D97-AF65-F5344CB8AC3E}">
        <p14:creationId xmlns="" xmlns:p14="http://schemas.microsoft.com/office/powerpoint/2010/main" val="382366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 Sensor</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3276600" y="3581400"/>
            <a:ext cx="5175462"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1676400"/>
            <a:ext cx="7696200" cy="1200329"/>
          </a:xfrm>
          <a:prstGeom prst="rect">
            <a:avLst/>
          </a:prstGeom>
        </p:spPr>
        <p:txBody>
          <a:bodyPr wrap="square">
            <a:spAutoFit/>
          </a:bodyPr>
          <a:lstStyle/>
          <a:p>
            <a:r>
              <a:rPr lang="en-US" dirty="0"/>
              <a:t>A proximity sensor often emits an electromagnetic field or a beam of </a:t>
            </a:r>
            <a:endParaRPr lang="en-US" dirty="0" smtClean="0"/>
          </a:p>
          <a:p>
            <a:r>
              <a:rPr lang="en-US" dirty="0" smtClean="0"/>
              <a:t>electromagnetic </a:t>
            </a:r>
            <a:r>
              <a:rPr lang="en-US" dirty="0"/>
              <a:t>radiation (infrared, for instance), and looks for </a:t>
            </a:r>
            <a:endParaRPr lang="en-US" dirty="0" smtClean="0"/>
          </a:p>
          <a:p>
            <a:r>
              <a:rPr lang="en-US" dirty="0" smtClean="0"/>
              <a:t>changes </a:t>
            </a:r>
            <a:r>
              <a:rPr lang="en-US" dirty="0"/>
              <a:t>in the field or return signal</a:t>
            </a:r>
            <a:r>
              <a:rPr lang="en-US" dirty="0" smtClean="0"/>
              <a:t>.</a:t>
            </a:r>
          </a:p>
          <a:p>
            <a:r>
              <a:rPr lang="en-US" dirty="0" smtClean="0"/>
              <a:t> </a:t>
            </a:r>
            <a:endParaRPr lang="en-US" dirty="0"/>
          </a:p>
        </p:txBody>
      </p:sp>
    </p:spTree>
    <p:extLst>
      <p:ext uri="{BB962C8B-B14F-4D97-AF65-F5344CB8AC3E}">
        <p14:creationId xmlns="" xmlns:p14="http://schemas.microsoft.com/office/powerpoint/2010/main" val="231024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 Proximity Sensor</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14499" y="2667000"/>
            <a:ext cx="5713413" cy="282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3238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Right Angled Walls</a:t>
            </a:r>
            <a:endParaRPr lang="en-US" dirty="0"/>
          </a:p>
        </p:txBody>
      </p:sp>
      <p:sp>
        <p:nvSpPr>
          <p:cNvPr id="3" name="Content Placeholder 2"/>
          <p:cNvSpPr>
            <a:spLocks noGrp="1"/>
          </p:cNvSpPr>
          <p:nvPr>
            <p:ph sz="quarter" idx="1"/>
          </p:nvPr>
        </p:nvSpPr>
        <p:spPr/>
        <p:txBody>
          <a:bodyPr/>
          <a:lstStyle/>
          <a:p>
            <a:r>
              <a:rPr lang="en-US" dirty="0" smtClean="0"/>
              <a:t>Let Motor X is fixed to the Wall and Let Motor Y be free.</a:t>
            </a:r>
          </a:p>
          <a:p>
            <a:r>
              <a:rPr lang="en-US" dirty="0" smtClean="0"/>
              <a:t>Thus Motor X is responsible for the rotation of the arm and Motor Y is responsible for the rotation of the suction cup at the other end.</a:t>
            </a:r>
          </a:p>
          <a:p>
            <a:r>
              <a:rPr lang="en-US" dirty="0" smtClean="0"/>
              <a:t>We rotate Motor Y at a speed double of Motor X.</a:t>
            </a:r>
          </a:p>
          <a:p>
            <a:r>
              <a:rPr lang="en-US" dirty="0" smtClean="0"/>
              <a:t>By the time Motor X completes 90 degree, suction cup has rotated 180.</a:t>
            </a:r>
            <a:endParaRPr lang="en-US" dirty="0"/>
          </a:p>
        </p:txBody>
      </p:sp>
    </p:spTree>
    <p:extLst>
      <p:ext uri="{BB962C8B-B14F-4D97-AF65-F5344CB8AC3E}">
        <p14:creationId xmlns="" xmlns:p14="http://schemas.microsoft.com/office/powerpoint/2010/main" val="194669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Right Angled Walls</a:t>
            </a:r>
            <a:endParaRPr lang="en-US" dirty="0"/>
          </a:p>
        </p:txBody>
      </p:sp>
      <p:sp>
        <p:nvSpPr>
          <p:cNvPr id="3" name="Content Placeholder 2"/>
          <p:cNvSpPr>
            <a:spLocks noGrp="1"/>
          </p:cNvSpPr>
          <p:nvPr>
            <p:ph sz="quarter" idx="1"/>
          </p:nvPr>
        </p:nvSpPr>
        <p:spPr/>
        <p:txBody>
          <a:bodyPr/>
          <a:lstStyle/>
          <a:p>
            <a:r>
              <a:rPr lang="en-US" dirty="0" smtClean="0"/>
              <a:t>So the current situation is this :</a:t>
            </a:r>
          </a:p>
          <a:p>
            <a:endParaRPr lang="en-US" dirty="0"/>
          </a:p>
          <a:p>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37281" y="2209800"/>
            <a:ext cx="5946775" cy="2947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486400"/>
            <a:ext cx="7391400" cy="923330"/>
          </a:xfrm>
          <a:prstGeom prst="rect">
            <a:avLst/>
          </a:prstGeom>
          <a:noFill/>
        </p:spPr>
        <p:txBody>
          <a:bodyPr wrap="square" rtlCol="0">
            <a:spAutoFit/>
          </a:bodyPr>
          <a:lstStyle/>
          <a:p>
            <a:r>
              <a:rPr lang="en-US" dirty="0" smtClean="0"/>
              <a:t>Now we stop the motor X and start polling the proximity sensors to see if the wall at front is lesser than L distance away.</a:t>
            </a:r>
          </a:p>
          <a:p>
            <a:r>
              <a:rPr lang="en-US" dirty="0" smtClean="0"/>
              <a:t>If not we carry on regularly, otherwise we align the suction cup Y.</a:t>
            </a:r>
          </a:p>
        </p:txBody>
      </p:sp>
      <p:sp>
        <p:nvSpPr>
          <p:cNvPr id="5" name="TextBox 4"/>
          <p:cNvSpPr txBox="1"/>
          <p:nvPr/>
        </p:nvSpPr>
        <p:spPr>
          <a:xfrm>
            <a:off x="1981200" y="3683793"/>
            <a:ext cx="685800" cy="369332"/>
          </a:xfrm>
          <a:prstGeom prst="rect">
            <a:avLst/>
          </a:prstGeom>
          <a:noFill/>
        </p:spPr>
        <p:txBody>
          <a:bodyPr wrap="square" rtlCol="0">
            <a:spAutoFit/>
          </a:bodyPr>
          <a:lstStyle/>
          <a:p>
            <a:r>
              <a:rPr lang="en-US" dirty="0" smtClean="0"/>
              <a:t>X</a:t>
            </a:r>
            <a:endParaRPr lang="en-US" dirty="0"/>
          </a:p>
        </p:txBody>
      </p:sp>
      <p:sp>
        <p:nvSpPr>
          <p:cNvPr id="6" name="TextBox 5"/>
          <p:cNvSpPr txBox="1"/>
          <p:nvPr/>
        </p:nvSpPr>
        <p:spPr>
          <a:xfrm>
            <a:off x="4610668" y="4267200"/>
            <a:ext cx="1485332" cy="369332"/>
          </a:xfrm>
          <a:prstGeom prst="rect">
            <a:avLst/>
          </a:prstGeom>
          <a:noFill/>
        </p:spPr>
        <p:txBody>
          <a:bodyPr wrap="square" rtlCol="0">
            <a:spAutoFit/>
          </a:bodyPr>
          <a:lstStyle/>
          <a:p>
            <a:r>
              <a:rPr lang="en-US" dirty="0" smtClean="0"/>
              <a:t>Y</a:t>
            </a:r>
            <a:endParaRPr lang="en-US" dirty="0"/>
          </a:p>
        </p:txBody>
      </p:sp>
    </p:spTree>
    <p:extLst>
      <p:ext uri="{BB962C8B-B14F-4D97-AF65-F5344CB8AC3E}">
        <p14:creationId xmlns="" xmlns:p14="http://schemas.microsoft.com/office/powerpoint/2010/main" val="371194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Right Angled Walls</a:t>
            </a:r>
            <a:endParaRPr lang="en-US" dirty="0"/>
          </a:p>
        </p:txBody>
      </p:sp>
      <p:sp>
        <p:nvSpPr>
          <p:cNvPr id="3" name="Content Placeholder 2"/>
          <p:cNvSpPr>
            <a:spLocks noGrp="1"/>
          </p:cNvSpPr>
          <p:nvPr>
            <p:ph sz="quarter" idx="1"/>
          </p:nvPr>
        </p:nvSpPr>
        <p:spPr/>
        <p:txBody>
          <a:bodyPr/>
          <a:lstStyle/>
          <a:p>
            <a:r>
              <a:rPr lang="en-US" dirty="0" smtClean="0"/>
              <a:t>So the next desired snapshot can be :</a:t>
            </a:r>
          </a:p>
          <a:p>
            <a:endParaRPr lang="en-US" dirty="0" smtClean="0"/>
          </a:p>
          <a:p>
            <a:endParaRPr lang="en-US" dirty="0"/>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38800" y="2286000"/>
            <a:ext cx="6324600" cy="2947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1066800" y="2819400"/>
            <a:ext cx="0" cy="2414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66800" y="2819400"/>
            <a:ext cx="3267501"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66800" y="4343400"/>
            <a:ext cx="2667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 name="Straight Connector 12"/>
          <p:cNvCxnSpPr/>
          <p:nvPr/>
        </p:nvCxnSpPr>
        <p:spPr>
          <a:xfrm flipV="1">
            <a:off x="1333500" y="3886200"/>
            <a:ext cx="1943100"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333500" y="4014787"/>
            <a:ext cx="2066925" cy="6191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6"/>
          <p:cNvSpPr/>
          <p:nvPr/>
        </p:nvSpPr>
        <p:spPr>
          <a:xfrm rot="20542652">
            <a:off x="2847974" y="3387221"/>
            <a:ext cx="666750"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 name="Straight Connector 15"/>
          <p:cNvCxnSpPr/>
          <p:nvPr/>
        </p:nvCxnSpPr>
        <p:spPr>
          <a:xfrm flipH="1" flipV="1">
            <a:off x="3155476" y="3582188"/>
            <a:ext cx="95250" cy="30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276600" y="3529012"/>
            <a:ext cx="175361" cy="49768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66800" y="5715000"/>
            <a:ext cx="2895600" cy="369332"/>
          </a:xfrm>
          <a:prstGeom prst="rect">
            <a:avLst/>
          </a:prstGeom>
          <a:noFill/>
        </p:spPr>
        <p:txBody>
          <a:bodyPr wrap="square" rtlCol="0">
            <a:spAutoFit/>
          </a:bodyPr>
          <a:lstStyle/>
          <a:p>
            <a:r>
              <a:rPr lang="en-US" dirty="0" smtClean="0"/>
              <a:t>Regular motion</a:t>
            </a:r>
            <a:endParaRPr lang="en-US" dirty="0"/>
          </a:p>
        </p:txBody>
      </p:sp>
      <p:sp>
        <p:nvSpPr>
          <p:cNvPr id="27" name="TextBox 26"/>
          <p:cNvSpPr txBox="1"/>
          <p:nvPr/>
        </p:nvSpPr>
        <p:spPr>
          <a:xfrm>
            <a:off x="5791200" y="5715000"/>
            <a:ext cx="2057400" cy="369332"/>
          </a:xfrm>
          <a:prstGeom prst="rect">
            <a:avLst/>
          </a:prstGeom>
          <a:noFill/>
        </p:spPr>
        <p:txBody>
          <a:bodyPr wrap="square" rtlCol="0">
            <a:spAutoFit/>
          </a:bodyPr>
          <a:lstStyle/>
          <a:p>
            <a:r>
              <a:rPr lang="en-US" dirty="0" smtClean="0"/>
              <a:t>Desired Motion</a:t>
            </a:r>
            <a:endParaRPr lang="en-US" dirty="0"/>
          </a:p>
        </p:txBody>
      </p:sp>
    </p:spTree>
    <p:extLst>
      <p:ext uri="{BB962C8B-B14F-4D97-AF65-F5344CB8AC3E}">
        <p14:creationId xmlns="" xmlns:p14="http://schemas.microsoft.com/office/powerpoint/2010/main" val="32741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and design of a wall climbing robot </a:t>
            </a:r>
            <a:endParaRPr lang="en-IN" dirty="0"/>
          </a:p>
        </p:txBody>
      </p:sp>
      <p:sp>
        <p:nvSpPr>
          <p:cNvPr id="3" name="Content Placeholder 2"/>
          <p:cNvSpPr>
            <a:spLocks noGrp="1"/>
          </p:cNvSpPr>
          <p:nvPr>
            <p:ph sz="quarter" idx="1"/>
          </p:nvPr>
        </p:nvSpPr>
        <p:spPr/>
        <p:txBody>
          <a:bodyPr/>
          <a:lstStyle/>
          <a:p>
            <a:r>
              <a:rPr lang="en-US" dirty="0" smtClean="0"/>
              <a:t>Project by</a:t>
            </a:r>
          </a:p>
          <a:p>
            <a:pPr marL="0" indent="0">
              <a:buNone/>
            </a:pPr>
            <a:r>
              <a:rPr lang="en-US" dirty="0" err="1" smtClean="0"/>
              <a:t>Jithin</a:t>
            </a:r>
            <a:r>
              <a:rPr lang="en-US" dirty="0" smtClean="0"/>
              <a:t> George	       - 2011A4PS 291H </a:t>
            </a:r>
          </a:p>
          <a:p>
            <a:pPr marL="0" indent="0">
              <a:buNone/>
            </a:pPr>
            <a:r>
              <a:rPr lang="en-US" dirty="0" smtClean="0"/>
              <a:t>Jaideep Singh Chavan - 2010B5A4 412H</a:t>
            </a:r>
          </a:p>
          <a:p>
            <a:pPr marL="0" indent="0">
              <a:buNone/>
            </a:pPr>
            <a:r>
              <a:rPr lang="en-US" dirty="0" err="1" smtClean="0"/>
              <a:t>Sarthak</a:t>
            </a:r>
            <a:r>
              <a:rPr lang="en-US" dirty="0" smtClean="0"/>
              <a:t> </a:t>
            </a:r>
            <a:r>
              <a:rPr lang="en-US" dirty="0" err="1" smtClean="0"/>
              <a:t>Ghosh</a:t>
            </a:r>
            <a:r>
              <a:rPr lang="en-US" dirty="0" smtClean="0"/>
              <a:t>            - 2010A3PS 211H</a:t>
            </a:r>
          </a:p>
          <a:p>
            <a:pPr marL="0" indent="0">
              <a:buNone/>
            </a:pPr>
            <a:endParaRPr lang="en-IN" dirty="0"/>
          </a:p>
        </p:txBody>
      </p:sp>
    </p:spTree>
    <p:extLst>
      <p:ext uri="{BB962C8B-B14F-4D97-AF65-F5344CB8AC3E}">
        <p14:creationId xmlns:p14="http://schemas.microsoft.com/office/powerpoint/2010/main" xmlns="" val="317286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Right Angled Walls</a:t>
            </a:r>
            <a:endParaRPr lang="en-US" dirty="0"/>
          </a:p>
        </p:txBody>
      </p:sp>
      <p:sp>
        <p:nvSpPr>
          <p:cNvPr id="3" name="Content Placeholder 2"/>
          <p:cNvSpPr>
            <a:spLocks noGrp="1"/>
          </p:cNvSpPr>
          <p:nvPr>
            <p:ph sz="quarter" idx="1"/>
          </p:nvPr>
        </p:nvSpPr>
        <p:spPr/>
        <p:txBody>
          <a:bodyPr/>
          <a:lstStyle/>
          <a:p>
            <a:r>
              <a:rPr lang="en-US" dirty="0"/>
              <a:t>After the detection of the wall takes place, for every degree anticlockwise rotation of the </a:t>
            </a:r>
            <a:r>
              <a:rPr lang="en-US" dirty="0" smtClean="0"/>
              <a:t>motor X, Motor Y </a:t>
            </a:r>
            <a:r>
              <a:rPr lang="en-US" dirty="0"/>
              <a:t>rotates equally in an anti-clockwise direction. </a:t>
            </a:r>
            <a:endParaRPr lang="en-US" dirty="0" smtClean="0"/>
          </a:p>
          <a:p>
            <a:pPr marL="0" indent="0">
              <a:buNone/>
            </a:pPr>
            <a:endParaRPr lang="en-US" dirty="0" smtClean="0"/>
          </a:p>
          <a:p>
            <a:r>
              <a:rPr lang="en-US" dirty="0" smtClean="0"/>
              <a:t>This </a:t>
            </a:r>
            <a:r>
              <a:rPr lang="en-US" dirty="0"/>
              <a:t>ensures that attaching surface of the cup remains parallel to the perpendicular wall.</a:t>
            </a:r>
          </a:p>
          <a:p>
            <a:endParaRPr lang="en-US" dirty="0"/>
          </a:p>
        </p:txBody>
      </p:sp>
    </p:spTree>
    <p:extLst>
      <p:ext uri="{BB962C8B-B14F-4D97-AF65-F5344CB8AC3E}">
        <p14:creationId xmlns="" xmlns:p14="http://schemas.microsoft.com/office/powerpoint/2010/main" val="374231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t>Obtuse Angled Walls</a:t>
            </a:r>
            <a:endParaRPr lang="en-US" dirty="0"/>
          </a:p>
        </p:txBody>
      </p:sp>
      <p:sp>
        <p:nvSpPr>
          <p:cNvPr id="3" name="Content Placeholder 2"/>
          <p:cNvSpPr>
            <a:spLocks noGrp="1"/>
          </p:cNvSpPr>
          <p:nvPr>
            <p:ph sz="quarter" idx="1"/>
          </p:nvPr>
        </p:nvSpPr>
        <p:spPr>
          <a:xfrm>
            <a:off x="457200" y="990600"/>
            <a:ext cx="8534400" cy="5638800"/>
          </a:xfrm>
        </p:spPr>
        <p:txBody>
          <a:bodyPr>
            <a:normAutofit fontScale="85000" lnSpcReduction="10000"/>
          </a:bodyPr>
          <a:lstStyle/>
          <a:p>
            <a:pPr marL="0" indent="0">
              <a:buNone/>
            </a:pPr>
            <a:endParaRPr lang="en-US" dirty="0"/>
          </a:p>
          <a:p>
            <a:pPr lvl="0"/>
            <a:r>
              <a:rPr lang="en-US" dirty="0"/>
              <a:t>Start polling the sensor when the arm is at 90 degree to the current wall.</a:t>
            </a:r>
          </a:p>
          <a:p>
            <a:pPr lvl="0"/>
            <a:r>
              <a:rPr lang="en-US" dirty="0"/>
              <a:t>Do not rotate the motor handling the suction cup until a wall is detected.</a:t>
            </a:r>
          </a:p>
          <a:p>
            <a:pPr lvl="0"/>
            <a:r>
              <a:rPr lang="en-US" dirty="0"/>
              <a:t>Detect the adjacent wall which is close enough</a:t>
            </a:r>
          </a:p>
          <a:p>
            <a:pPr lvl="0"/>
            <a:r>
              <a:rPr lang="en-US" dirty="0"/>
              <a:t>Stop the motor that is fixed to the current wall</a:t>
            </a:r>
          </a:p>
          <a:p>
            <a:pPr lvl="0"/>
            <a:r>
              <a:rPr lang="en-US" dirty="0"/>
              <a:t>Rotate the suction cup till both the sensors attached to it start giving equal values.</a:t>
            </a:r>
          </a:p>
          <a:p>
            <a:pPr lvl="0"/>
            <a:r>
              <a:rPr lang="en-US" dirty="0"/>
              <a:t>Once equal values are returned, for every degree rotation of the motor fixed to the wall, the motor handling the suction cup rotates the same amount in the opposite direction. This ensures that the relative orientation is maintained.</a:t>
            </a:r>
          </a:p>
          <a:p>
            <a:pPr lvl="0"/>
            <a:r>
              <a:rPr lang="en-US" dirty="0"/>
              <a:t>Repeat step 6 until the cup holds on to the adjacent wall.</a:t>
            </a:r>
          </a:p>
          <a:p>
            <a:endParaRPr lang="en-US" dirty="0"/>
          </a:p>
          <a:p>
            <a:endParaRPr lang="en-US" dirty="0"/>
          </a:p>
        </p:txBody>
      </p:sp>
    </p:spTree>
    <p:extLst>
      <p:ext uri="{BB962C8B-B14F-4D97-AF65-F5344CB8AC3E}">
        <p14:creationId xmlns="" xmlns:p14="http://schemas.microsoft.com/office/powerpoint/2010/main" val="735447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Obtuse Angled Walls</a:t>
            </a:r>
            <a:endParaRPr lang="en-US" dirty="0"/>
          </a:p>
        </p:txBody>
      </p:sp>
      <p:cxnSp>
        <p:nvCxnSpPr>
          <p:cNvPr id="4" name="Straight Connector 3"/>
          <p:cNvCxnSpPr/>
          <p:nvPr/>
        </p:nvCxnSpPr>
        <p:spPr>
          <a:xfrm flipV="1">
            <a:off x="1049037" y="3605068"/>
            <a:ext cx="0" cy="2414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049037" y="2162955"/>
            <a:ext cx="1633750" cy="144211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49037" y="5129068"/>
            <a:ext cx="2667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p:cNvCxnSpPr/>
          <p:nvPr/>
        </p:nvCxnSpPr>
        <p:spPr>
          <a:xfrm flipV="1">
            <a:off x="1315737" y="4671868"/>
            <a:ext cx="1943100"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315737" y="4800455"/>
            <a:ext cx="2066925" cy="619125"/>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0542652">
            <a:off x="2830211" y="4172889"/>
            <a:ext cx="666750"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 name="Straight Connector 9"/>
          <p:cNvCxnSpPr/>
          <p:nvPr/>
        </p:nvCxnSpPr>
        <p:spPr>
          <a:xfrm flipH="1" flipV="1">
            <a:off x="3137713" y="4367856"/>
            <a:ext cx="95250" cy="30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3258837" y="4314680"/>
            <a:ext cx="175361" cy="497681"/>
          </a:xfrm>
          <a:prstGeom prst="line">
            <a:avLst/>
          </a:prstGeom>
        </p:spPr>
        <p:style>
          <a:lnRef idx="1">
            <a:schemeClr val="accent1"/>
          </a:lnRef>
          <a:fillRef idx="0">
            <a:schemeClr val="accent1"/>
          </a:fillRef>
          <a:effectRef idx="0">
            <a:schemeClr val="accent1"/>
          </a:effectRef>
          <a:fontRef idx="minor">
            <a:schemeClr val="tx1"/>
          </a:fontRef>
        </p:style>
      </p:cxnSp>
      <p:sp>
        <p:nvSpPr>
          <p:cNvPr id="13" name="Up Arrow 12"/>
          <p:cNvSpPr/>
          <p:nvPr/>
        </p:nvSpPr>
        <p:spPr>
          <a:xfrm rot="20152499">
            <a:off x="3244775" y="3820699"/>
            <a:ext cx="215742" cy="296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Up Arrow 13"/>
          <p:cNvSpPr/>
          <p:nvPr/>
        </p:nvSpPr>
        <p:spPr>
          <a:xfrm rot="20152499">
            <a:off x="2707706" y="3958329"/>
            <a:ext cx="215742" cy="296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Connector 24"/>
          <p:cNvCxnSpPr/>
          <p:nvPr/>
        </p:nvCxnSpPr>
        <p:spPr>
          <a:xfrm flipV="1">
            <a:off x="5334000" y="3438289"/>
            <a:ext cx="0" cy="2414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34000" y="1996176"/>
            <a:ext cx="1633750" cy="1442113"/>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34000" y="4962289"/>
            <a:ext cx="2667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8" name="Straight Connector 27"/>
          <p:cNvCxnSpPr/>
          <p:nvPr/>
        </p:nvCxnSpPr>
        <p:spPr>
          <a:xfrm flipV="1">
            <a:off x="5600700" y="4505089"/>
            <a:ext cx="1943100"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600700" y="4633676"/>
            <a:ext cx="2066925" cy="619125"/>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9384425">
            <a:off x="7115174" y="4006110"/>
            <a:ext cx="666750"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1" name="Straight Connector 30"/>
          <p:cNvCxnSpPr/>
          <p:nvPr/>
        </p:nvCxnSpPr>
        <p:spPr>
          <a:xfrm flipH="1" flipV="1">
            <a:off x="7422676" y="4201077"/>
            <a:ext cx="95250" cy="30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7543800" y="4147901"/>
            <a:ext cx="175361" cy="497681"/>
          </a:xfrm>
          <a:prstGeom prst="line">
            <a:avLst/>
          </a:prstGeom>
        </p:spPr>
        <p:style>
          <a:lnRef idx="1">
            <a:schemeClr val="accent1"/>
          </a:lnRef>
          <a:fillRef idx="0">
            <a:schemeClr val="accent1"/>
          </a:fillRef>
          <a:effectRef idx="0">
            <a:schemeClr val="accent1"/>
          </a:effectRef>
          <a:fontRef idx="minor">
            <a:schemeClr val="tx1"/>
          </a:fontRef>
        </p:style>
      </p:cxnSp>
      <p:sp>
        <p:nvSpPr>
          <p:cNvPr id="33" name="Up Arrow 32"/>
          <p:cNvSpPr/>
          <p:nvPr/>
        </p:nvSpPr>
        <p:spPr>
          <a:xfrm rot="19194525">
            <a:off x="7419640" y="3640929"/>
            <a:ext cx="202725" cy="2503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Up Arrow 33"/>
          <p:cNvSpPr/>
          <p:nvPr/>
        </p:nvSpPr>
        <p:spPr>
          <a:xfrm rot="19077019">
            <a:off x="7023012" y="3911568"/>
            <a:ext cx="206114" cy="2442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Box 34"/>
          <p:cNvSpPr txBox="1"/>
          <p:nvPr/>
        </p:nvSpPr>
        <p:spPr>
          <a:xfrm>
            <a:off x="1049037" y="6324600"/>
            <a:ext cx="2989563" cy="369332"/>
          </a:xfrm>
          <a:prstGeom prst="rect">
            <a:avLst/>
          </a:prstGeom>
          <a:noFill/>
        </p:spPr>
        <p:txBody>
          <a:bodyPr wrap="square" rtlCol="0">
            <a:spAutoFit/>
          </a:bodyPr>
          <a:lstStyle/>
          <a:p>
            <a:r>
              <a:rPr lang="en-US" dirty="0" smtClean="0"/>
              <a:t>Detects wall in this position</a:t>
            </a:r>
            <a:endParaRPr lang="en-US" dirty="0"/>
          </a:p>
        </p:txBody>
      </p:sp>
      <p:sp>
        <p:nvSpPr>
          <p:cNvPr id="37" name="TextBox 36"/>
          <p:cNvSpPr txBox="1"/>
          <p:nvPr/>
        </p:nvSpPr>
        <p:spPr>
          <a:xfrm>
            <a:off x="5467350" y="6087828"/>
            <a:ext cx="2838450" cy="646331"/>
          </a:xfrm>
          <a:prstGeom prst="rect">
            <a:avLst/>
          </a:prstGeom>
          <a:noFill/>
        </p:spPr>
        <p:txBody>
          <a:bodyPr wrap="square" rtlCol="0">
            <a:spAutoFit/>
          </a:bodyPr>
          <a:lstStyle/>
          <a:p>
            <a:r>
              <a:rPr lang="en-US" dirty="0" smtClean="0"/>
              <a:t>Aligns by checking if both sensor values are same.</a:t>
            </a:r>
            <a:endParaRPr lang="en-US" dirty="0"/>
          </a:p>
        </p:txBody>
      </p:sp>
    </p:spTree>
    <p:extLst>
      <p:ext uri="{BB962C8B-B14F-4D97-AF65-F5344CB8AC3E}">
        <p14:creationId xmlns="" xmlns:p14="http://schemas.microsoft.com/office/powerpoint/2010/main" val="1099427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Diagram with Right angled wall detection</a:t>
            </a:r>
            <a:endParaRPr lang="en-US" dirty="0"/>
          </a:p>
        </p:txBody>
      </p:sp>
      <p:sp>
        <p:nvSpPr>
          <p:cNvPr id="4" name="Oval 3"/>
          <p:cNvSpPr/>
          <p:nvPr/>
        </p:nvSpPr>
        <p:spPr>
          <a:xfrm>
            <a:off x="7429500" y="3156466"/>
            <a:ext cx="876300" cy="805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903156" y="4669290"/>
            <a:ext cx="826457" cy="817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61453" y="2679004"/>
            <a:ext cx="1008344"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12528" y="3097768"/>
            <a:ext cx="609600" cy="369332"/>
          </a:xfrm>
          <a:prstGeom prst="rect">
            <a:avLst/>
          </a:prstGeom>
          <a:noFill/>
        </p:spPr>
        <p:txBody>
          <a:bodyPr wrap="square" rtlCol="0">
            <a:spAutoFit/>
          </a:bodyPr>
          <a:lstStyle/>
          <a:p>
            <a:r>
              <a:rPr lang="en-US" dirty="0" smtClean="0"/>
              <a:t>S3</a:t>
            </a:r>
            <a:endParaRPr lang="en-US" dirty="0"/>
          </a:p>
        </p:txBody>
      </p:sp>
      <p:sp>
        <p:nvSpPr>
          <p:cNvPr id="8" name="TextBox 7"/>
          <p:cNvSpPr txBox="1"/>
          <p:nvPr/>
        </p:nvSpPr>
        <p:spPr>
          <a:xfrm>
            <a:off x="4982293" y="4893178"/>
            <a:ext cx="609600" cy="369332"/>
          </a:xfrm>
          <a:prstGeom prst="rect">
            <a:avLst/>
          </a:prstGeom>
          <a:noFill/>
        </p:spPr>
        <p:txBody>
          <a:bodyPr wrap="square" rtlCol="0">
            <a:spAutoFit/>
          </a:bodyPr>
          <a:lstStyle/>
          <a:p>
            <a:r>
              <a:rPr lang="en-US" dirty="0" smtClean="0"/>
              <a:t>S2</a:t>
            </a:r>
            <a:endParaRPr lang="en-US" dirty="0"/>
          </a:p>
        </p:txBody>
      </p:sp>
      <p:sp>
        <p:nvSpPr>
          <p:cNvPr id="9" name="TextBox 8"/>
          <p:cNvSpPr txBox="1"/>
          <p:nvPr/>
        </p:nvSpPr>
        <p:spPr>
          <a:xfrm>
            <a:off x="7429500" y="3282434"/>
            <a:ext cx="609600" cy="369332"/>
          </a:xfrm>
          <a:prstGeom prst="rect">
            <a:avLst/>
          </a:prstGeom>
          <a:noFill/>
        </p:spPr>
        <p:txBody>
          <a:bodyPr wrap="square" rtlCol="0">
            <a:spAutoFit/>
          </a:bodyPr>
          <a:lstStyle/>
          <a:p>
            <a:r>
              <a:rPr lang="en-US" dirty="0" smtClean="0"/>
              <a:t>S1</a:t>
            </a:r>
            <a:endParaRPr lang="en-US" dirty="0"/>
          </a:p>
        </p:txBody>
      </p:sp>
      <p:cxnSp>
        <p:nvCxnSpPr>
          <p:cNvPr id="10" name="Straight Arrow Connector 9"/>
          <p:cNvCxnSpPr/>
          <p:nvPr/>
        </p:nvCxnSpPr>
        <p:spPr>
          <a:xfrm>
            <a:off x="5729614" y="2133600"/>
            <a:ext cx="1699886"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38800" y="3962400"/>
            <a:ext cx="1790700" cy="844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5"/>
          </p:cNvCxnSpPr>
          <p:nvPr/>
        </p:nvCxnSpPr>
        <p:spPr>
          <a:xfrm flipH="1" flipV="1">
            <a:off x="2922128" y="3524534"/>
            <a:ext cx="2190579" cy="1497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400" y="1828800"/>
            <a:ext cx="1790700" cy="369332"/>
          </a:xfrm>
          <a:prstGeom prst="rect">
            <a:avLst/>
          </a:prstGeom>
          <a:noFill/>
        </p:spPr>
        <p:txBody>
          <a:bodyPr wrap="square" rtlCol="0">
            <a:spAutoFit/>
          </a:bodyPr>
          <a:lstStyle/>
          <a:p>
            <a:r>
              <a:rPr lang="en-US" dirty="0" smtClean="0"/>
              <a:t>On/0011</a:t>
            </a:r>
            <a:endParaRPr lang="en-US" dirty="0"/>
          </a:p>
        </p:txBody>
      </p:sp>
      <p:sp>
        <p:nvSpPr>
          <p:cNvPr id="14" name="TextBox 13"/>
          <p:cNvSpPr txBox="1"/>
          <p:nvPr/>
        </p:nvSpPr>
        <p:spPr>
          <a:xfrm>
            <a:off x="3097532" y="4867989"/>
            <a:ext cx="1790700" cy="307777"/>
          </a:xfrm>
          <a:prstGeom prst="rect">
            <a:avLst/>
          </a:prstGeom>
          <a:noFill/>
        </p:spPr>
        <p:txBody>
          <a:bodyPr wrap="square" rtlCol="0">
            <a:spAutoFit/>
          </a:bodyPr>
          <a:lstStyle/>
          <a:p>
            <a:r>
              <a:rPr lang="en-US" sz="1400" dirty="0" err="1" smtClean="0"/>
              <a:t>On,Counter</a:t>
            </a:r>
            <a:r>
              <a:rPr lang="en-US" sz="1400" dirty="0" smtClean="0"/>
              <a:t>/1101</a:t>
            </a:r>
            <a:endParaRPr lang="en-US" sz="1400" dirty="0"/>
          </a:p>
        </p:txBody>
      </p:sp>
      <p:cxnSp>
        <p:nvCxnSpPr>
          <p:cNvPr id="15" name="Straight Arrow Connector 14"/>
          <p:cNvCxnSpPr>
            <a:endCxn id="4" idx="2"/>
          </p:cNvCxnSpPr>
          <p:nvPr/>
        </p:nvCxnSpPr>
        <p:spPr>
          <a:xfrm>
            <a:off x="3192209" y="3498566"/>
            <a:ext cx="4237291" cy="60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47676" y="3588915"/>
            <a:ext cx="1614814" cy="646331"/>
          </a:xfrm>
          <a:prstGeom prst="rect">
            <a:avLst/>
          </a:prstGeom>
          <a:noFill/>
        </p:spPr>
        <p:txBody>
          <a:bodyPr wrap="square" rtlCol="0">
            <a:spAutoFit/>
          </a:bodyPr>
          <a:lstStyle/>
          <a:p>
            <a:r>
              <a:rPr lang="en-US" dirty="0" smtClean="0"/>
              <a:t>W=0,Counter/0011</a:t>
            </a:r>
            <a:endParaRPr lang="en-US" dirty="0"/>
          </a:p>
        </p:txBody>
      </p:sp>
      <p:cxnSp>
        <p:nvCxnSpPr>
          <p:cNvPr id="17" name="Curved Connector 16"/>
          <p:cNvCxnSpPr>
            <a:endCxn id="20" idx="2"/>
          </p:cNvCxnSpPr>
          <p:nvPr/>
        </p:nvCxnSpPr>
        <p:spPr>
          <a:xfrm flipV="1">
            <a:off x="2725455" y="1919675"/>
            <a:ext cx="1861159" cy="123679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0"/>
          </p:cNvCxnSpPr>
          <p:nvPr/>
        </p:nvCxnSpPr>
        <p:spPr>
          <a:xfrm rot="16200000" flipV="1">
            <a:off x="3892945" y="3245850"/>
            <a:ext cx="2178696" cy="66818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0800000">
            <a:off x="5215264" y="2490594"/>
            <a:ext cx="2099936" cy="8505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ontent Placeholder 20"/>
          <p:cNvSpPr txBox="1">
            <a:spLocks/>
          </p:cNvSpPr>
          <p:nvPr/>
        </p:nvSpPr>
        <p:spPr>
          <a:xfrm>
            <a:off x="4586614" y="1553349"/>
            <a:ext cx="1052186" cy="732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marL="0" indent="0">
              <a:buFont typeface="Wingdings"/>
              <a:buNone/>
            </a:pPr>
            <a:r>
              <a:rPr lang="en-US" b="1" smtClean="0">
                <a:solidFill>
                  <a:schemeClr val="tx1"/>
                </a:solidFill>
              </a:rPr>
              <a:t>S0(Idle)</a:t>
            </a:r>
            <a:endParaRPr lang="en-US" b="1" dirty="0">
              <a:solidFill>
                <a:schemeClr val="tx1"/>
              </a:solidFill>
            </a:endParaRPr>
          </a:p>
        </p:txBody>
      </p:sp>
      <p:sp>
        <p:nvSpPr>
          <p:cNvPr id="21" name="TextBox 20"/>
          <p:cNvSpPr txBox="1"/>
          <p:nvPr/>
        </p:nvSpPr>
        <p:spPr>
          <a:xfrm>
            <a:off x="6477000" y="4495800"/>
            <a:ext cx="2209800" cy="369332"/>
          </a:xfrm>
          <a:prstGeom prst="rect">
            <a:avLst/>
          </a:prstGeom>
          <a:noFill/>
        </p:spPr>
        <p:txBody>
          <a:bodyPr wrap="square" rtlCol="0">
            <a:spAutoFit/>
          </a:bodyPr>
          <a:lstStyle/>
          <a:p>
            <a:r>
              <a:rPr lang="en-US" dirty="0" err="1" smtClean="0"/>
              <a:t>On,counter</a:t>
            </a:r>
            <a:r>
              <a:rPr lang="en-US" dirty="0" smtClean="0"/>
              <a:t>/001’1</a:t>
            </a:r>
            <a:endParaRPr lang="en-US" dirty="0"/>
          </a:p>
        </p:txBody>
      </p:sp>
      <p:cxnSp>
        <p:nvCxnSpPr>
          <p:cNvPr id="23" name="Straight Arrow Connector 22"/>
          <p:cNvCxnSpPr>
            <a:stCxn id="6" idx="2"/>
          </p:cNvCxnSpPr>
          <p:nvPr/>
        </p:nvCxnSpPr>
        <p:spPr>
          <a:xfrm flipH="1">
            <a:off x="1307235" y="3174304"/>
            <a:ext cx="754218" cy="10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6736" y="3083183"/>
            <a:ext cx="1100499" cy="767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54961" y="3228369"/>
            <a:ext cx="691110" cy="369332"/>
          </a:xfrm>
          <a:prstGeom prst="rect">
            <a:avLst/>
          </a:prstGeom>
          <a:noFill/>
        </p:spPr>
        <p:txBody>
          <a:bodyPr wrap="square" rtlCol="0">
            <a:spAutoFit/>
          </a:bodyPr>
          <a:lstStyle/>
          <a:p>
            <a:r>
              <a:rPr lang="en-US" dirty="0" smtClean="0"/>
              <a:t>S4</a:t>
            </a:r>
            <a:endParaRPr lang="en-US" dirty="0"/>
          </a:p>
        </p:txBody>
      </p:sp>
      <p:cxnSp>
        <p:nvCxnSpPr>
          <p:cNvPr id="26" name="Straight Arrow Connector 25"/>
          <p:cNvCxnSpPr>
            <a:stCxn id="24" idx="5"/>
            <a:endCxn id="6" idx="4"/>
          </p:cNvCxnSpPr>
          <p:nvPr/>
        </p:nvCxnSpPr>
        <p:spPr>
          <a:xfrm flipV="1">
            <a:off x="1146071" y="3669604"/>
            <a:ext cx="1419554" cy="6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08951" y="3818786"/>
            <a:ext cx="938513" cy="523220"/>
          </a:xfrm>
          <a:prstGeom prst="rect">
            <a:avLst/>
          </a:prstGeom>
          <a:noFill/>
        </p:spPr>
        <p:txBody>
          <a:bodyPr wrap="square" rtlCol="0">
            <a:spAutoFit/>
          </a:bodyPr>
          <a:lstStyle/>
          <a:p>
            <a:r>
              <a:rPr lang="en-US" sz="1400" dirty="0" smtClean="0"/>
              <a:t>T=0/1101</a:t>
            </a:r>
            <a:endParaRPr lang="en-US" sz="1400" dirty="0"/>
          </a:p>
        </p:txBody>
      </p:sp>
      <p:sp>
        <p:nvSpPr>
          <p:cNvPr id="42" name="Oval 41"/>
          <p:cNvSpPr/>
          <p:nvPr/>
        </p:nvSpPr>
        <p:spPr>
          <a:xfrm>
            <a:off x="800516" y="5562600"/>
            <a:ext cx="118068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6" idx="3"/>
            <a:endCxn id="42" idx="0"/>
          </p:cNvCxnSpPr>
          <p:nvPr/>
        </p:nvCxnSpPr>
        <p:spPr>
          <a:xfrm flipH="1">
            <a:off x="1390858" y="3524534"/>
            <a:ext cx="818264" cy="203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4961" y="4680466"/>
            <a:ext cx="852274" cy="646331"/>
          </a:xfrm>
          <a:prstGeom prst="rect">
            <a:avLst/>
          </a:prstGeom>
          <a:noFill/>
        </p:spPr>
        <p:txBody>
          <a:bodyPr wrap="square" rtlCol="0">
            <a:spAutoFit/>
          </a:bodyPr>
          <a:lstStyle/>
          <a:p>
            <a:r>
              <a:rPr lang="en-US" dirty="0" smtClean="0"/>
              <a:t>W=1/11’01</a:t>
            </a:r>
            <a:endParaRPr lang="en-US" dirty="0"/>
          </a:p>
        </p:txBody>
      </p:sp>
      <p:sp>
        <p:nvSpPr>
          <p:cNvPr id="47" name="TextBox 46"/>
          <p:cNvSpPr txBox="1"/>
          <p:nvPr/>
        </p:nvSpPr>
        <p:spPr>
          <a:xfrm>
            <a:off x="1108951" y="5732776"/>
            <a:ext cx="561404" cy="369332"/>
          </a:xfrm>
          <a:prstGeom prst="rect">
            <a:avLst/>
          </a:prstGeom>
          <a:noFill/>
        </p:spPr>
        <p:txBody>
          <a:bodyPr wrap="square" rtlCol="0">
            <a:spAutoFit/>
          </a:bodyPr>
          <a:lstStyle/>
          <a:p>
            <a:r>
              <a:rPr lang="en-US" dirty="0" smtClean="0"/>
              <a:t>S5</a:t>
            </a:r>
            <a:endParaRPr lang="en-US" dirty="0"/>
          </a:p>
        </p:txBody>
      </p:sp>
      <p:cxnSp>
        <p:nvCxnSpPr>
          <p:cNvPr id="49" name="Straight Arrow Connector 48"/>
          <p:cNvCxnSpPr>
            <a:stCxn id="42" idx="6"/>
          </p:cNvCxnSpPr>
          <p:nvPr/>
        </p:nvCxnSpPr>
        <p:spPr>
          <a:xfrm>
            <a:off x="1981200" y="5981700"/>
            <a:ext cx="6057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 idx="4"/>
          </p:cNvCxnSpPr>
          <p:nvPr/>
        </p:nvCxnSpPr>
        <p:spPr>
          <a:xfrm flipH="1" flipV="1">
            <a:off x="7867650" y="3962400"/>
            <a:ext cx="171450" cy="201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621871" y="6115756"/>
            <a:ext cx="1992943" cy="369332"/>
          </a:xfrm>
          <a:prstGeom prst="rect">
            <a:avLst/>
          </a:prstGeom>
          <a:noFill/>
        </p:spPr>
        <p:txBody>
          <a:bodyPr wrap="square" rtlCol="0">
            <a:spAutoFit/>
          </a:bodyPr>
          <a:lstStyle/>
          <a:p>
            <a:r>
              <a:rPr lang="en-US" dirty="0" smtClean="0"/>
              <a:t>W=0/0011</a:t>
            </a:r>
            <a:endParaRPr lang="en-US" dirty="0"/>
          </a:p>
        </p:txBody>
      </p:sp>
      <p:sp>
        <p:nvSpPr>
          <p:cNvPr id="56" name="TextBox 55"/>
          <p:cNvSpPr txBox="1"/>
          <p:nvPr/>
        </p:nvSpPr>
        <p:spPr>
          <a:xfrm>
            <a:off x="1017648" y="2344519"/>
            <a:ext cx="838200" cy="738664"/>
          </a:xfrm>
          <a:prstGeom prst="rect">
            <a:avLst/>
          </a:prstGeom>
          <a:noFill/>
        </p:spPr>
        <p:txBody>
          <a:bodyPr wrap="square" rtlCol="0">
            <a:spAutoFit/>
          </a:bodyPr>
          <a:lstStyle/>
          <a:p>
            <a:r>
              <a:rPr lang="en-US" sz="1400" dirty="0" smtClean="0"/>
              <a:t>T=1/Turn=1 and 1101</a:t>
            </a:r>
            <a:endParaRPr lang="en-US" sz="1400" dirty="0"/>
          </a:p>
        </p:txBody>
      </p:sp>
      <p:sp>
        <p:nvSpPr>
          <p:cNvPr id="57" name="TextBox 56"/>
          <p:cNvSpPr txBox="1"/>
          <p:nvPr/>
        </p:nvSpPr>
        <p:spPr>
          <a:xfrm>
            <a:off x="2449832" y="1652157"/>
            <a:ext cx="1295400" cy="369332"/>
          </a:xfrm>
          <a:prstGeom prst="rect">
            <a:avLst/>
          </a:prstGeom>
          <a:noFill/>
        </p:spPr>
        <p:txBody>
          <a:bodyPr wrap="square" rtlCol="0">
            <a:spAutoFit/>
          </a:bodyPr>
          <a:lstStyle/>
          <a:p>
            <a:r>
              <a:rPr lang="en-US" dirty="0" smtClean="0"/>
              <a:t>T=0/1101</a:t>
            </a:r>
            <a:endParaRPr lang="en-US" dirty="0"/>
          </a:p>
        </p:txBody>
      </p:sp>
      <p:sp>
        <p:nvSpPr>
          <p:cNvPr id="58" name="Freeform 57"/>
          <p:cNvSpPr/>
          <p:nvPr/>
        </p:nvSpPr>
        <p:spPr>
          <a:xfrm>
            <a:off x="2232522" y="2116296"/>
            <a:ext cx="866374" cy="778004"/>
          </a:xfrm>
          <a:custGeom>
            <a:avLst/>
            <a:gdLst>
              <a:gd name="connsiteX0" fmla="*/ 46654 w 866374"/>
              <a:gd name="connsiteY0" fmla="*/ 667847 h 778004"/>
              <a:gd name="connsiteX1" fmla="*/ 73950 w 866374"/>
              <a:gd name="connsiteY1" fmla="*/ 108289 h 778004"/>
              <a:gd name="connsiteX2" fmla="*/ 742690 w 866374"/>
              <a:gd name="connsiteY2" fmla="*/ 53698 h 778004"/>
              <a:gd name="connsiteX3" fmla="*/ 865520 w 866374"/>
              <a:gd name="connsiteY3" fmla="*/ 708791 h 778004"/>
              <a:gd name="connsiteX4" fmla="*/ 729042 w 866374"/>
              <a:gd name="connsiteY4" fmla="*/ 777029 h 778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374" h="778004">
                <a:moveTo>
                  <a:pt x="46654" y="667847"/>
                </a:moveTo>
                <a:cubicBezTo>
                  <a:pt x="2299" y="439247"/>
                  <a:pt x="-42056" y="210647"/>
                  <a:pt x="73950" y="108289"/>
                </a:cubicBezTo>
                <a:cubicBezTo>
                  <a:pt x="189956" y="5931"/>
                  <a:pt x="610762" y="-46386"/>
                  <a:pt x="742690" y="53698"/>
                </a:cubicBezTo>
                <a:cubicBezTo>
                  <a:pt x="874618" y="153782"/>
                  <a:pt x="867795" y="588236"/>
                  <a:pt x="865520" y="708791"/>
                </a:cubicBezTo>
                <a:cubicBezTo>
                  <a:pt x="863245" y="829346"/>
                  <a:pt x="751788" y="749733"/>
                  <a:pt x="729042" y="77702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2927471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fabrication</a:t>
            </a:r>
            <a:endParaRPr lang="en-US" dirty="0"/>
          </a:p>
        </p:txBody>
      </p:sp>
      <p:sp>
        <p:nvSpPr>
          <p:cNvPr id="3" name="Content Placeholder 2"/>
          <p:cNvSpPr>
            <a:spLocks noGrp="1"/>
          </p:cNvSpPr>
          <p:nvPr>
            <p:ph sz="quarter" idx="1"/>
          </p:nvPr>
        </p:nvSpPr>
        <p:spPr/>
        <p:txBody>
          <a:bodyPr/>
          <a:lstStyle/>
          <a:p>
            <a:r>
              <a:rPr lang="en-US" dirty="0" smtClean="0"/>
              <a:t>Lack of concise  and cheap motors.</a:t>
            </a:r>
          </a:p>
          <a:p>
            <a:r>
              <a:rPr lang="en-US" dirty="0" smtClean="0"/>
              <a:t>Material required couldn’t be found and used easily.</a:t>
            </a:r>
          </a:p>
          <a:p>
            <a:r>
              <a:rPr lang="en-US" dirty="0" smtClean="0"/>
              <a:t>Time constraint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We have designed our own unique wall-climbing robot with mechanisms  for suction, rotation and turning. We implemented techniques for its control as well.</a:t>
            </a:r>
          </a:p>
          <a:p>
            <a:r>
              <a:rPr lang="en-US" dirty="0" smtClean="0"/>
              <a:t>In future, we believe we can fabricate this efficient prototype.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sz="quarter" idx="1"/>
          </p:nvPr>
        </p:nvSpPr>
        <p:spPr/>
        <p:txBody>
          <a:bodyPr/>
          <a:lstStyle/>
          <a:p>
            <a:r>
              <a:rPr lang="en-US" dirty="0" smtClean="0"/>
              <a:t>To be able to traverse a vertical perpendicular wall</a:t>
            </a:r>
          </a:p>
          <a:p>
            <a:r>
              <a:rPr lang="en-US" dirty="0" smtClean="0"/>
              <a:t>To remain stationary on a vertical perpendicular wall</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design selected</a:t>
            </a:r>
            <a:endParaRPr lang="en-US" dirty="0"/>
          </a:p>
        </p:txBody>
      </p:sp>
      <p:sp>
        <p:nvSpPr>
          <p:cNvPr id="4" name="Content Placeholder 3"/>
          <p:cNvSpPr>
            <a:spLocks noGrp="1"/>
          </p:cNvSpPr>
          <p:nvPr>
            <p:ph sz="quarter" idx="1"/>
          </p:nvPr>
        </p:nvSpPr>
        <p:spPr/>
        <p:txBody>
          <a:bodyPr/>
          <a:lstStyle/>
          <a:p>
            <a:r>
              <a:rPr lang="en-US" dirty="0" smtClean="0"/>
              <a:t>The flipping robot</a:t>
            </a:r>
            <a:endParaRPr lang="en-US" dirty="0"/>
          </a:p>
        </p:txBody>
      </p:sp>
      <p:pic>
        <p:nvPicPr>
          <p:cNvPr id="5" name="Picture 4" descr="Fullscreen capture 1082013 113545 PM.bmp.jpg"/>
          <p:cNvPicPr>
            <a:picLocks noChangeAspect="1"/>
          </p:cNvPicPr>
          <p:nvPr/>
        </p:nvPicPr>
        <p:blipFill>
          <a:blip r:embed="rId2"/>
          <a:stretch>
            <a:fillRect/>
          </a:stretch>
        </p:blipFill>
        <p:spPr>
          <a:xfrm>
            <a:off x="685800" y="2286000"/>
            <a:ext cx="8001000" cy="441425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suction mechanism</a:t>
            </a:r>
            <a:endParaRPr lang="en-US" dirty="0"/>
          </a:p>
        </p:txBody>
      </p:sp>
      <p:pic>
        <p:nvPicPr>
          <p:cNvPr id="6" name="Content Placeholder 5" descr="Fullscreen capture 1082013 114411 PM.bmp.jpg"/>
          <p:cNvPicPr>
            <a:picLocks noGrp="1" noChangeAspect="1"/>
          </p:cNvPicPr>
          <p:nvPr>
            <p:ph sz="quarter" idx="1"/>
          </p:nvPr>
        </p:nvPicPr>
        <p:blipFill>
          <a:blip r:embed="rId2"/>
          <a:stretch>
            <a:fillRect/>
          </a:stretch>
        </p:blipFill>
        <p:spPr>
          <a:xfrm>
            <a:off x="641107" y="1600200"/>
            <a:ext cx="8096735" cy="44958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Locomotion Mechanism</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p:txBody>
      </p:sp>
      <p:pic>
        <p:nvPicPr>
          <p:cNvPr id="4" name="Picture 3" descr="Fullscreen capture 1082013 114227 PM.bmp.jpg"/>
          <p:cNvPicPr>
            <a:picLocks noChangeAspect="1"/>
          </p:cNvPicPr>
          <p:nvPr/>
        </p:nvPicPr>
        <p:blipFill>
          <a:blip r:embed="rId2"/>
          <a:stretch>
            <a:fillRect/>
          </a:stretch>
        </p:blipFill>
        <p:spPr>
          <a:xfrm>
            <a:off x="228600" y="1676400"/>
            <a:ext cx="8534400" cy="48585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product</a:t>
            </a:r>
            <a:endParaRPr lang="en-US" dirty="0"/>
          </a:p>
        </p:txBody>
      </p:sp>
      <p:pic>
        <p:nvPicPr>
          <p:cNvPr id="4" name="Content Placeholder 3" descr="Fullscreen capture 1082013 113622 PM.bmp.jpg"/>
          <p:cNvPicPr>
            <a:picLocks noGrp="1" noChangeAspect="1"/>
          </p:cNvPicPr>
          <p:nvPr>
            <p:ph sz="quarter" idx="1"/>
          </p:nvPr>
        </p:nvPicPr>
        <p:blipFill>
          <a:blip r:embed="rId2"/>
          <a:stretch>
            <a:fillRect/>
          </a:stretch>
        </p:blipFill>
        <p:spPr>
          <a:xfrm>
            <a:off x="767754" y="1600200"/>
            <a:ext cx="7843442" cy="44958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mechanism for </a:t>
            </a:r>
            <a:r>
              <a:rPr lang="en-US" dirty="0" err="1" smtClean="0"/>
              <a:t>turnning</a:t>
            </a:r>
            <a:endParaRPr lang="en-US" dirty="0"/>
          </a:p>
        </p:txBody>
      </p:sp>
      <p:pic>
        <p:nvPicPr>
          <p:cNvPr id="4" name="Content Placeholder 3" descr="asda.png"/>
          <p:cNvPicPr>
            <a:picLocks noGrp="1" noChangeAspect="1"/>
          </p:cNvPicPr>
          <p:nvPr>
            <p:ph sz="quarter" idx="1"/>
          </p:nvPr>
        </p:nvPicPr>
        <p:blipFill>
          <a:blip r:embed="rId2"/>
          <a:stretch>
            <a:fillRect/>
          </a:stretch>
        </p:blipFill>
        <p:spPr>
          <a:xfrm>
            <a:off x="914400" y="1795826"/>
            <a:ext cx="7239000" cy="468117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the robot</a:t>
            </a:r>
            <a:endParaRPr lang="en-US" dirty="0"/>
          </a:p>
        </p:txBody>
      </p:sp>
      <p:sp>
        <p:nvSpPr>
          <p:cNvPr id="4" name="Rectangle 3"/>
          <p:cNvSpPr/>
          <p:nvPr/>
        </p:nvSpPr>
        <p:spPr>
          <a:xfrm>
            <a:off x="2552700" y="3276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02368" y="32766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69068"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24200" y="2438400"/>
            <a:ext cx="3311568"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86100" y="2552700"/>
            <a:ext cx="45719"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35768" y="2552700"/>
            <a:ext cx="45719"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62800" y="2310884"/>
            <a:ext cx="762000" cy="369332"/>
          </a:xfrm>
          <a:prstGeom prst="rect">
            <a:avLst/>
          </a:prstGeom>
          <a:noFill/>
        </p:spPr>
        <p:txBody>
          <a:bodyPr wrap="square" rtlCol="0">
            <a:spAutoFit/>
          </a:bodyPr>
          <a:lstStyle/>
          <a:p>
            <a:r>
              <a:rPr lang="en-US" dirty="0"/>
              <a:t>S</a:t>
            </a:r>
          </a:p>
        </p:txBody>
      </p:sp>
      <p:sp>
        <p:nvSpPr>
          <p:cNvPr id="15" name="TextBox 14"/>
          <p:cNvSpPr txBox="1"/>
          <p:nvPr/>
        </p:nvSpPr>
        <p:spPr>
          <a:xfrm>
            <a:off x="1752600" y="2438400"/>
            <a:ext cx="762000" cy="369332"/>
          </a:xfrm>
          <a:prstGeom prst="rect">
            <a:avLst/>
          </a:prstGeom>
          <a:noFill/>
        </p:spPr>
        <p:txBody>
          <a:bodyPr wrap="square" rtlCol="0">
            <a:spAutoFit/>
          </a:bodyPr>
          <a:lstStyle/>
          <a:p>
            <a:r>
              <a:rPr lang="en-US" dirty="0" smtClean="0"/>
              <a:t>R</a:t>
            </a:r>
            <a:endParaRPr lang="en-US" dirty="0"/>
          </a:p>
        </p:txBody>
      </p:sp>
      <p:sp>
        <p:nvSpPr>
          <p:cNvPr id="16" name="TextBox 15"/>
          <p:cNvSpPr txBox="1"/>
          <p:nvPr/>
        </p:nvSpPr>
        <p:spPr>
          <a:xfrm>
            <a:off x="1600200" y="3429000"/>
            <a:ext cx="609600" cy="369332"/>
          </a:xfrm>
          <a:prstGeom prst="rect">
            <a:avLst/>
          </a:prstGeom>
          <a:noFill/>
        </p:spPr>
        <p:txBody>
          <a:bodyPr wrap="square" rtlCol="0">
            <a:spAutoFit/>
          </a:bodyPr>
          <a:lstStyle/>
          <a:p>
            <a:r>
              <a:rPr lang="en-US" dirty="0" smtClean="0"/>
              <a:t>X</a:t>
            </a:r>
            <a:endParaRPr lang="en-US" dirty="0"/>
          </a:p>
        </p:txBody>
      </p:sp>
      <p:sp>
        <p:nvSpPr>
          <p:cNvPr id="17" name="TextBox 16"/>
          <p:cNvSpPr txBox="1"/>
          <p:nvPr/>
        </p:nvSpPr>
        <p:spPr>
          <a:xfrm>
            <a:off x="7162800" y="3429000"/>
            <a:ext cx="762000" cy="369332"/>
          </a:xfrm>
          <a:prstGeom prst="rect">
            <a:avLst/>
          </a:prstGeom>
          <a:noFill/>
        </p:spPr>
        <p:txBody>
          <a:bodyPr wrap="square" rtlCol="0">
            <a:spAutoFit/>
          </a:bodyPr>
          <a:lstStyle/>
          <a:p>
            <a:r>
              <a:rPr lang="en-US" dirty="0" smtClean="0"/>
              <a:t>Y</a:t>
            </a:r>
            <a:endParaRPr lang="en-US" dirty="0"/>
          </a:p>
        </p:txBody>
      </p:sp>
      <p:sp>
        <p:nvSpPr>
          <p:cNvPr id="19" name="Curved Down Arrow 18"/>
          <p:cNvSpPr/>
          <p:nvPr/>
        </p:nvSpPr>
        <p:spPr>
          <a:xfrm rot="17662529">
            <a:off x="2133600" y="1752600"/>
            <a:ext cx="9525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V="1">
            <a:off x="2362200" y="3124200"/>
            <a:ext cx="0" cy="674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71600" y="4724400"/>
            <a:ext cx="7467600" cy="1477328"/>
          </a:xfrm>
          <a:prstGeom prst="rect">
            <a:avLst/>
          </a:prstGeom>
          <a:noFill/>
        </p:spPr>
        <p:txBody>
          <a:bodyPr wrap="square" rtlCol="0">
            <a:spAutoFit/>
          </a:bodyPr>
          <a:lstStyle/>
          <a:p>
            <a:r>
              <a:rPr lang="en-US" dirty="0" smtClean="0"/>
              <a:t>Let R and S represent the signals used to represent the rotation of the 2 motors used for the shaft movement.</a:t>
            </a:r>
          </a:p>
          <a:p>
            <a:endParaRPr lang="en-US" dirty="0"/>
          </a:p>
          <a:p>
            <a:r>
              <a:rPr lang="en-US" dirty="0" smtClean="0"/>
              <a:t>Let X and Y represent the signals used for the motors controlling the piston movement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567</TotalTime>
  <Words>708</Words>
  <Application>Microsoft Office PowerPoint</Application>
  <PresentationFormat>On-screen Show (4:3)</PresentationFormat>
  <Paragraphs>136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Development and design of a wall climbing robot </vt:lpstr>
      <vt:lpstr>Development and design of a wall climbing robot </vt:lpstr>
      <vt:lpstr>Objective :</vt:lpstr>
      <vt:lpstr>The final design selected</vt:lpstr>
      <vt:lpstr>The suction mechanism</vt:lpstr>
      <vt:lpstr>Locomotion Mechanism</vt:lpstr>
      <vt:lpstr>Final product</vt:lpstr>
      <vt:lpstr>New mechanism for turnning</vt:lpstr>
      <vt:lpstr>Control of the robot</vt:lpstr>
      <vt:lpstr>State diagram</vt:lpstr>
      <vt:lpstr>Slide 11</vt:lpstr>
      <vt:lpstr>Slide 12</vt:lpstr>
      <vt:lpstr>Integrating the turning possibility</vt:lpstr>
      <vt:lpstr>Detecting Adjacent Walls</vt:lpstr>
      <vt:lpstr>Proximity Sensor</vt:lpstr>
      <vt:lpstr>Infrared Proximity Sensor</vt:lpstr>
      <vt:lpstr>Detection of Right Angled Walls</vt:lpstr>
      <vt:lpstr>Detection of Right Angled Walls</vt:lpstr>
      <vt:lpstr>Detection of Right Angled Walls</vt:lpstr>
      <vt:lpstr>Detection Of Right Angled Walls</vt:lpstr>
      <vt:lpstr>Obtuse Angled Walls</vt:lpstr>
      <vt:lpstr>Obtuse Angled Walls</vt:lpstr>
      <vt:lpstr>State Diagram with Right angled wall detection</vt:lpstr>
      <vt:lpstr>Problems with fabrication</vt:lpstr>
      <vt:lpstr>Conclusion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22</cp:revision>
  <dcterms:created xsi:type="dcterms:W3CDTF">2013-04-14T09:24:50Z</dcterms:created>
  <dcterms:modified xsi:type="dcterms:W3CDTF">2014-02-14T19:36:41Z</dcterms:modified>
</cp:coreProperties>
</file>