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7" r:id="rId5"/>
    <p:sldId id="266" r:id="rId6"/>
    <p:sldId id="274" r:id="rId7"/>
    <p:sldId id="268" r:id="rId8"/>
    <p:sldId id="273" r:id="rId9"/>
    <p:sldId id="269" r:id="rId10"/>
    <p:sldId id="270" r:id="rId11"/>
    <p:sldId id="271" r:id="rId12"/>
    <p:sldId id="272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>
      <p:cViewPr varScale="1">
        <p:scale>
          <a:sx n="70" d="100"/>
          <a:sy n="70" d="100"/>
        </p:scale>
        <p:origin x="13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3069102"/>
          </a:xfrm>
        </p:spPr>
        <p:txBody>
          <a:bodyPr/>
          <a:lstStyle/>
          <a:p>
            <a:r>
              <a:rPr lang="en-US" dirty="0" smtClean="0"/>
              <a:t>Design of a novel recirculation system using COMSOL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5105400"/>
            <a:ext cx="3581400" cy="838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Jithin</a:t>
            </a:r>
            <a:r>
              <a:rPr lang="en-US" dirty="0" smtClean="0"/>
              <a:t> George- 2011A4PS291H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Velocity Contour</a:t>
            </a: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05464"/>
            <a:ext cx="8686800" cy="4219136"/>
          </a:xfrm>
        </p:spPr>
      </p:pic>
    </p:spTree>
    <p:extLst>
      <p:ext uri="{BB962C8B-B14F-4D97-AF65-F5344CB8AC3E}">
        <p14:creationId xmlns:p14="http://schemas.microsoft.com/office/powerpoint/2010/main" val="126329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Pressure distribution</a:t>
            </a: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05464"/>
            <a:ext cx="8610600" cy="4219136"/>
          </a:xfrm>
        </p:spPr>
      </p:pic>
    </p:spTree>
    <p:extLst>
      <p:ext uri="{BB962C8B-B14F-4D97-AF65-F5344CB8AC3E}">
        <p14:creationId xmlns:p14="http://schemas.microsoft.com/office/powerpoint/2010/main" val="45037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Velocity Variation with Applied Voltage</a:t>
            </a: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33600"/>
            <a:ext cx="8610600" cy="4495800"/>
          </a:xfrm>
        </p:spPr>
      </p:pic>
    </p:spTree>
    <p:extLst>
      <p:ext uri="{BB962C8B-B14F-4D97-AF65-F5344CB8AC3E}">
        <p14:creationId xmlns:p14="http://schemas.microsoft.com/office/powerpoint/2010/main" val="415012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model a novel recirculation system on COMSOL and input physical constraints on it.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 smtClean="0"/>
              <a:t>generate Velocity , Pressure and other output results on COMSOL.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of a novel recirculating system for slow reacting assays in microfluidic domain. N.N. Sharma</a:t>
            </a:r>
          </a:p>
          <a:p>
            <a:r>
              <a:rPr lang="en-US" dirty="0" smtClean="0"/>
              <a:t>Electro-osmotic mixer- </a:t>
            </a:r>
            <a:r>
              <a:rPr lang="en-US" dirty="0" err="1" smtClean="0"/>
              <a:t>Comsol</a:t>
            </a:r>
            <a:r>
              <a:rPr lang="en-US" dirty="0" smtClean="0"/>
              <a:t> manual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8" y="1747781"/>
            <a:ext cx="7388225" cy="4138953"/>
          </a:xfrm>
        </p:spPr>
      </p:pic>
    </p:spTree>
    <p:extLst>
      <p:ext uri="{BB962C8B-B14F-4D97-AF65-F5344CB8AC3E}">
        <p14:creationId xmlns:p14="http://schemas.microsoft.com/office/powerpoint/2010/main" val="171071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Electro-osmotic </a:t>
            </a:r>
            <a:r>
              <a:rPr lang="en-US" sz="2000" dirty="0"/>
              <a:t>flow is caused by the movement of the </a:t>
            </a:r>
            <a:r>
              <a:rPr lang="en-US" sz="2000" dirty="0" smtClean="0"/>
              <a:t>electric double </a:t>
            </a:r>
            <a:r>
              <a:rPr lang="en-US" sz="2000" dirty="0"/>
              <a:t>layer in the direction of an applied electric field. </a:t>
            </a:r>
            <a:r>
              <a:rPr lang="en-US" sz="2000" dirty="0" smtClean="0"/>
              <a:t>The direction </a:t>
            </a:r>
            <a:r>
              <a:rPr lang="en-US" sz="2000" dirty="0"/>
              <a:t>as well as speed of flow is dependent upon the </a:t>
            </a:r>
            <a:r>
              <a:rPr lang="en-US" sz="2000" dirty="0" smtClean="0"/>
              <a:t>Zeta Potential </a:t>
            </a:r>
            <a:r>
              <a:rPr lang="en-US" sz="2000" dirty="0"/>
              <a:t>of the electric double layer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end outcome </a:t>
            </a:r>
            <a:r>
              <a:rPr lang="en-US" sz="2000" dirty="0" smtClean="0"/>
              <a:t>of this </a:t>
            </a:r>
            <a:r>
              <a:rPr lang="en-US" sz="2000" dirty="0"/>
              <a:t>coupled electrostatic and fluid flow phenomena is </a:t>
            </a:r>
            <a:r>
              <a:rPr lang="en-US" sz="2000" dirty="0" smtClean="0"/>
              <a:t>the movement </a:t>
            </a:r>
            <a:r>
              <a:rPr lang="en-US" sz="2000" dirty="0"/>
              <a:t>of the shear layer in along the applied electric field.</a:t>
            </a:r>
          </a:p>
          <a:p>
            <a:r>
              <a:rPr lang="en-US" sz="2000" dirty="0"/>
              <a:t>This results in a ‘slip’ boundary condition at </a:t>
            </a:r>
            <a:r>
              <a:rPr lang="en-US" sz="2000" dirty="0" smtClean="0"/>
              <a:t>the electro-</a:t>
            </a:r>
            <a:r>
              <a:rPr lang="en-US" sz="2000" dirty="0" err="1" smtClean="0"/>
              <a:t>osmotically</a:t>
            </a:r>
            <a:r>
              <a:rPr lang="en-US" sz="2000" dirty="0" smtClean="0"/>
              <a:t> </a:t>
            </a:r>
            <a:r>
              <a:rPr lang="en-US" sz="2000" dirty="0"/>
              <a:t>active </a:t>
            </a:r>
            <a:r>
              <a:rPr lang="en-US" sz="2000" dirty="0" smtClean="0"/>
              <a:t>walls</a:t>
            </a:r>
            <a:r>
              <a:rPr lang="en-US" sz="2000" dirty="0"/>
              <a:t>, with a non-zero </a:t>
            </a:r>
            <a:r>
              <a:rPr lang="en-US" sz="2000" dirty="0" smtClean="0"/>
              <a:t>velocity tangential </a:t>
            </a:r>
            <a:r>
              <a:rPr lang="en-US" sz="2000" dirty="0"/>
              <a:t>to the </a:t>
            </a:r>
            <a:r>
              <a:rPr lang="en-US" sz="2000" dirty="0" smtClean="0"/>
              <a:t>wall.</a:t>
            </a:r>
          </a:p>
          <a:p>
            <a:r>
              <a:rPr lang="en-US" sz="2000" dirty="0" smtClean="0"/>
              <a:t>Electro-osmotic </a:t>
            </a:r>
            <a:r>
              <a:rPr lang="en-US" sz="2000" dirty="0"/>
              <a:t>flow </a:t>
            </a:r>
            <a:r>
              <a:rPr lang="en-US" sz="2000" dirty="0" smtClean="0"/>
              <a:t>is suppressed </a:t>
            </a:r>
            <a:r>
              <a:rPr lang="en-US" sz="2000" dirty="0"/>
              <a:t>in the left side of the </a:t>
            </a:r>
            <a:r>
              <a:rPr lang="en-US" sz="2000" dirty="0" smtClean="0"/>
              <a:t>loop.</a:t>
            </a:r>
          </a:p>
          <a:p>
            <a:r>
              <a:rPr lang="en-US" sz="2000" dirty="0"/>
              <a:t>The net effect of such an arrangement is that there is </a:t>
            </a:r>
            <a:r>
              <a:rPr lang="en-US" sz="2000" dirty="0" smtClean="0"/>
              <a:t>a continuous </a:t>
            </a:r>
            <a:r>
              <a:rPr lang="en-US" sz="2000" dirty="0"/>
              <a:t>flow of fluid in a closed circle,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91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Formulae Involved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𝑒𝑜𝑓</m:t>
                        </m:r>
                      </m:sub>
                    </m:sSub>
                  </m:oMath>
                </a14:m>
                <a:r>
                  <a:rPr lang="en-US" dirty="0" smtClean="0"/>
                  <a:t> =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𝑒𝑜𝑓</m:t>
                        </m:r>
                      </m:sub>
                    </m:sSub>
                  </m:oMath>
                </a14:m>
                <a:r>
                  <a:rPr lang="en-US" dirty="0" smtClean="0"/>
                  <a:t>X E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𝑒𝑜𝑓</m:t>
                        </m:r>
                      </m:sub>
                    </m:sSub>
                  </m:oMath>
                </a14:m>
                <a:r>
                  <a:rPr lang="en-US" dirty="0" smtClean="0"/>
                  <a:t> = -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m:rPr>
                        <m:nor/>
                      </m:rPr>
                      <a:rPr lang="en-US">
                        <a:latin typeface="Symbol" panose="05050102010706020507" pitchFamily="18" charset="2"/>
                      </a:rPr>
                      <m:t>z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sz="3500" dirty="0" smtClean="0"/>
                  <a:t>Where  </a:t>
                </a:r>
                <a:r>
                  <a:rPr lang="en-US" sz="3500" dirty="0">
                    <a:latin typeface="Symbol" panose="05050102010706020507" pitchFamily="18" charset="2"/>
                  </a:rPr>
                  <a:t>e </a:t>
                </a:r>
                <a:r>
                  <a:rPr lang="en-US" sz="3500" dirty="0">
                    <a:latin typeface="Times New Roman" panose="02020603050405020304" pitchFamily="18" charset="0"/>
                  </a:rPr>
                  <a:t>is the electric permeability</a:t>
                </a:r>
                <a:r>
                  <a:rPr lang="en-US" sz="3500" dirty="0" smtClean="0">
                    <a:latin typeface="Times New Roman" panose="02020603050405020304" pitchFamily="18" charset="0"/>
                  </a:rPr>
                  <a:t>,</a:t>
                </a:r>
              </a:p>
              <a:p>
                <a:r>
                  <a:rPr lang="en-US" sz="3500" dirty="0">
                    <a:latin typeface="Symbol" panose="05050102010706020507" pitchFamily="18" charset="2"/>
                  </a:rPr>
                  <a:t>h </a:t>
                </a:r>
                <a:r>
                  <a:rPr lang="en-US" sz="3500" dirty="0">
                    <a:latin typeface="Times New Roman" panose="02020603050405020304" pitchFamily="18" charset="0"/>
                  </a:rPr>
                  <a:t>is the </a:t>
                </a:r>
                <a:r>
                  <a:rPr lang="en-US" sz="3500" dirty="0" smtClean="0">
                    <a:latin typeface="Times New Roman" panose="02020603050405020304" pitchFamily="18" charset="0"/>
                  </a:rPr>
                  <a:t>dynamic viscosity </a:t>
                </a:r>
                <a:r>
                  <a:rPr lang="en-US" sz="3500" dirty="0">
                    <a:latin typeface="Times New Roman" panose="02020603050405020304" pitchFamily="18" charset="0"/>
                  </a:rPr>
                  <a:t>of fluid</a:t>
                </a:r>
                <a:r>
                  <a:rPr lang="en-US" sz="3500" dirty="0" smtClean="0">
                    <a:latin typeface="Times New Roman" panose="02020603050405020304" pitchFamily="18" charset="0"/>
                  </a:rPr>
                  <a:t>,</a:t>
                </a:r>
              </a:p>
              <a:p>
                <a:r>
                  <a:rPr lang="en-US" sz="3500" dirty="0">
                    <a:latin typeface="Symbol" panose="05050102010706020507" pitchFamily="18" charset="2"/>
                  </a:rPr>
                  <a:t>z </a:t>
                </a:r>
                <a:r>
                  <a:rPr lang="en-US" sz="3500" dirty="0">
                    <a:latin typeface="Times New Roman" panose="02020603050405020304" pitchFamily="18" charset="0"/>
                  </a:rPr>
                  <a:t>is the Zeta Potential and </a:t>
                </a:r>
                <a:endParaRPr lang="en-US" sz="3500" dirty="0" smtClean="0">
                  <a:latin typeface="Times New Roman" panose="02020603050405020304" pitchFamily="18" charset="0"/>
                </a:endParaRPr>
              </a:p>
              <a:p>
                <a:r>
                  <a:rPr lang="en-US" sz="3500" i="1" dirty="0" smtClean="0">
                    <a:latin typeface="Times New Roman" panose="02020603050405020304" pitchFamily="18" charset="0"/>
                  </a:rPr>
                  <a:t>E </a:t>
                </a:r>
                <a:r>
                  <a:rPr lang="en-US" sz="3500" dirty="0">
                    <a:latin typeface="Times New Roman" panose="02020603050405020304" pitchFamily="18" charset="0"/>
                  </a:rPr>
                  <a:t>is the </a:t>
                </a:r>
                <a:r>
                  <a:rPr lang="en-US" sz="3500" dirty="0" smtClean="0">
                    <a:latin typeface="Times New Roman" panose="02020603050405020304" pitchFamily="18" charset="0"/>
                  </a:rPr>
                  <a:t>applied electric </a:t>
                </a:r>
                <a:r>
                  <a:rPr lang="en-US" sz="3500" dirty="0">
                    <a:latin typeface="Times New Roman" panose="02020603050405020304" pitchFamily="18" charset="0"/>
                  </a:rPr>
                  <a:t>field.</a:t>
                </a:r>
                <a:endParaRPr lang="en-US" sz="350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3" t="-1652" b="-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11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Properties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94980434"/>
                  </p:ext>
                </p:extLst>
              </p:nvPr>
            </p:nvGraphicFramePr>
            <p:xfrm>
              <a:off x="1435100" y="1447800"/>
              <a:ext cx="7499350" cy="454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49675"/>
                    <a:gridCol w="3749675"/>
                  </a:tblGrid>
                  <a:tr h="86868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868680">
                    <a:tc>
                      <a:txBody>
                        <a:bodyPr/>
                        <a:lstStyle/>
                        <a:p>
                          <a:r>
                            <a:rPr lang="en-US" sz="3200" dirty="0" smtClean="0"/>
                            <a:t>Electrical</a:t>
                          </a:r>
                          <a:r>
                            <a:rPr lang="en-US" sz="3200" baseline="0" dirty="0" smtClean="0"/>
                            <a:t> Conductivity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 smtClean="0"/>
                            <a:t>0.01 [S/m]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  <a:tr h="868680">
                    <a:tc>
                      <a:txBody>
                        <a:bodyPr/>
                        <a:lstStyle/>
                        <a:p>
                          <a:r>
                            <a:rPr lang="en-US" sz="3200" dirty="0" smtClean="0"/>
                            <a:t>Relative Permeability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 smtClean="0"/>
                            <a:t>78.5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  <a:tr h="868680">
                    <a:tc>
                      <a:txBody>
                        <a:bodyPr/>
                        <a:lstStyle/>
                        <a:p>
                          <a:r>
                            <a:rPr lang="en-US" sz="3200" dirty="0" smtClean="0"/>
                            <a:t>Density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 smtClean="0"/>
                            <a:t>1000[kg/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3200" dirty="0" smtClean="0"/>
                            <a:t>]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  <a:tr h="868680">
                    <a:tc>
                      <a:txBody>
                        <a:bodyPr/>
                        <a:lstStyle/>
                        <a:p>
                          <a:r>
                            <a:rPr lang="en-US" sz="3200" dirty="0" err="1" smtClean="0"/>
                            <a:t>Viscousity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 smtClean="0"/>
                            <a:t>0.001 [Pa-s]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94980434"/>
                  </p:ext>
                </p:extLst>
              </p:nvPr>
            </p:nvGraphicFramePr>
            <p:xfrm>
              <a:off x="1435100" y="1447800"/>
              <a:ext cx="7499350" cy="454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49675"/>
                    <a:gridCol w="3749675"/>
                  </a:tblGrid>
                  <a:tr h="86868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066800">
                    <a:tc>
                      <a:txBody>
                        <a:bodyPr/>
                        <a:lstStyle/>
                        <a:p>
                          <a:r>
                            <a:rPr lang="en-US" sz="3200" dirty="0" smtClean="0"/>
                            <a:t>Electrical</a:t>
                          </a:r>
                          <a:r>
                            <a:rPr lang="en-US" sz="3200" baseline="0" dirty="0" smtClean="0"/>
                            <a:t> Conductivity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 smtClean="0"/>
                            <a:t>0.01 [S/m]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  <a:tr h="868680">
                    <a:tc>
                      <a:txBody>
                        <a:bodyPr/>
                        <a:lstStyle/>
                        <a:p>
                          <a:r>
                            <a:rPr lang="en-US" sz="3200" dirty="0" smtClean="0"/>
                            <a:t>Relative Permeability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 smtClean="0"/>
                            <a:t>78.5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  <a:tr h="868680">
                    <a:tc>
                      <a:txBody>
                        <a:bodyPr/>
                        <a:lstStyle/>
                        <a:p>
                          <a:r>
                            <a:rPr lang="en-US" sz="3200" dirty="0" smtClean="0"/>
                            <a:t>Density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325" t="-325352" r="-650" b="-102113"/>
                          </a:stretch>
                        </a:blipFill>
                      </a:tcPr>
                    </a:tc>
                  </a:tr>
                  <a:tr h="868680">
                    <a:tc>
                      <a:txBody>
                        <a:bodyPr/>
                        <a:lstStyle/>
                        <a:p>
                          <a:r>
                            <a:rPr lang="en-US" sz="3200" dirty="0" err="1" smtClean="0"/>
                            <a:t>Viscousity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 smtClean="0"/>
                            <a:t>0.001 [Pa-s]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402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Conditions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894885"/>
              </p:ext>
            </p:extLst>
          </p:nvPr>
        </p:nvGraphicFramePr>
        <p:xfrm>
          <a:off x="1435100" y="1447800"/>
          <a:ext cx="749935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5"/>
                <a:gridCol w="3749675"/>
              </a:tblGrid>
              <a:tr h="79248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r>
                        <a:rPr lang="en-US" sz="2000" b="0" i="0" u="none" strike="noStrike" baseline="0" dirty="0" smtClean="0">
                          <a:latin typeface="Calibri" panose="020F0502020204030204" pitchFamily="34" charset="0"/>
                        </a:rPr>
                        <a:t>Applied Voltage [V0]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baseline="0" dirty="0" smtClean="0">
                          <a:latin typeface="Calibri" panose="020F0502020204030204" pitchFamily="34" charset="0"/>
                        </a:rPr>
                        <a:t>    12 [V]</a:t>
                      </a:r>
                      <a:endParaRPr lang="en-US" sz="2000" dirty="0"/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r>
                        <a:rPr lang="en-US" sz="2000" b="0" i="0" u="none" strike="noStrike" baseline="0" dirty="0" smtClean="0">
                          <a:latin typeface="Calibri" panose="020F0502020204030204" pitchFamily="34" charset="0"/>
                        </a:rPr>
                        <a:t>Back Pressure at Outlet [p0]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baseline="0" dirty="0" smtClean="0">
                          <a:latin typeface="Calibri" panose="020F0502020204030204" pitchFamily="34" charset="0"/>
                        </a:rPr>
                        <a:t>    0 [Pa]</a:t>
                      </a:r>
                      <a:endParaRPr lang="en-US" sz="2000" dirty="0"/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r>
                        <a:rPr lang="en-US" sz="2000" b="0" i="0" u="none" strike="noStrike" baseline="0" dirty="0" err="1" smtClean="0">
                          <a:latin typeface="Calibri" panose="020F0502020204030204" pitchFamily="34" charset="0"/>
                        </a:rPr>
                        <a:t>Electroosmotic</a:t>
                      </a:r>
                      <a:r>
                        <a:rPr lang="en-US" sz="2000" b="0" i="0" u="none" strike="noStrike" baseline="0" dirty="0" smtClean="0">
                          <a:latin typeface="Calibri" panose="020F0502020204030204" pitchFamily="34" charset="0"/>
                        </a:rPr>
                        <a:t> Mobility [</a:t>
                      </a:r>
                      <a:r>
                        <a:rPr lang="en-US" sz="2000" b="0" i="0" u="none" strike="noStrike" baseline="0" dirty="0" err="1" smtClean="0">
                          <a:latin typeface="Calibri" panose="020F0502020204030204" pitchFamily="34" charset="0"/>
                        </a:rPr>
                        <a:t>mu_eo</a:t>
                      </a:r>
                      <a:r>
                        <a:rPr lang="en-US" sz="2000" b="0" i="0" u="none" strike="noStrike" baseline="0" dirty="0" smtClean="0">
                          <a:latin typeface="Calibri" panose="020F0502020204030204" pitchFamily="34" charset="0"/>
                        </a:rPr>
                        <a:t>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baseline="0" dirty="0" smtClean="0">
                          <a:latin typeface="Calibri" panose="020F0502020204030204" pitchFamily="34" charset="0"/>
                        </a:rPr>
                        <a:t>   0.06 [mm</a:t>
                      </a:r>
                      <a:r>
                        <a:rPr lang="en-US" sz="800" b="0" i="0" u="none" strike="noStrike" baseline="0" dirty="0" smtClean="0"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2000" b="0" i="0" u="none" strike="noStrike" baseline="0" dirty="0" smtClean="0">
                          <a:latin typeface="Calibri" panose="020F0502020204030204" pitchFamily="34" charset="0"/>
                        </a:rPr>
                        <a:t>/V.s]</a:t>
                      </a:r>
                      <a:endParaRPr lang="en-US" sz="2000" dirty="0"/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r>
                        <a:rPr lang="en-US" sz="2000" b="0" i="0" u="none" strike="noStrike" baseline="0" dirty="0" smtClean="0">
                          <a:latin typeface="Calibri" panose="020F0502020204030204" pitchFamily="34" charset="0"/>
                        </a:rPr>
                        <a:t>Device Thickness in third dimension [d]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baseline="0" dirty="0" smtClean="0"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l-GR" sz="2000" b="0" i="0" u="none" strike="noStrike" baseline="0" dirty="0" smtClean="0">
                          <a:latin typeface="Calibri" panose="020F0502020204030204" pitchFamily="34" charset="0"/>
                        </a:rPr>
                        <a:t>20 [μ</a:t>
                      </a:r>
                      <a:r>
                        <a:rPr lang="en-US" sz="2000" b="0" i="0" u="none" strike="noStrike" baseline="0" dirty="0" smtClean="0">
                          <a:latin typeface="Calibri" panose="020F0502020204030204" pitchFamily="34" charset="0"/>
                        </a:rPr>
                        <a:t>m]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235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Electric Potential</a:t>
            </a:r>
            <a:endParaRPr lang="en-US" sz="2000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81200"/>
            <a:ext cx="8610600" cy="4343400"/>
          </a:xfrm>
        </p:spPr>
      </p:pic>
    </p:spTree>
    <p:extLst>
      <p:ext uri="{BB962C8B-B14F-4D97-AF65-F5344CB8AC3E}">
        <p14:creationId xmlns:p14="http://schemas.microsoft.com/office/powerpoint/2010/main" val="34252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90</TotalTime>
  <Words>275</Words>
  <Application>Microsoft Office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Cambria Math</vt:lpstr>
      <vt:lpstr>Gill Sans MT</vt:lpstr>
      <vt:lpstr>Symbol</vt:lpstr>
      <vt:lpstr>Times New Roman</vt:lpstr>
      <vt:lpstr>Verdana</vt:lpstr>
      <vt:lpstr>Wingdings 2</vt:lpstr>
      <vt:lpstr>Solstice</vt:lpstr>
      <vt:lpstr>Design of a novel recirculation system using COMSOL</vt:lpstr>
      <vt:lpstr>Objective</vt:lpstr>
      <vt:lpstr>Literature Review</vt:lpstr>
      <vt:lpstr>Geometry</vt:lpstr>
      <vt:lpstr>Theory</vt:lpstr>
      <vt:lpstr>Formulae Involved</vt:lpstr>
      <vt:lpstr>Material Properties</vt:lpstr>
      <vt:lpstr>Boundary Conditions</vt:lpstr>
      <vt:lpstr>Results</vt:lpstr>
      <vt:lpstr>Results</vt:lpstr>
      <vt:lpstr>Results</vt:lpstr>
      <vt:lpstr>RESULTS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Thermal Fluid MEMS Devices</dc:title>
  <dc:creator>user</dc:creator>
  <cp:lastModifiedBy>user</cp:lastModifiedBy>
  <cp:revision>2</cp:revision>
  <dcterms:created xsi:type="dcterms:W3CDTF">2006-08-16T00:00:00Z</dcterms:created>
  <dcterms:modified xsi:type="dcterms:W3CDTF">2014-04-27T03:57:59Z</dcterms:modified>
</cp:coreProperties>
</file>