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71" r:id="rId4"/>
    <p:sldId id="258" r:id="rId5"/>
    <p:sldId id="260" r:id="rId6"/>
    <p:sldId id="261" r:id="rId7"/>
    <p:sldId id="265" r:id="rId8"/>
    <p:sldId id="266" r:id="rId9"/>
    <p:sldId id="275" r:id="rId10"/>
    <p:sldId id="268" r:id="rId11"/>
    <p:sldId id="269" r:id="rId12"/>
    <p:sldId id="276" r:id="rId13"/>
    <p:sldId id="270" r:id="rId14"/>
    <p:sldId id="272" r:id="rId15"/>
    <p:sldId id="273" r:id="rId16"/>
    <p:sldId id="27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6E1A-440B-432A-A6B9-EA6DF62E44DA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2714-8604-4C6E-8755-2A69AB350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" y="1408358"/>
            <a:ext cx="914399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.VnTime" pitchFamily="34" charset="0"/>
                <a:cs typeface="Times New Roman" pitchFamily="18" charset="0"/>
              </a:rPr>
              <a:t>Theory Of </a:t>
            </a:r>
          </a:p>
          <a:p>
            <a:pPr algn="ctr"/>
            <a:r>
              <a:rPr lang="en-US" sz="2800" b="1" dirty="0" smtClean="0">
                <a:latin typeface=".VnTime" pitchFamily="34" charset="0"/>
                <a:cs typeface="Times New Roman" pitchFamily="18" charset="0"/>
              </a:rPr>
              <a:t>Petri Nets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					           Under the guidance of</a:t>
            </a:r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: Dr. K.S </a:t>
            </a:r>
            <a:r>
              <a:rPr lang="en-US" sz="1700" dirty="0" err="1" smtClean="0">
                <a:latin typeface="Georgia" panose="02040502050405020303" pitchFamily="18" charset="0"/>
                <a:cs typeface="Times New Roman" pitchFamily="18" charset="0"/>
              </a:rPr>
              <a:t>Raju</a:t>
            </a:r>
            <a:endParaRPr lang="en-US" sz="1700" dirty="0" smtClean="0">
              <a:latin typeface="Georgia" panose="02040502050405020303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 By:  </a:t>
            </a:r>
            <a:endParaRPr lang="en-US" sz="1700" dirty="0" smtClean="0">
              <a:latin typeface="Georgia" panose="02040502050405020303" pitchFamily="18" charset="0"/>
              <a:cs typeface="Times New Roman" pitchFamily="18" charset="0"/>
            </a:endParaRPr>
          </a:p>
          <a:p>
            <a:r>
              <a:rPr lang="en-US" sz="1700" dirty="0" err="1">
                <a:latin typeface="Georgia" panose="02040502050405020303" pitchFamily="18" charset="0"/>
                <a:cs typeface="Times New Roman" pitchFamily="18" charset="0"/>
              </a:rPr>
              <a:t>Jithin</a:t>
            </a:r>
            <a:r>
              <a:rPr lang="en-US" sz="1700" dirty="0">
                <a:latin typeface="Georgia" panose="02040502050405020303" pitchFamily="18" charset="0"/>
                <a:cs typeface="Times New Roman" pitchFamily="18" charset="0"/>
              </a:rPr>
              <a:t> George </a:t>
            </a:r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2011A4PS291H</a:t>
            </a:r>
          </a:p>
          <a:p>
            <a:r>
              <a:rPr lang="en-US" sz="1700" dirty="0" err="1" smtClean="0">
                <a:latin typeface="Georgia" panose="02040502050405020303" pitchFamily="18" charset="0"/>
                <a:cs typeface="Times New Roman" pitchFamily="18" charset="0"/>
              </a:rPr>
              <a:t>Venkatesh</a:t>
            </a:r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Georgia" panose="02040502050405020303" pitchFamily="18" charset="0"/>
                <a:cs typeface="Times New Roman" pitchFamily="18" charset="0"/>
              </a:rPr>
              <a:t>Mundada</a:t>
            </a:r>
            <a:r>
              <a:rPr lang="en-US" sz="1700" dirty="0" smtClean="0">
                <a:latin typeface="Georgia" panose="02040502050405020303" pitchFamily="18" charset="0"/>
                <a:cs typeface="Times New Roman" pitchFamily="18" charset="0"/>
              </a:rPr>
              <a:t> 2011A4PS279H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38400"/>
            <a:ext cx="1926295" cy="192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200" y="8382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Petri Nets &amp; System Biology: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7526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Why System Biology?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What are the applications of Petri Nets?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543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Niche Problem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Niches are habitats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Same species can live in different niches leading to clusters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How can Petri Nets help?</a:t>
            </a:r>
          </a:p>
          <a:p>
            <a:r>
              <a:rPr lang="en-US" sz="3200" dirty="0" smtClean="0"/>
              <a:t>- Develop ESS strategy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467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Other Applications: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Feedback Inhibition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Virus infected cells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Prey-predator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001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Game Theory:</a:t>
            </a:r>
          </a:p>
          <a:p>
            <a:endParaRPr lang="en-US" sz="4400" dirty="0" smtClean="0"/>
          </a:p>
          <a:p>
            <a:r>
              <a:rPr lang="en-US" sz="2800" dirty="0" smtClean="0"/>
              <a:t>Game Of Chicken: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48" name="AutoShape 4" descr="data:image/jpeg;base64,/9j/4AAQSkZJRgABAQAAAQABAAD/2wCEAAkGBhINDg8QDw8OEA0QEBEOEQ8PExoQEA8MFRAWFRMQFRIYGzIeFxskGRQTIy8iIyg1MCwtGR49NTAqNSY3OCoBCQoKDAwOGg8PGikkHx8sNCwsLCwsKSwsLCwqNCwqLCwsLCwsLCwsLCwsLCwsLCwsLCwpLCk0LCwsLCwsLCwpLP/AABEIAHMBtwMBIgACEQEDEQH/xAAbAAEBAAMBAQEAAAAAAAAAAAAABQMEBgECB//EAEIQAAICAgADBQUEBgkCBwAAAAECAAMEERITIQUGFDGUFiJBVNRRVWHSIyQyNHFyBzVCc3SRsrS1M2IVUmSCkqGx/8QAFQEBAQAAAAAAAAAAAAAAAAAAAAH/xAAWEQEBAQAAAAAAAAAAAAAAAAAAQQH/2gAMAwEAAhEDEQA/AP3GIiAiIgIiICIiAiIgIiICIiAiIgIiICIiAiIgIiICIiAiIgIiICIiAiIgIiICIiAiIgIiICIiAiIgIiICIiAiIgIiICIiAiIgIiICIiAiIgIiICIiAiIgIiICIiAiIgIiICIjcBERAREQPy3vH3itrze218fZQ+Jj4lmDSrrp8p6SxrFJG7eJgg11/a+G5vN3szr27SrdMSqrCwa7r0/Srkc27s42lFdbBwcNnx6HQ6des/QTUpO+Eb+3XX/OfXAOvQdfP8ZB+X9k9/ctGwMNaanty6cDIxnPNs3hNSz5bO7Wks6msgEt14lJ3PMT+lHLsxsrINWGvLwsnJSpmXm05FVoXk2VjINjjTdWKV6I8veE/UOAdOg6dB+AnnJXZPCuz5nXU/xl0R8TIubAezMvx6Hat7OfjgolFBXavu0kcSg72enTykT+jrtt8yzPdck34AtQYfOdXyOWFK22MB7yozr7oYb852pUEa10+yfK1KuyFUE+ehrcUfcTzc9gInyLBxFdjiADFd9QpJAOvs2D/kY5g4uHY4gAxXfUKSQDr7Oh/wAoH1ERAREQEREBERAREQEREBERAREQEREBERAREQEREBERAREQEREBERAREQEREBERARIGL2vmXh2qxsTlrdfSpsyrFdhTe9XEVGOQNlCdbPn5zP4nP+WwfV2fSwLE4bNwCvaJdaPE2tlUP+sYdnHTUBWGajtEHlpWoBfgI2Txr5tOh8Tn/LYPq7PpZ54jP+VwPV2fSwIOHd2kbqks53JOQMRn4FH6PHsNhyydfs3ICn/x1onc0asvtRucGbJS0lQwWpnCMc6kcVTNQKwopa3orvsdSQV69Z4nP+VwPV2fSx4jP+VwPV2fSwNHLTLqyqcep8izGu5THIYBjjily16s2vO1TWo/9/lNbuvlZrZli5XNC8NxdGR+UHFy8o1OaRWBwFhpbH30J0QZY8Tn/K4Pq7PpZ54jP+VwPV2fSwLMSP4nP+WwfV2fSx4nP+WwfV2fSwLESP4nP+WwfV2fSzV7O7YzsisWLi4QUtYmjl2b2ljIT+6/apgdFJvePH5uHkJxXJxVMvFjrx2gEeaoOrH8B1PXUw+Jz/lsH1dn0seJz/lsH1dn0sDjf/Dn9xkx3ox6suixr+z8O3Bd08PkI36kwZzws9fvqOos/wCwkWeZlV4NtrnOtusybUCDaNRjrl2CpwtdLPw8sJ5IxOx5DZFjxGf8rgers+ljxGf8rgers+lgcrh53aBrU3eMWvVKW2V0FrxQMzMUui8oOzlFxN+5vhYnhBM1sJcu1crLqszTbXi2JQxQcV9lPaWaK6bFKe8QgQFeh97r1nW5lWXkIa7sHs22s62lmS7odHY2pxdec+sc5lSKleH2claAKqJk2KqqOgUKMXQH4QMXc/FakZSWHK4xlZL8Nwblit8q162qcqFYFGUnhJ0fPR6TopG8Tn/K4Hq7PpZ74nP+WwfV2fSwLESP4nP+WwfV2fSx4nP+WwfV2fSwLETS7F7ROVjVXFAjWLxFA3GFbeiA2hsdPPQ/hN2AiIgIiICIiAiIgIiICIiAiIgIiICIiAiIgIiICIiAiIgeMwA2SAB1JPkBNLs7tzHyiwx8mi8qAWFNi2cKnyJ4T0B0Zl7TxRdj3VNWLVsqsrNTMUFgZCChcdVB3rY8tzkh2PntVbwtbutKHxa82yt7fF1W8ejbSv8A02UBTxEk9fL4h20ThG7nZS05NS28YUY9dDM/E92MLufko/F0BcsyaPQhRsgHps9hd1HF1D5Fe6a6sjhrtZTyrnyVevVdfuABQ2tb4QdA9YHZTwziLO6mWcfIr5nvVirFxhx8Rs7NrvFrhyenG6arO+hFY2feMvd1OznxsUpYHU8yx1Ryh5aM2woFfuqvnpQTrfnA+u637u/+M7Q/5C+WJH7rfu7/AOM7Q/5C+WICaXaPbePicPiciijj/Z51i18WiB04j16kf5ibsl948B8jHCVa4xfi2dTw+5Xl1WOd/wAqNA3MTPrvHFU3GmgQ6gmtgfIq+uFvL4E6+M2JxfeHu3k333WJp8drcdzTtX51aY9iEcFnuHTsjaYgHW/MCWu7xtqWvGsrs1TjU8V9r8TPcSw5ewoDlVUbYH4iBn9psTmmnxeMcgNwckWqbePeuHlg8W99NalCqwMqsNgMAw4gVOiN9VYbB/A9ZIyOzLGzbrhrlvgjHX3tHnCyxvL7NMOs5vsvurl1ZOK9pZuWuKOYjoeVXXirXbQzN75UuLDpRpuMEkGB30REBI/dL9zX+9yf91bLEj90v3Nf73J/3VsCxMeRkJUhex1SterO5Cqo+0k9BMkk96sB8nByKqgGtdNKpPCC2wdbPl5QK0Tju3+z8nOKscRgopupSqy5FNWW/AaswFGI93TDY94b90HZmrkd18xr8o1kLZbRdWMuxl4+a1KInKdPfVdqSVYELslesDu5guza6zwvZWrBGt0zBTyU1x2aP9kcS7PkNic33bxb8ICs49mr8kDgJRa8ekUbewCpSqgsgGt7Zm303NvvX2LblHGNPDsOaL+I6/ULgFv19p0qkD8IFcdpVEqFdXLhHUV/pP0b74LDw70h4W0x6dPObM4Re6WUtbAcAZcpa6tPrXZlNNyUA9PPdvVZW7sd3nwrF91UqODi12BW4uPPQ2c2xt/tEhl949T8fKB0sRECP3P/AKvxv5D/AKzLEj9z/wCr8b+Q/wCsyxAREQEREBERAREQEREBERAREQEREBERASZ3k7eTs3Euy7Vd6qVDMtei5BYL04iB8ftlOSu9HYC9pYV+I7tWlyhS6AFlAYN0B6fCBPXv5j1m5ctbMN6aa8lhfwsGxXcItqtUzAjjIU/EEjpqYbf6RcVbUPNpOG1D3nJ422vDkCjXK5fVeM6496//AGYe0P6OEy0yfEZNr5F+PViC5VVBTi12raESvy2WUEk7/DU3u2O5FWbe11ruQ+Bb2a1eho1WMGNmz14gQNQNnI744dbWIbwbK7GpZER7H5q18x1CIpLcKEFiNhd9dR7Z4XOpo8VUbsharKUG2Ntdu+W6kDRB4T1/z85Ar/oooSrFUXWPfj2ZFpvvVbfENka5nNQ9D+ymiCCOGWuxO6KYeRz1sJbwlOFwKi1VhKndgwRBpf2yNDpAz9s95kwr8Smyq9jl3DHrdFBrWwqx95iw10U+QMsSB3k7sNn24tgyDT4S4ZNaisPu8KygsSfLTHp/9y8IHsREBERATwz2eGBy3YHebDoqtrtzMSuxczPDJZfWjqfH3nqpbY6ESl7ZYH3hgepq/NHdYfq7/wCMz/8AkL5X1Ake2WB94YHqavzR7Y4H3hgepq/NK+o1Ake2OB94YHqavzR7Y4H3hgepq/NK+o1Ake2WB94YHqavzR7Y4H3hgepq/NK+o1Ake2OB94YHqavzR7ZYH3hgepq/NK+o1Ake2WB94YHqavzST3X72YSYqq2dhK3NyDpsisHRybCDot9hBnW6kfun1xF8/wDq5Px/9VbA99ssD7wwPU1fmj2ywPvDA9TV+aV9RqBI9scD7wwPU1fmj2ywPvDA9TV+aV9RqBI9scD7wwPU1fmj2xwPvDA9TV+aV9RqBI9scD7wwPU1fmj2ywPvDA9TV+aV9RqBI9ssD7wwPU1fmj2xwPvDA9TV+aV9RqBG7msG7OxSCCDXsEdQVLEgg/ES1I/dD+r8b+Q/6zLEBERAREQEREBERAREQEREBERAREQEREBERAREQEREBERAnd4bbUxLmx2rS/h/RtaQq8RIGuJhoE70NjWyNgicovb2SL6aK77hb4tKrU7QrobVb4eRYnC+LpSCavLfECo+Dde5upWxWR1V0YFWVgGVlPmCD0ImqvYmOKjSMbHFBbiNQqUVl9g8XBrW+g66+ECFR3mubE8Q3IRrb3x8etEsvZmS6xCCqkFiVrLaHlo9TqaHZ/fey8pwVVpdcMeoNa78mu02ZquxT4D9UOgNEl1BPSdhd2dVZWanpqaknZrZFasni4t8BGvPr/Gaud3eqtoahVSlGCKeXVURwKxZU4LK2QjZJ6r0301A5DG74ZJbIyf0DU049LWVcTcJ4c7LpZqfgpZalOzvyA/GdL3Szb76bWybKnIyMmteWvAyrXk21gMN68lXXT4ddnrN3s7sKnGoWlK1KBeAl1BLjiZjxdNH3nc61oFjoCbNWHXW1jpXWr2EGxlUK1jAdCxA2x/jAnd1v3d/8Z2h/wAhfLEj91f3d/8AGdof8hfLEDT7YFnhr+Q3Dkcqw1NoNq7hPB0IIPXXwnIYPe+7Juq5dgFOdbScTSrtKKG/Xhsj3vLXXy4unlO7mGvCrXg4a614OLg0oHBxftcOh038decDiuzO+l7VCwVUiirwIsDPZZa3irRX7rsf7PED13vy6ec7DIzQabnqdWNa2DakNw2oDtT+II6gz7XAqA0Kqwp4dgIADwHadNfA+X2Rh4CUV8utdV7Y6JLbZ2LOST1JLMxO/tiCCneGzwnZnCamyc1KlNtvSpHOKbnZlTWyeAgKNdT+E1MbvtZY+KTUldFy1At71vHc/H7iuvRP2AV4x74YdROgTu5iKrqMTFCPoOopQK4B2OIcPXR69Zsf+GU8xbeTTzkXgSzgXmImiOFX1sDqeg+2BD7pd57c87sp5db015FbAFdK5P6M8R98gcPvgAHZ+ydLNfG7OqpZ3rqqrew8VjIio1jbJ2xA2x6nz+2bEBI/dL9zX+9yf91bLEj90v3Nf73J/wB1bAzd4+0HxcPIurANldZdeIEqP+9gOpAGyR9gke7OuxfDJVmLmWZdqVA5HKC1qabbOcoorUsDy/I+f/mE6qaeL2Nj09aseis8Qf8AR1qnvgEBug89Mw3+J+2Bz/aHe96MpagtdtZdsdiFaoJlLivdwm9jwf2Na10Db30M0Ke8WXk5GJWrVVX829LKmSxEA8IlqixCdsQW6ENo738NTsH7Joa3nNRQbiNc01qbOHh4dcet610/hPcXsumkKKqaawpYqK0VArMNMQAOhPxga3YHba5mPj2bRbbcevINIYMyK489efDxBgDr4SbVl2X5OXxZpx1xbkqXHVatNXy0cWWmxCxDlmA4SvRenXZlvF7Mqpd3rQKzqiHXly6wQiBfJQOJug+0/bGR2XTbYltlFL2164LHRWdNHY4WI2vXr0jRzuN3nvfCoyGFCW5RXkUpXZeSOFmZSFIJOlLb6ADfn5nSTvzbelL8tKab6FIf3rD4h6LHKK69K2BUaDj3h8ROvv7MpsrFT00vSNEVuitWCPLSEaE+U7Gx1ZXGPQHVOUritQy1aI4AdbC6J6eXWBE7ods32iqnJ5bOcDFyxYhYkiziUq/F5ttN8Q1vZ6CdPMdeMikFUVSFFYIABFY8k/gN+UyQI/c/+r8b+Q/6zLEj9z/6vxv5D/rMsQEREBERAREQEREBERAREQEREBERAREQEREBERAREQEREBERAREQERECDjdjZVHGtOXQKmuvuVbMUuy8297SpYXjei5Hl8Jm8HnfOYno2+oliIEfwed85iejb6iPB53zmJ6NvqJYiBH8HnfOYno2+ojwed85iejb6iWIgR/B53zmJ6NvqI8HnfOYno2+oliIEfwed85iejb6iPB53zmJ6NvqJYiBH8HnfOYno2+omt2f2JmY9YrTNxioZ297EYnb2M58sj7WM6GIEfwed85iejb6iPB53zmJ6NvqJYiBH8HnfOYno2+ojwed85iejb6iWIgR/B53zmJ6NvqI8HnfOYno2+oliIEfwed85iejb6iPB53zmJ6NvqJYiBH8HnfOYno2+ojwed85iejb6iWIgaXY3Z3hceqni4zWvCX1w8R3snh306ny3N2IgIiICIiAiIgIiICIiAiIgIiICIiAiIgIiI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hINDg8QDw8OEA0QEBEOEQ8PExoQEA8MFRAWFRMQFRIYGzIeFxskGRQTIy8iIyg1MCwtGR49NTAqNSY3OCoBCQoKDAwOGg8PGikkHx8sNCwsLCwsKSwsLCwqNCwqLCwsLCwsLCwsLCwsLCwsLCwsLCwpLCk0LCwsLCwsLCwpLP/AABEIAHMBtwMBIgACEQEDEQH/xAAbAAEBAAMBAQEAAAAAAAAAAAAABQMEBgECB//EAEIQAAICAgADBQUEBgkCBwAAAAECAAMEERITIQUGFDGUFiJBVNRRVWHSIyQyNHFyBzVCc3SRsrS1M2IVUmSCkqGx/8QAFQEBAQAAAAAAAAAAAAAAAAAAAAH/xAAWEQEBAQAAAAAAAAAAAAAAAAAAQQH/2gAMAwEAAhEDEQA/AP3GIiAiIgIiICIiAiIgIiICIiAiIgIiICIiAiIgIiICIiAiIgIiICIiAiIgIiICIiAiIgIiICIiAiIgIiICIiAiIgIiICIiAiIgIiICIiAiIgIiICIiAiIgIiICIiAiIgIiICIjcBERAREQPy3vH3itrze218fZQ+Jj4lmDSrrp8p6SxrFJG7eJgg11/a+G5vN3szr27SrdMSqrCwa7r0/Srkc27s42lFdbBwcNnx6HQ6des/QTUpO+Eb+3XX/OfXAOvQdfP8ZB+X9k9/ctGwMNaanty6cDIxnPNs3hNSz5bO7Wks6msgEt14lJ3PMT+lHLsxsrINWGvLwsnJSpmXm05FVoXk2VjINjjTdWKV6I8veE/UOAdOg6dB+AnnJXZPCuz5nXU/xl0R8TIubAezMvx6Hat7OfjgolFBXavu0kcSg72enTykT+jrtt8yzPdck34AtQYfOdXyOWFK22MB7yozr7oYb852pUEa10+yfK1KuyFUE+ehrcUfcTzc9gInyLBxFdjiADFd9QpJAOvs2D/kY5g4uHY4gAxXfUKSQDr7Oh/wAoH1ERAREQEREBERAREQEREBERAREQEREBERAREQEREBERAREQEREBERAREQEREBERARIGL2vmXh2qxsTlrdfSpsyrFdhTe9XEVGOQNlCdbPn5zP4nP+WwfV2fSwLE4bNwCvaJdaPE2tlUP+sYdnHTUBWGajtEHlpWoBfgI2Txr5tOh8Tn/LYPq7PpZ54jP+VwPV2fSwIOHd2kbqks53JOQMRn4FH6PHsNhyydfs3ICn/x1onc0asvtRucGbJS0lQwWpnCMc6kcVTNQKwopa3orvsdSQV69Z4nP+VwPV2fSx4jP+VwPV2fSwNHLTLqyqcep8izGu5THIYBjjily16s2vO1TWo/9/lNbuvlZrZli5XNC8NxdGR+UHFy8o1OaRWBwFhpbH30J0QZY8Tn/K4Pq7PpZ54jP+VwPV2fSwLMSP4nP+WwfV2fSx4nP+WwfV2fSwLESP4nP+WwfV2fSzV7O7YzsisWLi4QUtYmjl2b2ljIT+6/apgdFJvePH5uHkJxXJxVMvFjrx2gEeaoOrH8B1PXUw+Jz/lsH1dn0seJz/lsH1dn0sDjf/Dn9xkx3ox6suixr+z8O3Bd08PkI36kwZzws9fvqOos/wCwkWeZlV4NtrnOtusybUCDaNRjrl2CpwtdLPw8sJ5IxOx5DZFjxGf8rgers+ljxGf8rgers+lgcrh53aBrU3eMWvVKW2V0FrxQMzMUui8oOzlFxN+5vhYnhBM1sJcu1crLqszTbXi2JQxQcV9lPaWaK6bFKe8QgQFeh97r1nW5lWXkIa7sHs22s62lmS7odHY2pxdec+sc5lSKleH2claAKqJk2KqqOgUKMXQH4QMXc/FakZSWHK4xlZL8Nwblit8q162qcqFYFGUnhJ0fPR6TopG8Tn/K4Hq7PpZ74nP+WwfV2fSwLESP4nP+WwfV2fSx4nP+WwfV2fSwLETS7F7ROVjVXFAjWLxFA3GFbeiA2hsdPPQ/hN2AiIgIiICIiAiIgIiICIiAiIgIiICIiAiIgIiICIiAiIgeMwA2SAB1JPkBNLs7tzHyiwx8mi8qAWFNi2cKnyJ4T0B0Zl7TxRdj3VNWLVsqsrNTMUFgZCChcdVB3rY8tzkh2PntVbwtbutKHxa82yt7fF1W8ejbSv8A02UBTxEk9fL4h20ThG7nZS05NS28YUY9dDM/E92MLufko/F0BcsyaPQhRsgHps9hd1HF1D5Fe6a6sjhrtZTyrnyVevVdfuABQ2tb4QdA9YHZTwziLO6mWcfIr5nvVirFxhx8Rs7NrvFrhyenG6arO+hFY2feMvd1OznxsUpYHU8yx1Ryh5aM2woFfuqvnpQTrfnA+u637u/+M7Q/5C+WJH7rfu7/AOM7Q/5C+WICaXaPbePicPiciijj/Z51i18WiB04j16kf5ibsl948B8jHCVa4xfi2dTw+5Xl1WOd/wAqNA3MTPrvHFU3GmgQ6gmtgfIq+uFvL4E6+M2JxfeHu3k333WJp8drcdzTtX51aY9iEcFnuHTsjaYgHW/MCWu7xtqWvGsrs1TjU8V9r8TPcSw5ewoDlVUbYH4iBn9psTmmnxeMcgNwckWqbePeuHlg8W99NalCqwMqsNgMAw4gVOiN9VYbB/A9ZIyOzLGzbrhrlvgjHX3tHnCyxvL7NMOs5vsvurl1ZOK9pZuWuKOYjoeVXXirXbQzN75UuLDpRpuMEkGB30REBI/dL9zX+9yf91bLEj90v3Nf73J/3VsCxMeRkJUhex1SterO5Cqo+0k9BMkk96sB8nByKqgGtdNKpPCC2wdbPl5QK0Tju3+z8nOKscRgopupSqy5FNWW/AaswFGI93TDY94b90HZmrkd18xr8o1kLZbRdWMuxl4+a1KInKdPfVdqSVYELslesDu5guza6zwvZWrBGt0zBTyU1x2aP9kcS7PkNic33bxb8ICs49mr8kDgJRa8ekUbewCpSqgsgGt7Zm303NvvX2LblHGNPDsOaL+I6/ULgFv19p0qkD8IFcdpVEqFdXLhHUV/pP0b74LDw70h4W0x6dPObM4Re6WUtbAcAZcpa6tPrXZlNNyUA9PPdvVZW7sd3nwrF91UqODi12BW4uPPQ2c2xt/tEhl949T8fKB0sRECP3P/AKvxv5D/AKzLEj9z/wCr8b+Q/wCsyxAREQEREBERAREQEREBERAREQEREBERASZ3k7eTs3Euy7Vd6qVDMtei5BYL04iB8ftlOSu9HYC9pYV+I7tWlyhS6AFlAYN0B6fCBPXv5j1m5ctbMN6aa8lhfwsGxXcItqtUzAjjIU/EEjpqYbf6RcVbUPNpOG1D3nJ422vDkCjXK5fVeM6496//AGYe0P6OEy0yfEZNr5F+PViC5VVBTi12raESvy2WUEk7/DU3u2O5FWbe11ruQ+Bb2a1eho1WMGNmz14gQNQNnI744dbWIbwbK7GpZER7H5q18x1CIpLcKEFiNhd9dR7Z4XOpo8VUbsharKUG2Ntdu+W6kDRB4T1/z85Ar/oooSrFUXWPfj2ZFpvvVbfENka5nNQ9D+ymiCCOGWuxO6KYeRz1sJbwlOFwKi1VhKndgwRBpf2yNDpAz9s95kwr8Smyq9jl3DHrdFBrWwqx95iw10U+QMsSB3k7sNn24tgyDT4S4ZNaisPu8KygsSfLTHp/9y8IHsREBERATwz2eGBy3YHebDoqtrtzMSuxczPDJZfWjqfH3nqpbY6ESl7ZYH3hgepq/NHdYfq7/wCMz/8AkL5X1Ake2WB94YHqavzR7Y4H3hgepq/NK+o1Ake2OB94YHqavzR7Y4H3hgepq/NK+o1Ake2WB94YHqavzR7Y4H3hgepq/NK+o1Ake2OB94YHqavzR7ZYH3hgepq/NK+o1Ake2WB94YHqavzST3X72YSYqq2dhK3NyDpsisHRybCDot9hBnW6kfun1xF8/wDq5Px/9VbA99ssD7wwPU1fmj2ywPvDA9TV+aV9RqBI9scD7wwPU1fmj2ywPvDA9TV+aV9RqBI9scD7wwPU1fmj2xwPvDA9TV+aV9RqBI9scD7wwPU1fmj2ywPvDA9TV+aV9RqBI9ssD7wwPU1fmj2xwPvDA9TV+aV9RqBG7msG7OxSCCDXsEdQVLEgg/ES1I/dD+r8b+Q/6zLEBERAREQEREBERAREQEREBERAREQEREBERAREQEREBERAnd4bbUxLmx2rS/h/RtaQq8RIGuJhoE70NjWyNgicovb2SL6aK77hb4tKrU7QrobVb4eRYnC+LpSCavLfECo+Dde5upWxWR1V0YFWVgGVlPmCD0ImqvYmOKjSMbHFBbiNQqUVl9g8XBrW+g66+ECFR3mubE8Q3IRrb3x8etEsvZmS6xCCqkFiVrLaHlo9TqaHZ/fey8pwVVpdcMeoNa78mu02ZquxT4D9UOgNEl1BPSdhd2dVZWanpqaknZrZFasni4t8BGvPr/Gaud3eqtoahVSlGCKeXVURwKxZU4LK2QjZJ6r0301A5DG74ZJbIyf0DU049LWVcTcJ4c7LpZqfgpZalOzvyA/GdL3Szb76bWybKnIyMmteWvAyrXk21gMN68lXXT4ddnrN3s7sKnGoWlK1KBeAl1BLjiZjxdNH3nc61oFjoCbNWHXW1jpXWr2EGxlUK1jAdCxA2x/jAnd1v3d/8Z2h/wAhfLEj91f3d/8AGdof8hfLEDT7YFnhr+Q3Dkcqw1NoNq7hPB0IIPXXwnIYPe+7Juq5dgFOdbScTSrtKKG/Xhsj3vLXXy4unlO7mGvCrXg4a614OLg0oHBxftcOh038decDiuzO+l7VCwVUiirwIsDPZZa3irRX7rsf7PED13vy6ec7DIzQabnqdWNa2DakNw2oDtT+II6gz7XAqA0Kqwp4dgIADwHadNfA+X2Rh4CUV8utdV7Y6JLbZ2LOST1JLMxO/tiCCneGzwnZnCamyc1KlNtvSpHOKbnZlTWyeAgKNdT+E1MbvtZY+KTUldFy1At71vHc/H7iuvRP2AV4x74YdROgTu5iKrqMTFCPoOopQK4B2OIcPXR69Zsf+GU8xbeTTzkXgSzgXmImiOFX1sDqeg+2BD7pd57c87sp5db015FbAFdK5P6M8R98gcPvgAHZ+ydLNfG7OqpZ3rqqrew8VjIio1jbJ2xA2x6nz+2bEBI/dL9zX+9yf91bLEj90v3Nf73J/wB1bAzd4+0HxcPIurANldZdeIEqP+9gOpAGyR9gke7OuxfDJVmLmWZdqVA5HKC1qabbOcoorUsDy/I+f/mE6qaeL2Nj09aseis8Qf8AR1qnvgEBug89Mw3+J+2Bz/aHe96MpagtdtZdsdiFaoJlLivdwm9jwf2Na10Db30M0Ke8WXk5GJWrVVX829LKmSxEA8IlqixCdsQW6ENo738NTsH7Joa3nNRQbiNc01qbOHh4dcet610/hPcXsumkKKqaawpYqK0VArMNMQAOhPxga3YHba5mPj2bRbbcevINIYMyK489efDxBgDr4SbVl2X5OXxZpx1xbkqXHVatNXy0cWWmxCxDlmA4SvRenXZlvF7Mqpd3rQKzqiHXly6wQiBfJQOJug+0/bGR2XTbYltlFL2164LHRWdNHY4WI2vXr0jRzuN3nvfCoyGFCW5RXkUpXZeSOFmZSFIJOlLb6ADfn5nSTvzbelL8tKab6FIf3rD4h6LHKK69K2BUaDj3h8ROvv7MpsrFT00vSNEVuitWCPLSEaE+U7Gx1ZXGPQHVOUritQy1aI4AdbC6J6eXWBE7ods32iqnJ5bOcDFyxYhYkiziUq/F5ttN8Q1vZ6CdPMdeMikFUVSFFYIABFY8k/gN+UyQI/c/+r8b+Q/6zLEj9z/6vxv5D/rMsQEREBERAREQEREBERAREQEREBERAREQEREBERAREQEREBERAREQERECDjdjZVHGtOXQKmuvuVbMUuy8297SpYXjei5Hl8Jm8HnfOYno2+oliIEfwed85iejb6iPB53zmJ6NvqJYiBH8HnfOYno2+ojwed85iejb6iWIgR/B53zmJ6NvqI8HnfOYno2+oliIEfwed85iejb6iPB53zmJ6NvqJYiBH8HnfOYno2+omt2f2JmY9YrTNxioZ297EYnb2M58sj7WM6GIEfwed85iejb6iPB53zmJ6NvqJYiBH8HnfOYno2+ojwed85iejb6iWIgR/B53zmJ6NvqI8HnfOYno2+oliIEfwed85iejb6iPB53zmJ6NvqJYiBH8HnfOYno2+ojwed85iejb6iWIgaXY3Z3hceqni4zWvCX1w8R3snh306ny3N2IgIiICIiAiIgIiICIiAiIgIiICIiAiIgIiI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data:image/jpeg;base64,/9j/4AAQSkZJRgABAQAAAQABAAD/2wCEAAkGBhINDg8QDw8OEA0QEBEOEQ8PExoQEA8MFRAWFRMQFRIYGzIeFxskGRQTIy8iIyg1MCwtGR49NTAqNSY3OCoBCQoKDAwOGg8PGikkHx8sNCwsLCwsKSwsLCwqNCwqLCwsLCwsLCwsLCwsLCwsLCwsLCwpLCk0LCwsLCwsLCwpLP/AABEIAHMBtwMBIgACEQEDEQH/xAAbAAEBAAMBAQEAAAAAAAAAAAAABQMEBgECB//EAEIQAAICAgADBQUEBgkCBwAAAAECAAMEERITIQUGFDGUFiJBVNRRVWHSIyQyNHFyBzVCc3SRsrS1M2IVUmSCkqGx/8QAFQEBAQAAAAAAAAAAAAAAAAAAAAH/xAAWEQEBAQAAAAAAAAAAAAAAAAAAQQH/2gAMAwEAAhEDEQA/AP3GIiAiIgIiICIiAiIgIiICIiAiIgIiICIiAiIgIiICIiAiIgIiICIiAiIgIiICIiAiIgIiICIiAiIgIiICIiAiIgIiICIiAiIgIiICIiAiIgIiICIiAiIgIiICIiAiIgIiICIjcBERAREQPy3vH3itrze218fZQ+Jj4lmDSrrp8p6SxrFJG7eJgg11/a+G5vN3szr27SrdMSqrCwa7r0/Srkc27s42lFdbBwcNnx6HQ6des/QTUpO+Eb+3XX/OfXAOvQdfP8ZB+X9k9/ctGwMNaanty6cDIxnPNs3hNSz5bO7Wks6msgEt14lJ3PMT+lHLsxsrINWGvLwsnJSpmXm05FVoXk2VjINjjTdWKV6I8veE/UOAdOg6dB+AnnJXZPCuz5nXU/xl0R8TIubAezMvx6Hat7OfjgolFBXavu0kcSg72enTykT+jrtt8yzPdck34AtQYfOdXyOWFK22MB7yozr7oYb852pUEa10+yfK1KuyFUE+ehrcUfcTzc9gInyLBxFdjiADFd9QpJAOvs2D/kY5g4uHY4gAxXfUKSQDr7Oh/wAoH1ERAREQEREBERAREQEREBERAREQEREBERAREQEREBERAREQEREBERAREQEREBERARIGL2vmXh2qxsTlrdfSpsyrFdhTe9XEVGOQNlCdbPn5zP4nP+WwfV2fSwLE4bNwCvaJdaPE2tlUP+sYdnHTUBWGajtEHlpWoBfgI2Txr5tOh8Tn/LYPq7PpZ54jP+VwPV2fSwIOHd2kbqks53JOQMRn4FH6PHsNhyydfs3ICn/x1onc0asvtRucGbJS0lQwWpnCMc6kcVTNQKwopa3orvsdSQV69Z4nP+VwPV2fSx4jP+VwPV2fSwNHLTLqyqcep8izGu5THIYBjjily16s2vO1TWo/9/lNbuvlZrZli5XNC8NxdGR+UHFy8o1OaRWBwFhpbH30J0QZY8Tn/K4Pq7PpZ54jP+VwPV2fSwLMSP4nP+WwfV2fSx4nP+WwfV2fSwLESP4nP+WwfV2fSzV7O7YzsisWLi4QUtYmjl2b2ljIT+6/apgdFJvePH5uHkJxXJxVMvFjrx2gEeaoOrH8B1PXUw+Jz/lsH1dn0seJz/lsH1dn0sDjf/Dn9xkx3ox6suixr+z8O3Bd08PkI36kwZzws9fvqOos/wCwkWeZlV4NtrnOtusybUCDaNRjrl2CpwtdLPw8sJ5IxOx5DZFjxGf8rgers+ljxGf8rgers+lgcrh53aBrU3eMWvVKW2V0FrxQMzMUui8oOzlFxN+5vhYnhBM1sJcu1crLqszTbXi2JQxQcV9lPaWaK6bFKe8QgQFeh97r1nW5lWXkIa7sHs22s62lmS7odHY2pxdec+sc5lSKleH2claAKqJk2KqqOgUKMXQH4QMXc/FakZSWHK4xlZL8Nwblit8q162qcqFYFGUnhJ0fPR6TopG8Tn/K4Hq7PpZ74nP+WwfV2fSwLESP4nP+WwfV2fSx4nP+WwfV2fSwLETS7F7ROVjVXFAjWLxFA3GFbeiA2hsdPPQ/hN2AiIgIiICIiAiIgIiICIiAiIgIiICIiAiIgIiICIiAiIgeMwA2SAB1JPkBNLs7tzHyiwx8mi8qAWFNi2cKnyJ4T0B0Zl7TxRdj3VNWLVsqsrNTMUFgZCChcdVB3rY8tzkh2PntVbwtbutKHxa82yt7fF1W8ejbSv8A02UBTxEk9fL4h20ThG7nZS05NS28YUY9dDM/E92MLufko/F0BcsyaPQhRsgHps9hd1HF1D5Fe6a6sjhrtZTyrnyVevVdfuABQ2tb4QdA9YHZTwziLO6mWcfIr5nvVirFxhx8Rs7NrvFrhyenG6arO+hFY2feMvd1OznxsUpYHU8yx1Ryh5aM2woFfuqvnpQTrfnA+u637u/+M7Q/5C+WJH7rfu7/AOM7Q/5C+WICaXaPbePicPiciijj/Z51i18WiB04j16kf5ibsl948B8jHCVa4xfi2dTw+5Xl1WOd/wAqNA3MTPrvHFU3GmgQ6gmtgfIq+uFvL4E6+M2JxfeHu3k333WJp8drcdzTtX51aY9iEcFnuHTsjaYgHW/MCWu7xtqWvGsrs1TjU8V9r8TPcSw5ewoDlVUbYH4iBn9psTmmnxeMcgNwckWqbePeuHlg8W99NalCqwMqsNgMAw4gVOiN9VYbB/A9ZIyOzLGzbrhrlvgjHX3tHnCyxvL7NMOs5vsvurl1ZOK9pZuWuKOYjoeVXXirXbQzN75UuLDpRpuMEkGB30REBI/dL9zX+9yf91bLEj90v3Nf73J/3VsCxMeRkJUhex1SterO5Cqo+0k9BMkk96sB8nByKqgGtdNKpPCC2wdbPl5QK0Tju3+z8nOKscRgopupSqy5FNWW/AaswFGI93TDY94b90HZmrkd18xr8o1kLZbRdWMuxl4+a1KInKdPfVdqSVYELslesDu5guza6zwvZWrBGt0zBTyU1x2aP9kcS7PkNic33bxb8ICs49mr8kDgJRa8ekUbewCpSqgsgGt7Zm303NvvX2LblHGNPDsOaL+I6/ULgFv19p0qkD8IFcdpVEqFdXLhHUV/pP0b74LDw70h4W0x6dPObM4Re6WUtbAcAZcpa6tPrXZlNNyUA9PPdvVZW7sd3nwrF91UqODi12BW4uPPQ2c2xt/tEhl949T8fKB0sRECP3P/AKvxv5D/AKzLEj9z/wCr8b+Q/wCsyxAREQEREBERAREQEREBERAREQEREBERASZ3k7eTs3Euy7Vd6qVDMtei5BYL04iB8ftlOSu9HYC9pYV+I7tWlyhS6AFlAYN0B6fCBPXv5j1m5ctbMN6aa8lhfwsGxXcItqtUzAjjIU/EEjpqYbf6RcVbUPNpOG1D3nJ422vDkCjXK5fVeM6496//AGYe0P6OEy0yfEZNr5F+PViC5VVBTi12raESvy2WUEk7/DU3u2O5FWbe11ruQ+Bb2a1eho1WMGNmz14gQNQNnI744dbWIbwbK7GpZER7H5q18x1CIpLcKEFiNhd9dR7Z4XOpo8VUbsharKUG2Ntdu+W6kDRB4T1/z85Ar/oooSrFUXWPfj2ZFpvvVbfENka5nNQ9D+ymiCCOGWuxO6KYeRz1sJbwlOFwKi1VhKndgwRBpf2yNDpAz9s95kwr8Smyq9jl3DHrdFBrWwqx95iw10U+QMsSB3k7sNn24tgyDT4S4ZNaisPu8KygsSfLTHp/9y8IHsREBERATwz2eGBy3YHebDoqtrtzMSuxczPDJZfWjqfH3nqpbY6ESl7ZYH3hgepq/NHdYfq7/wCMz/8AkL5X1Ake2WB94YHqavzR7Y4H3hgepq/NK+o1Ake2OB94YHqavzR7Y4H3hgepq/NK+o1Ake2WB94YHqavzR7Y4H3hgepq/NK+o1Ake2OB94YHqavzR7ZYH3hgepq/NK+o1Ake2WB94YHqavzST3X72YSYqq2dhK3NyDpsisHRybCDot9hBnW6kfun1xF8/wDq5Px/9VbA99ssD7wwPU1fmj2ywPvDA9TV+aV9RqBI9scD7wwPU1fmj2ywPvDA9TV+aV9RqBI9scD7wwPU1fmj2xwPvDA9TV+aV9RqBI9scD7wwPU1fmj2ywPvDA9TV+aV9RqBI9ssD7wwPU1fmj2xwPvDA9TV+aV9RqBG7msG7OxSCCDXsEdQVLEgg/ES1I/dD+r8b+Q/6zLEBERAREQEREBERAREQEREBERAREQEREBERAREQEREBERAnd4bbUxLmx2rS/h/RtaQq8RIGuJhoE70NjWyNgicovb2SL6aK77hb4tKrU7QrobVb4eRYnC+LpSCavLfECo+Dde5upWxWR1V0YFWVgGVlPmCD0ImqvYmOKjSMbHFBbiNQqUVl9g8XBrW+g66+ECFR3mubE8Q3IRrb3x8etEsvZmS6xCCqkFiVrLaHlo9TqaHZ/fey8pwVVpdcMeoNa78mu02ZquxT4D9UOgNEl1BPSdhd2dVZWanpqaknZrZFasni4t8BGvPr/Gaud3eqtoahVSlGCKeXVURwKxZU4LK2QjZJ6r0301A5DG74ZJbIyf0DU049LWVcTcJ4c7LpZqfgpZalOzvyA/GdL3Szb76bWybKnIyMmteWvAyrXk21gMN68lXXT4ddnrN3s7sKnGoWlK1KBeAl1BLjiZjxdNH3nc61oFjoCbNWHXW1jpXWr2EGxlUK1jAdCxA2x/jAnd1v3d/8Z2h/wAhfLEj91f3d/8AGdof8hfLEDT7YFnhr+Q3Dkcqw1NoNq7hPB0IIPXXwnIYPe+7Juq5dgFOdbScTSrtKKG/Xhsj3vLXXy4unlO7mGvCrXg4a614OLg0oHBxftcOh038decDiuzO+l7VCwVUiirwIsDPZZa3irRX7rsf7PED13vy6ec7DIzQabnqdWNa2DakNw2oDtT+II6gz7XAqA0Kqwp4dgIADwHadNfA+X2Rh4CUV8utdV7Y6JLbZ2LOST1JLMxO/tiCCneGzwnZnCamyc1KlNtvSpHOKbnZlTWyeAgKNdT+E1MbvtZY+KTUldFy1At71vHc/H7iuvRP2AV4x74YdROgTu5iKrqMTFCPoOopQK4B2OIcPXR69Zsf+GU8xbeTTzkXgSzgXmImiOFX1sDqeg+2BD7pd57c87sp5db015FbAFdK5P6M8R98gcPvgAHZ+ydLNfG7OqpZ3rqqrew8VjIio1jbJ2xA2x6nz+2bEBI/dL9zX+9yf91bLEj90v3Nf73J/wB1bAzd4+0HxcPIurANldZdeIEqP+9gOpAGyR9gke7OuxfDJVmLmWZdqVA5HKC1qabbOcoorUsDy/I+f/mE6qaeL2Nj09aseis8Qf8AR1qnvgEBug89Mw3+J+2Bz/aHe96MpagtdtZdsdiFaoJlLivdwm9jwf2Na10Db30M0Ke8WXk5GJWrVVX829LKmSxEA8IlqixCdsQW6ENo738NTsH7Joa3nNRQbiNc01qbOHh4dcet610/hPcXsumkKKqaawpYqK0VArMNMQAOhPxga3YHba5mPj2bRbbcevINIYMyK489efDxBgDr4SbVl2X5OXxZpx1xbkqXHVatNXy0cWWmxCxDlmA4SvRenXZlvF7Mqpd3rQKzqiHXly6wQiBfJQOJug+0/bGR2XTbYltlFL2164LHRWdNHY4WI2vXr0jRzuN3nvfCoyGFCW5RXkUpXZeSOFmZSFIJOlLb6ADfn5nSTvzbelL8tKab6FIf3rD4h6LHKK69K2BUaDj3h8ROvv7MpsrFT00vSNEVuitWCPLSEaE+U7Gx1ZXGPQHVOUritQy1aI4AdbC6J6eXWBE7ods32iqnJ5bOcDFyxYhYkiziUq/F5ttN8Q1vZ6CdPMdeMikFUVSFFYIABFY8k/gN+UyQI/c/+r8b+Q/6zLEj9z/6vxv5D/rMsQEREBERAREQEREBERAREQEREBERAREQEREBERAREQEREBERAREQERECDjdjZVHGtOXQKmuvuVbMUuy8297SpYXjei5Hl8Jm8HnfOYno2+oliIEfwed85iejb6iPB53zmJ6NvqJYiBH8HnfOYno2+ojwed85iejb6iWIgR/B53zmJ6NvqI8HnfOYno2+oliIEfwed85iejb6iPB53zmJ6NvqJYiBH8HnfOYno2+omt2f2JmY9YrTNxioZ297EYnb2M58sj7WM6GIEfwed85iejb6iPB53zmJ6NvqJYiBH8HnfOYno2+ojwed85iejb6iWIgR/B53zmJ6NvqI8HnfOYno2+oliIEfwed85iejb6iPB53zmJ6NvqJYiBH8HnfOYno2+ojwed85iejb6iWIgaXY3Z3hceqni4zWvCX1w8R3snh306ny3N2IgIiICIiAiIgIiICIiAiIgIiICIiAiIgIiI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5943600" cy="15382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696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MCDM Applications: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Compromise Programming Minimization through Petri Nets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Constraint method- Siphon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153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4400" dirty="0" smtClean="0"/>
              <a:t>A</a:t>
            </a:r>
          </a:p>
          <a:p>
            <a:pPr algn="ctr"/>
            <a:r>
              <a:rPr lang="en-US" sz="4400" dirty="0" smtClean="0"/>
              <a:t>‘Real’ </a:t>
            </a:r>
          </a:p>
          <a:p>
            <a:pPr algn="ctr"/>
            <a:r>
              <a:rPr lang="en-US" sz="4400" dirty="0" smtClean="0"/>
              <a:t>Investigative</a:t>
            </a:r>
          </a:p>
          <a:p>
            <a:pPr algn="ctr"/>
            <a:r>
              <a:rPr lang="en-US" sz="4400" dirty="0" smtClean="0"/>
              <a:t>Tool </a:t>
            </a:r>
            <a:endParaRPr lang="en-US" sz="4400" dirty="0"/>
          </a:p>
        </p:txBody>
      </p:sp>
      <p:pic>
        <p:nvPicPr>
          <p:cNvPr id="3075" name="Picture 3" descr="http://www.ipcadvertising.com/resource/23xb58x3tdfruewdoryza4m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914400"/>
            <a:ext cx="3505199" cy="23975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Bibliography:</a:t>
            </a:r>
          </a:p>
          <a:p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Petri Net Modeling of Irrigation Canal Networks.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Petri Net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of Biological networks.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 colored </a:t>
            </a:r>
            <a:r>
              <a:rPr lang="en-US" sz="2800" dirty="0" err="1" smtClean="0"/>
              <a:t>petri</a:t>
            </a:r>
            <a:r>
              <a:rPr lang="en-US" sz="2800" dirty="0" smtClean="0"/>
              <a:t> net model of tactical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 Survey of Petri Net Methods for Controlled Discrete Event Systems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Peterson, J.L. (1981). Petri Net Theory and the Modeling of Systems. Prentice-Hall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4390" y="6598919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0"/>
            <a:ext cx="2193193" cy="6926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33600" y="6553201"/>
            <a:ext cx="7010400" cy="45719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295401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07791" y="5497279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Thank You.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Petri Nets?</a:t>
            </a:r>
          </a:p>
          <a:p>
            <a:r>
              <a:rPr lang="en-US" dirty="0" smtClean="0"/>
              <a:t>Petri Nets and Civil Engineering</a:t>
            </a:r>
          </a:p>
          <a:p>
            <a:r>
              <a:rPr lang="en-US" dirty="0" smtClean="0"/>
              <a:t>Petri Nets &amp; Systems Biology</a:t>
            </a:r>
          </a:p>
          <a:p>
            <a:r>
              <a:rPr lang="en-US" dirty="0" smtClean="0"/>
              <a:t>Other Field Of Applications: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MCDM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Game Theory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685800"/>
            <a:ext cx="762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Softwares</a:t>
            </a:r>
            <a:r>
              <a:rPr lang="en-US" sz="4400" dirty="0" smtClean="0"/>
              <a:t> :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SNOOPY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Charlie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/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A graphical and mathematical tool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u="sng" dirty="0" smtClean="0"/>
              <a:t>Petri net</a:t>
            </a:r>
            <a:r>
              <a:rPr lang="en-US" sz="2400" dirty="0" smtClean="0"/>
              <a:t> c = </a:t>
            </a:r>
            <a:r>
              <a:rPr lang="en-US" sz="2400" dirty="0" smtClean="0">
                <a:sym typeface="Symbol" charset="2"/>
              </a:rPr>
              <a:t></a:t>
            </a:r>
            <a:r>
              <a:rPr lang="en-US" sz="2400" dirty="0" smtClean="0"/>
              <a:t>P,T,I,O</a:t>
            </a:r>
            <a:r>
              <a:rPr lang="en-US" sz="2400" dirty="0" smtClean="0">
                <a:sym typeface="Symbol" charset="2"/>
              </a:rPr>
              <a:t></a:t>
            </a:r>
            <a:r>
              <a:rPr lang="en-US" sz="2400" dirty="0" smtClean="0"/>
              <a:t> consists of:</a:t>
            </a:r>
          </a:p>
          <a:p>
            <a:pPr marL="1333500" lvl="1" indent="-533400">
              <a:lnSpc>
                <a:spcPct val="90000"/>
              </a:lnSpc>
              <a:buNone/>
            </a:pPr>
            <a:r>
              <a:rPr lang="en-US" sz="2400" dirty="0" smtClean="0"/>
              <a:t>-place</a:t>
            </a:r>
          </a:p>
          <a:p>
            <a:pPr marL="1333500" lvl="1" indent="-533400">
              <a:lnSpc>
                <a:spcPct val="90000"/>
              </a:lnSpc>
              <a:buNone/>
            </a:pPr>
            <a:r>
              <a:rPr lang="en-US" sz="2400" dirty="0" smtClean="0"/>
              <a:t>-transitions</a:t>
            </a:r>
          </a:p>
          <a:p>
            <a:pPr marL="1333500" lvl="1" indent="-533400">
              <a:lnSpc>
                <a:spcPct val="90000"/>
              </a:lnSpc>
              <a:buNone/>
            </a:pPr>
            <a:r>
              <a:rPr lang="en-US" sz="2400" dirty="0" smtClean="0"/>
              <a:t>-marking</a:t>
            </a:r>
          </a:p>
          <a:p>
            <a:pPr marL="1333500" lvl="1" indent="-533400">
              <a:lnSpc>
                <a:spcPct val="90000"/>
              </a:lnSpc>
              <a:buNone/>
            </a:pPr>
            <a:r>
              <a:rPr lang="en-US" sz="2400" dirty="0" smtClean="0"/>
              <a:t>-tokens</a:t>
            </a:r>
          </a:p>
          <a:p>
            <a:pPr marL="1333500" lvl="1" indent="-533400">
              <a:lnSpc>
                <a:spcPct val="90000"/>
              </a:lnSpc>
              <a:buNone/>
            </a:pPr>
            <a:r>
              <a:rPr lang="en-US" sz="2400" dirty="0" smtClean="0"/>
              <a:t>-arcs</a:t>
            </a:r>
          </a:p>
          <a:p>
            <a:endParaRPr lang="en-US" sz="2000" dirty="0"/>
          </a:p>
        </p:txBody>
      </p:sp>
      <p:grpSp>
        <p:nvGrpSpPr>
          <p:cNvPr id="4" name="Group 1029"/>
          <p:cNvGrpSpPr>
            <a:grpSpLocks/>
          </p:cNvGrpSpPr>
          <p:nvPr/>
        </p:nvGrpSpPr>
        <p:grpSpPr bwMode="auto">
          <a:xfrm>
            <a:off x="5791200" y="2286000"/>
            <a:ext cx="2622550" cy="2082800"/>
            <a:chOff x="3572" y="2448"/>
            <a:chExt cx="1652" cy="1312"/>
          </a:xfrm>
        </p:grpSpPr>
        <p:sp>
          <p:nvSpPr>
            <p:cNvPr id="5" name="Line 1030"/>
            <p:cNvSpPr>
              <a:spLocks noChangeShapeType="1"/>
            </p:cNvSpPr>
            <p:nvPr/>
          </p:nvSpPr>
          <p:spPr bwMode="auto">
            <a:xfrm>
              <a:off x="3860" y="304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3764" y="304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032"/>
            <p:cNvSpPr>
              <a:spLocks noChangeShapeType="1"/>
            </p:cNvSpPr>
            <p:nvPr/>
          </p:nvSpPr>
          <p:spPr bwMode="auto">
            <a:xfrm>
              <a:off x="4772" y="28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033"/>
            <p:cNvSpPr>
              <a:spLocks noChangeArrowheads="1"/>
            </p:cNvSpPr>
            <p:nvPr/>
          </p:nvSpPr>
          <p:spPr bwMode="auto">
            <a:xfrm>
              <a:off x="4580" y="3328"/>
              <a:ext cx="432" cy="4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034"/>
            <p:cNvSpPr>
              <a:spLocks/>
            </p:cNvSpPr>
            <p:nvPr/>
          </p:nvSpPr>
          <p:spPr bwMode="auto">
            <a:xfrm>
              <a:off x="3908" y="3376"/>
              <a:ext cx="672" cy="320"/>
            </a:xfrm>
            <a:custGeom>
              <a:avLst/>
              <a:gdLst>
                <a:gd name="T0" fmla="*/ 0 w 624"/>
                <a:gd name="T1" fmla="*/ 0 h 272"/>
                <a:gd name="T2" fmla="*/ 278 w 624"/>
                <a:gd name="T3" fmla="*/ 541 h 272"/>
                <a:gd name="T4" fmla="*/ 905 w 624"/>
                <a:gd name="T5" fmla="*/ 433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>
              <a:off x="3716" y="3376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36"/>
            <p:cNvSpPr>
              <a:spLocks/>
            </p:cNvSpPr>
            <p:nvPr/>
          </p:nvSpPr>
          <p:spPr bwMode="auto">
            <a:xfrm>
              <a:off x="4004" y="2848"/>
              <a:ext cx="672" cy="312"/>
            </a:xfrm>
            <a:custGeom>
              <a:avLst/>
              <a:gdLst>
                <a:gd name="T0" fmla="*/ 672 w 672"/>
                <a:gd name="T1" fmla="*/ 0 h 312"/>
                <a:gd name="T2" fmla="*/ 432 w 672"/>
                <a:gd name="T3" fmla="*/ 288 h 312"/>
                <a:gd name="T4" fmla="*/ 0 w 672"/>
                <a:gd name="T5" fmla="*/ 144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37"/>
            <p:cNvSpPr>
              <a:spLocks/>
            </p:cNvSpPr>
            <p:nvPr/>
          </p:nvSpPr>
          <p:spPr bwMode="auto">
            <a:xfrm>
              <a:off x="3908" y="2448"/>
              <a:ext cx="816" cy="352"/>
            </a:xfrm>
            <a:custGeom>
              <a:avLst/>
              <a:gdLst>
                <a:gd name="T0" fmla="*/ 0 w 768"/>
                <a:gd name="T1" fmla="*/ 256 h 352"/>
                <a:gd name="T2" fmla="*/ 585 w 768"/>
                <a:gd name="T3" fmla="*/ 16 h 352"/>
                <a:gd name="T4" fmla="*/ 1040 w 768"/>
                <a:gd name="T5" fmla="*/ 352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38"/>
            <p:cNvSpPr>
              <a:spLocks noChangeArrowheads="1"/>
            </p:cNvSpPr>
            <p:nvPr/>
          </p:nvSpPr>
          <p:spPr bwMode="auto">
            <a:xfrm>
              <a:off x="3572" y="2656"/>
              <a:ext cx="432" cy="4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4580" y="2848"/>
              <a:ext cx="43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40"/>
            <p:cNvSpPr>
              <a:spLocks noChangeArrowheads="1"/>
            </p:cNvSpPr>
            <p:nvPr/>
          </p:nvSpPr>
          <p:spPr bwMode="auto">
            <a:xfrm>
              <a:off x="3668" y="2800"/>
              <a:ext cx="96" cy="96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041"/>
            <p:cNvSpPr>
              <a:spLocks noChangeArrowheads="1"/>
            </p:cNvSpPr>
            <p:nvPr/>
          </p:nvSpPr>
          <p:spPr bwMode="auto">
            <a:xfrm>
              <a:off x="3812" y="2848"/>
              <a:ext cx="96" cy="96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42"/>
            <p:cNvSpPr txBox="1">
              <a:spLocks noChangeArrowheads="1"/>
            </p:cNvSpPr>
            <p:nvPr/>
          </p:nvSpPr>
          <p:spPr bwMode="auto">
            <a:xfrm>
              <a:off x="3668" y="338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27F"/>
                  </a:solidFill>
                </a:rPr>
                <a:t>b</a:t>
              </a:r>
            </a:p>
          </p:txBody>
        </p:sp>
        <p:sp>
          <p:nvSpPr>
            <p:cNvPr id="18" name="Text Box 1043"/>
            <p:cNvSpPr txBox="1">
              <a:spLocks noChangeArrowheads="1"/>
            </p:cNvSpPr>
            <p:nvPr/>
          </p:nvSpPr>
          <p:spPr bwMode="auto">
            <a:xfrm>
              <a:off x="4772" y="251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27F"/>
                  </a:solidFill>
                </a:rPr>
                <a:t>a</a:t>
              </a:r>
            </a:p>
          </p:txBody>
        </p:sp>
        <p:sp>
          <p:nvSpPr>
            <p:cNvPr id="19" name="Text Box 1044"/>
            <p:cNvSpPr txBox="1">
              <a:spLocks noChangeArrowheads="1"/>
            </p:cNvSpPr>
            <p:nvPr/>
          </p:nvSpPr>
          <p:spPr bwMode="auto">
            <a:xfrm>
              <a:off x="5012" y="32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27F"/>
                  </a:solidFill>
                </a:rPr>
                <a:t>y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Oscar Nierstrasz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Petri Nets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E725E-030C-46BF-BAC2-54025EB0D00B}" type="slidenum">
              <a:rPr lang="de-CH"/>
              <a:pPr/>
              <a:t>5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9750" y="554038"/>
            <a:ext cx="8070850" cy="817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Firing transitions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750" y="1654175"/>
            <a:ext cx="8061325" cy="130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elvetica CE" charset="-18"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3200" b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fire</a:t>
            </a: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 transition t: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62000" y="3048000"/>
            <a:ext cx="1374775" cy="1252538"/>
            <a:chOff x="480" y="1920"/>
            <a:chExt cx="866" cy="789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653" y="2276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95" y="2276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202" y="21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086" y="2449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82" y="2478"/>
              <a:ext cx="404" cy="193"/>
            </a:xfrm>
            <a:custGeom>
              <a:avLst/>
              <a:gdLst>
                <a:gd name="T0" fmla="*/ 0 w 624"/>
                <a:gd name="T1" fmla="*/ 0 h 272"/>
                <a:gd name="T2" fmla="*/ 22 w 624"/>
                <a:gd name="T3" fmla="*/ 43 h 272"/>
                <a:gd name="T4" fmla="*/ 71 w 624"/>
                <a:gd name="T5" fmla="*/ 35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567" y="2478"/>
              <a:ext cx="25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40" y="2161"/>
              <a:ext cx="404" cy="187"/>
            </a:xfrm>
            <a:custGeom>
              <a:avLst/>
              <a:gdLst>
                <a:gd name="T0" fmla="*/ 53 w 672"/>
                <a:gd name="T1" fmla="*/ 0 h 312"/>
                <a:gd name="T2" fmla="*/ 34 w 672"/>
                <a:gd name="T3" fmla="*/ 22 h 312"/>
                <a:gd name="T4" fmla="*/ 0 w 672"/>
                <a:gd name="T5" fmla="*/ 11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2" y="1920"/>
              <a:ext cx="491" cy="212"/>
            </a:xfrm>
            <a:custGeom>
              <a:avLst/>
              <a:gdLst>
                <a:gd name="T0" fmla="*/ 0 w 768"/>
                <a:gd name="T1" fmla="*/ 20 h 352"/>
                <a:gd name="T2" fmla="*/ 46 w 768"/>
                <a:gd name="T3" fmla="*/ 1 h 352"/>
                <a:gd name="T4" fmla="*/ 82 w 768"/>
                <a:gd name="T5" fmla="*/ 28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80" y="2045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6" y="2161"/>
              <a:ext cx="2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538" y="2091"/>
              <a:ext cx="57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624" y="2178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6781800" y="4495800"/>
            <a:ext cx="1679575" cy="1557338"/>
            <a:chOff x="4272" y="2832"/>
            <a:chExt cx="1058" cy="981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637" y="3380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" y="3380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5186" y="326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5070" y="3553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666" y="3582"/>
              <a:ext cx="404" cy="193"/>
            </a:xfrm>
            <a:custGeom>
              <a:avLst/>
              <a:gdLst>
                <a:gd name="T0" fmla="*/ 0 w 624"/>
                <a:gd name="T1" fmla="*/ 0 h 272"/>
                <a:gd name="T2" fmla="*/ 22 w 624"/>
                <a:gd name="T3" fmla="*/ 43 h 272"/>
                <a:gd name="T4" fmla="*/ 71 w 624"/>
                <a:gd name="T5" fmla="*/ 35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551" y="3582"/>
              <a:ext cx="2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724" y="3265"/>
              <a:ext cx="404" cy="187"/>
            </a:xfrm>
            <a:custGeom>
              <a:avLst/>
              <a:gdLst>
                <a:gd name="T0" fmla="*/ 53 w 672"/>
                <a:gd name="T1" fmla="*/ 0 h 312"/>
                <a:gd name="T2" fmla="*/ 34 w 672"/>
                <a:gd name="T3" fmla="*/ 22 h 312"/>
                <a:gd name="T4" fmla="*/ 0 w 672"/>
                <a:gd name="T5" fmla="*/ 11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666" y="3024"/>
              <a:ext cx="491" cy="212"/>
            </a:xfrm>
            <a:custGeom>
              <a:avLst/>
              <a:gdLst>
                <a:gd name="T0" fmla="*/ 0 w 768"/>
                <a:gd name="T1" fmla="*/ 20 h 352"/>
                <a:gd name="T2" fmla="*/ 46 w 768"/>
                <a:gd name="T3" fmla="*/ 1 h 352"/>
                <a:gd name="T4" fmla="*/ 82 w 768"/>
                <a:gd name="T5" fmla="*/ 28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4464" y="3149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070" y="3265"/>
              <a:ext cx="2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5166" y="3698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416" y="2832"/>
              <a:ext cx="192" cy="240"/>
            </a:xfrm>
            <a:prstGeom prst="line">
              <a:avLst/>
            </a:prstGeom>
            <a:noFill/>
            <a:ln w="19050">
              <a:solidFill>
                <a:srgbClr val="7F010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272" y="283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F0101"/>
                  </a:solidFill>
                </a:rPr>
                <a:t>b</a:t>
              </a: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5208" y="3624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5136" y="3612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1143000" y="3048000"/>
            <a:ext cx="3813175" cy="3005138"/>
            <a:chOff x="720" y="1920"/>
            <a:chExt cx="2402" cy="1893"/>
          </a:xfrm>
        </p:grpSpPr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941" y="3380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883" y="3380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490" y="326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374" y="3553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970" y="3582"/>
              <a:ext cx="404" cy="193"/>
            </a:xfrm>
            <a:custGeom>
              <a:avLst/>
              <a:gdLst>
                <a:gd name="T0" fmla="*/ 0 w 624"/>
                <a:gd name="T1" fmla="*/ 0 h 272"/>
                <a:gd name="T2" fmla="*/ 22 w 624"/>
                <a:gd name="T3" fmla="*/ 43 h 272"/>
                <a:gd name="T4" fmla="*/ 71 w 624"/>
                <a:gd name="T5" fmla="*/ 35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855" y="3582"/>
              <a:ext cx="2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028" y="3265"/>
              <a:ext cx="404" cy="187"/>
            </a:xfrm>
            <a:custGeom>
              <a:avLst/>
              <a:gdLst>
                <a:gd name="T0" fmla="*/ 53 w 672"/>
                <a:gd name="T1" fmla="*/ 0 h 312"/>
                <a:gd name="T2" fmla="*/ 34 w 672"/>
                <a:gd name="T3" fmla="*/ 22 h 312"/>
                <a:gd name="T4" fmla="*/ 0 w 672"/>
                <a:gd name="T5" fmla="*/ 11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970" y="3024"/>
              <a:ext cx="491" cy="212"/>
            </a:xfrm>
            <a:custGeom>
              <a:avLst/>
              <a:gdLst>
                <a:gd name="T0" fmla="*/ 0 w 768"/>
                <a:gd name="T1" fmla="*/ 20 h 352"/>
                <a:gd name="T2" fmla="*/ 46 w 768"/>
                <a:gd name="T3" fmla="*/ 1 h 352"/>
                <a:gd name="T4" fmla="*/ 82 w 768"/>
                <a:gd name="T5" fmla="*/ 28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768" y="3149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374" y="3265"/>
              <a:ext cx="2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1470" y="3662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5"/>
            <p:cNvGrpSpPr>
              <a:grpSpLocks/>
            </p:cNvGrpSpPr>
            <p:nvPr/>
          </p:nvGrpSpPr>
          <p:grpSpPr bwMode="auto">
            <a:xfrm>
              <a:off x="2256" y="1920"/>
              <a:ext cx="866" cy="789"/>
              <a:chOff x="2256" y="1920"/>
              <a:chExt cx="866" cy="789"/>
            </a:xfrm>
          </p:grpSpPr>
          <p:sp>
            <p:nvSpPr>
              <p:cNvPr id="55" name="Line 46"/>
              <p:cNvSpPr>
                <a:spLocks noChangeShapeType="1"/>
              </p:cNvSpPr>
              <p:nvPr/>
            </p:nvSpPr>
            <p:spPr bwMode="auto">
              <a:xfrm>
                <a:off x="2429" y="2276"/>
                <a:ext cx="87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>
                <a:off x="2371" y="2276"/>
                <a:ext cx="87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>
                <a:off x="2978" y="216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2862" y="2449"/>
                <a:ext cx="260" cy="2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2458" y="2478"/>
                <a:ext cx="404" cy="193"/>
              </a:xfrm>
              <a:custGeom>
                <a:avLst/>
                <a:gdLst>
                  <a:gd name="T0" fmla="*/ 0 w 624"/>
                  <a:gd name="T1" fmla="*/ 0 h 272"/>
                  <a:gd name="T2" fmla="*/ 22 w 624"/>
                  <a:gd name="T3" fmla="*/ 43 h 272"/>
                  <a:gd name="T4" fmla="*/ 71 w 624"/>
                  <a:gd name="T5" fmla="*/ 35 h 272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272"/>
                  <a:gd name="T11" fmla="*/ 624 w 624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272">
                    <a:moveTo>
                      <a:pt x="0" y="0"/>
                    </a:moveTo>
                    <a:cubicBezTo>
                      <a:pt x="44" y="104"/>
                      <a:pt x="88" y="208"/>
                      <a:pt x="192" y="240"/>
                    </a:cubicBezTo>
                    <a:cubicBezTo>
                      <a:pt x="296" y="272"/>
                      <a:pt x="460" y="232"/>
                      <a:pt x="624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51"/>
              <p:cNvSpPr>
                <a:spLocks noChangeShapeType="1"/>
              </p:cNvSpPr>
              <p:nvPr/>
            </p:nvSpPr>
            <p:spPr bwMode="auto">
              <a:xfrm>
                <a:off x="2343" y="2478"/>
                <a:ext cx="259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2516" y="2161"/>
                <a:ext cx="404" cy="187"/>
              </a:xfrm>
              <a:custGeom>
                <a:avLst/>
                <a:gdLst>
                  <a:gd name="T0" fmla="*/ 53 w 672"/>
                  <a:gd name="T1" fmla="*/ 0 h 312"/>
                  <a:gd name="T2" fmla="*/ 34 w 672"/>
                  <a:gd name="T3" fmla="*/ 22 h 312"/>
                  <a:gd name="T4" fmla="*/ 0 w 672"/>
                  <a:gd name="T5" fmla="*/ 11 h 31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312"/>
                  <a:gd name="T11" fmla="*/ 672 w 67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312">
                    <a:moveTo>
                      <a:pt x="672" y="0"/>
                    </a:moveTo>
                    <a:cubicBezTo>
                      <a:pt x="608" y="132"/>
                      <a:pt x="544" y="264"/>
                      <a:pt x="432" y="288"/>
                    </a:cubicBezTo>
                    <a:cubicBezTo>
                      <a:pt x="320" y="312"/>
                      <a:pt x="160" y="228"/>
                      <a:pt x="0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2458" y="1920"/>
                <a:ext cx="491" cy="212"/>
              </a:xfrm>
              <a:custGeom>
                <a:avLst/>
                <a:gdLst>
                  <a:gd name="T0" fmla="*/ 0 w 768"/>
                  <a:gd name="T1" fmla="*/ 20 h 352"/>
                  <a:gd name="T2" fmla="*/ 46 w 768"/>
                  <a:gd name="T3" fmla="*/ 1 h 352"/>
                  <a:gd name="T4" fmla="*/ 82 w 768"/>
                  <a:gd name="T5" fmla="*/ 28 h 352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52"/>
                  <a:gd name="T11" fmla="*/ 768 w 768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52">
                    <a:moveTo>
                      <a:pt x="0" y="256"/>
                    </a:moveTo>
                    <a:cubicBezTo>
                      <a:pt x="152" y="128"/>
                      <a:pt x="304" y="0"/>
                      <a:pt x="432" y="16"/>
                    </a:cubicBezTo>
                    <a:cubicBezTo>
                      <a:pt x="560" y="32"/>
                      <a:pt x="664" y="192"/>
                      <a:pt x="768" y="35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54"/>
              <p:cNvSpPr>
                <a:spLocks noChangeArrowheads="1"/>
              </p:cNvSpPr>
              <p:nvPr/>
            </p:nvSpPr>
            <p:spPr bwMode="auto">
              <a:xfrm>
                <a:off x="2256" y="2045"/>
                <a:ext cx="260" cy="2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55"/>
              <p:cNvSpPr>
                <a:spLocks noChangeShapeType="1"/>
              </p:cNvSpPr>
              <p:nvPr/>
            </p:nvSpPr>
            <p:spPr bwMode="auto">
              <a:xfrm>
                <a:off x="2862" y="2161"/>
                <a:ext cx="260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6"/>
              <p:cNvSpPr>
                <a:spLocks noChangeArrowheads="1"/>
              </p:cNvSpPr>
              <p:nvPr/>
            </p:nvSpPr>
            <p:spPr bwMode="auto">
              <a:xfrm>
                <a:off x="2314" y="2091"/>
                <a:ext cx="57" cy="58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57"/>
              <p:cNvSpPr>
                <a:spLocks noChangeArrowheads="1"/>
              </p:cNvSpPr>
              <p:nvPr/>
            </p:nvSpPr>
            <p:spPr bwMode="auto">
              <a:xfrm>
                <a:off x="2400" y="2178"/>
                <a:ext cx="58" cy="58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58"/>
              <p:cNvSpPr>
                <a:spLocks noChangeArrowheads="1"/>
              </p:cNvSpPr>
              <p:nvPr/>
            </p:nvSpPr>
            <p:spPr bwMode="auto">
              <a:xfrm>
                <a:off x="2958" y="2550"/>
                <a:ext cx="58" cy="58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1632" y="2352"/>
              <a:ext cx="480" cy="0"/>
            </a:xfrm>
            <a:prstGeom prst="line">
              <a:avLst/>
            </a:prstGeom>
            <a:noFill/>
            <a:ln w="19050">
              <a:solidFill>
                <a:srgbClr val="7F010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718" y="20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F0101"/>
                  </a:solidFill>
                </a:rPr>
                <a:t>a</a:t>
              </a:r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864" y="2784"/>
              <a:ext cx="192" cy="240"/>
            </a:xfrm>
            <a:prstGeom prst="line">
              <a:avLst/>
            </a:prstGeom>
            <a:noFill/>
            <a:ln w="19050">
              <a:solidFill>
                <a:srgbClr val="7F010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720" y="27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F0101"/>
                  </a:solidFill>
                </a:rPr>
                <a:t>b</a:t>
              </a:r>
            </a:p>
          </p:txBody>
        </p:sp>
      </p:grpSp>
      <p:grpSp>
        <p:nvGrpSpPr>
          <p:cNvPr id="68" name="Group 63"/>
          <p:cNvGrpSpPr>
            <a:grpSpLocks/>
          </p:cNvGrpSpPr>
          <p:nvPr/>
        </p:nvGrpSpPr>
        <p:grpSpPr bwMode="auto">
          <a:xfrm>
            <a:off x="4038600" y="3057525"/>
            <a:ext cx="3813175" cy="3005138"/>
            <a:chOff x="2544" y="1926"/>
            <a:chExt cx="2402" cy="1893"/>
          </a:xfrm>
        </p:grpSpPr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2765" y="3386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707" y="3386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3314" y="327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3198" y="3559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94" y="3588"/>
              <a:ext cx="404" cy="193"/>
            </a:xfrm>
            <a:custGeom>
              <a:avLst/>
              <a:gdLst>
                <a:gd name="T0" fmla="*/ 0 w 624"/>
                <a:gd name="T1" fmla="*/ 0 h 272"/>
                <a:gd name="T2" fmla="*/ 22 w 624"/>
                <a:gd name="T3" fmla="*/ 43 h 272"/>
                <a:gd name="T4" fmla="*/ 71 w 624"/>
                <a:gd name="T5" fmla="*/ 35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2679" y="3588"/>
              <a:ext cx="2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852" y="3271"/>
              <a:ext cx="404" cy="187"/>
            </a:xfrm>
            <a:custGeom>
              <a:avLst/>
              <a:gdLst>
                <a:gd name="T0" fmla="*/ 53 w 672"/>
                <a:gd name="T1" fmla="*/ 0 h 312"/>
                <a:gd name="T2" fmla="*/ 34 w 672"/>
                <a:gd name="T3" fmla="*/ 22 h 312"/>
                <a:gd name="T4" fmla="*/ 0 w 672"/>
                <a:gd name="T5" fmla="*/ 11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794" y="3030"/>
              <a:ext cx="491" cy="212"/>
            </a:xfrm>
            <a:custGeom>
              <a:avLst/>
              <a:gdLst>
                <a:gd name="T0" fmla="*/ 0 w 768"/>
                <a:gd name="T1" fmla="*/ 20 h 352"/>
                <a:gd name="T2" fmla="*/ 46 w 768"/>
                <a:gd name="T3" fmla="*/ 1 h 352"/>
                <a:gd name="T4" fmla="*/ 82 w 768"/>
                <a:gd name="T5" fmla="*/ 28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2592" y="3155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198" y="3271"/>
              <a:ext cx="2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3350" y="3668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3456" y="2358"/>
              <a:ext cx="480" cy="0"/>
            </a:xfrm>
            <a:prstGeom prst="line">
              <a:avLst/>
            </a:prstGeom>
            <a:noFill/>
            <a:ln w="19050">
              <a:solidFill>
                <a:srgbClr val="7F010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76"/>
            <p:cNvSpPr txBox="1">
              <a:spLocks noChangeArrowheads="1"/>
            </p:cNvSpPr>
            <p:nvPr/>
          </p:nvSpPr>
          <p:spPr bwMode="auto">
            <a:xfrm>
              <a:off x="3542" y="21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F0101"/>
                  </a:solidFill>
                </a:rPr>
                <a:t>a</a:t>
              </a:r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2688" y="2790"/>
              <a:ext cx="192" cy="240"/>
            </a:xfrm>
            <a:prstGeom prst="line">
              <a:avLst/>
            </a:prstGeom>
            <a:noFill/>
            <a:ln w="19050">
              <a:solidFill>
                <a:srgbClr val="7F010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2544" y="279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F0101"/>
                  </a:solidFill>
                </a:rPr>
                <a:t>b</a:t>
              </a:r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4253" y="2282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4195" y="2282"/>
              <a:ext cx="87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4802" y="216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4686" y="2455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282" y="2484"/>
              <a:ext cx="404" cy="193"/>
            </a:xfrm>
            <a:custGeom>
              <a:avLst/>
              <a:gdLst>
                <a:gd name="T0" fmla="*/ 0 w 624"/>
                <a:gd name="T1" fmla="*/ 0 h 272"/>
                <a:gd name="T2" fmla="*/ 22 w 624"/>
                <a:gd name="T3" fmla="*/ 43 h 272"/>
                <a:gd name="T4" fmla="*/ 71 w 624"/>
                <a:gd name="T5" fmla="*/ 35 h 272"/>
                <a:gd name="T6" fmla="*/ 0 60000 65536"/>
                <a:gd name="T7" fmla="*/ 0 60000 65536"/>
                <a:gd name="T8" fmla="*/ 0 60000 65536"/>
                <a:gd name="T9" fmla="*/ 0 w 624"/>
                <a:gd name="T10" fmla="*/ 0 h 272"/>
                <a:gd name="T11" fmla="*/ 624 w 624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72">
                  <a:moveTo>
                    <a:pt x="0" y="0"/>
                  </a:moveTo>
                  <a:cubicBezTo>
                    <a:pt x="44" y="104"/>
                    <a:pt x="88" y="208"/>
                    <a:pt x="192" y="240"/>
                  </a:cubicBezTo>
                  <a:cubicBezTo>
                    <a:pt x="296" y="272"/>
                    <a:pt x="460" y="232"/>
                    <a:pt x="624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4167" y="2484"/>
              <a:ext cx="25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340" y="2167"/>
              <a:ext cx="404" cy="187"/>
            </a:xfrm>
            <a:custGeom>
              <a:avLst/>
              <a:gdLst>
                <a:gd name="T0" fmla="*/ 53 w 672"/>
                <a:gd name="T1" fmla="*/ 0 h 312"/>
                <a:gd name="T2" fmla="*/ 34 w 672"/>
                <a:gd name="T3" fmla="*/ 22 h 312"/>
                <a:gd name="T4" fmla="*/ 0 w 672"/>
                <a:gd name="T5" fmla="*/ 11 h 312"/>
                <a:gd name="T6" fmla="*/ 0 60000 65536"/>
                <a:gd name="T7" fmla="*/ 0 60000 65536"/>
                <a:gd name="T8" fmla="*/ 0 60000 65536"/>
                <a:gd name="T9" fmla="*/ 0 w 672"/>
                <a:gd name="T10" fmla="*/ 0 h 312"/>
                <a:gd name="T11" fmla="*/ 672 w 672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12">
                  <a:moveTo>
                    <a:pt x="672" y="0"/>
                  </a:moveTo>
                  <a:cubicBezTo>
                    <a:pt x="608" y="132"/>
                    <a:pt x="544" y="264"/>
                    <a:pt x="432" y="288"/>
                  </a:cubicBezTo>
                  <a:cubicBezTo>
                    <a:pt x="320" y="312"/>
                    <a:pt x="160" y="228"/>
                    <a:pt x="0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282" y="1926"/>
              <a:ext cx="491" cy="212"/>
            </a:xfrm>
            <a:custGeom>
              <a:avLst/>
              <a:gdLst>
                <a:gd name="T0" fmla="*/ 0 w 768"/>
                <a:gd name="T1" fmla="*/ 20 h 352"/>
                <a:gd name="T2" fmla="*/ 46 w 768"/>
                <a:gd name="T3" fmla="*/ 1 h 352"/>
                <a:gd name="T4" fmla="*/ 82 w 768"/>
                <a:gd name="T5" fmla="*/ 28 h 352"/>
                <a:gd name="T6" fmla="*/ 0 60000 65536"/>
                <a:gd name="T7" fmla="*/ 0 60000 65536"/>
                <a:gd name="T8" fmla="*/ 0 60000 65536"/>
                <a:gd name="T9" fmla="*/ 0 w 768"/>
                <a:gd name="T10" fmla="*/ 0 h 352"/>
                <a:gd name="T11" fmla="*/ 768 w 768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2">
                  <a:moveTo>
                    <a:pt x="0" y="256"/>
                  </a:moveTo>
                  <a:cubicBezTo>
                    <a:pt x="152" y="128"/>
                    <a:pt x="304" y="0"/>
                    <a:pt x="432" y="16"/>
                  </a:cubicBezTo>
                  <a:cubicBezTo>
                    <a:pt x="560" y="32"/>
                    <a:pt x="664" y="192"/>
                    <a:pt x="768" y="35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080" y="2051"/>
              <a:ext cx="260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4686" y="2167"/>
              <a:ext cx="2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9"/>
            <p:cNvSpPr>
              <a:spLocks noChangeArrowheads="1"/>
            </p:cNvSpPr>
            <p:nvPr/>
          </p:nvSpPr>
          <p:spPr bwMode="auto">
            <a:xfrm>
              <a:off x="4138" y="2097"/>
              <a:ext cx="57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0"/>
            <p:cNvSpPr>
              <a:spLocks noChangeArrowheads="1"/>
            </p:cNvSpPr>
            <p:nvPr/>
          </p:nvSpPr>
          <p:spPr bwMode="auto">
            <a:xfrm>
              <a:off x="4224" y="2184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1"/>
            <p:cNvSpPr>
              <a:spLocks noChangeArrowheads="1"/>
            </p:cNvSpPr>
            <p:nvPr/>
          </p:nvSpPr>
          <p:spPr bwMode="auto">
            <a:xfrm>
              <a:off x="4748" y="2526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4844" y="2574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3254" y="3648"/>
              <a:ext cx="58" cy="5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0" name="Picture 99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102" name="Rectangle 10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6" name="Rectangle 10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096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3200" dirty="0" smtClean="0"/>
              <a:t>Vending machine: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72" y="1104"/>
            <a:chExt cx="4462" cy="2784"/>
          </a:xfrm>
        </p:grpSpPr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672" y="1104"/>
              <a:ext cx="4462" cy="2784"/>
              <a:chOff x="662" y="1104"/>
              <a:chExt cx="4462" cy="2784"/>
            </a:xfrm>
          </p:grpSpPr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 flipH="1">
                <a:off x="1056" y="120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2064" y="1584"/>
                <a:ext cx="2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/>
                  <a:t>5c</a:t>
                </a:r>
                <a:endParaRPr lang="en-US" sz="2400" b="0"/>
              </a:p>
            </p:txBody>
          </p: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662" y="1104"/>
                <a:ext cx="4462" cy="2784"/>
                <a:chOff x="662" y="1104"/>
                <a:chExt cx="4462" cy="2784"/>
              </a:xfrm>
            </p:grpSpPr>
            <p:sp>
              <p:nvSpPr>
                <p:cNvPr id="20" name="Oval 7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83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264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11"/>
                <p:cNvSpPr>
                  <a:spLocks noChangeArrowheads="1"/>
                </p:cNvSpPr>
                <p:nvPr/>
              </p:nvSpPr>
              <p:spPr bwMode="auto">
                <a:xfrm>
                  <a:off x="2256" y="172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302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13"/>
                <p:cNvSpPr>
                  <a:spLocks noChangeArrowheads="1"/>
                </p:cNvSpPr>
                <p:nvPr/>
              </p:nvSpPr>
              <p:spPr bwMode="auto">
                <a:xfrm>
                  <a:off x="1536" y="201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Rectangle 14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4" y="316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17"/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18"/>
                <p:cNvSpPr>
                  <a:spLocks noChangeArrowheads="1"/>
                </p:cNvSpPr>
                <p:nvPr/>
              </p:nvSpPr>
              <p:spPr bwMode="auto">
                <a:xfrm>
                  <a:off x="4272" y="148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80" y="1872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96" y="1632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08" y="1584"/>
                  <a:ext cx="8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23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auto">
                <a:xfrm>
                  <a:off x="2400" y="19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254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496" y="2448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912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>
                  <a:off x="2496" y="3168"/>
                  <a:ext cx="76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>
                  <a:off x="3408" y="3264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4416" y="1728"/>
                  <a:ext cx="9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464" y="2544"/>
                  <a:ext cx="4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3"/>
                <p:cNvSpPr>
                  <a:spLocks noChangeArrowheads="1"/>
                </p:cNvSpPr>
                <p:nvPr/>
              </p:nvSpPr>
              <p:spPr bwMode="auto">
                <a:xfrm>
                  <a:off x="2208" y="369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4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340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352" y="379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056" y="379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056" y="268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416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304" y="120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auto">
                <a:xfrm>
                  <a:off x="1056" y="1200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80" y="1248"/>
                  <a:ext cx="11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b="0"/>
                    <a:t>Take 15c bar</a:t>
                  </a:r>
                </a:p>
              </p:txBody>
            </p:sp>
            <p:sp>
              <p:nvSpPr>
                <p:cNvPr id="5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00" y="1776"/>
                  <a:ext cx="73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 5c</a:t>
                  </a:r>
                  <a:endParaRPr lang="en-US" sz="2400" b="0"/>
                </a:p>
              </p:txBody>
            </p:sp>
            <p:sp>
              <p:nvSpPr>
                <p:cNvPr id="5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62" y="2409"/>
                  <a:ext cx="2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/>
                    <a:t>0c</a:t>
                  </a:r>
                  <a:endParaRPr lang="en-US" sz="2400" b="0"/>
                </a:p>
              </p:txBody>
            </p:sp>
            <p:sp>
              <p:nvSpPr>
                <p:cNvPr id="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52" y="3024"/>
                  <a:ext cx="8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 10c</a:t>
                  </a:r>
                  <a:endParaRPr lang="en-US" sz="2400" b="0"/>
                </a:p>
              </p:txBody>
            </p:sp>
            <p:sp>
              <p:nvSpPr>
                <p:cNvPr id="5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2256"/>
                  <a:ext cx="62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b="0"/>
                    <a:t>Deposit</a:t>
                  </a:r>
                  <a:br>
                    <a:rPr lang="en-US" b="0"/>
                  </a:br>
                  <a:r>
                    <a:rPr lang="en-US" b="0"/>
                    <a:t>        5c</a:t>
                  </a:r>
                  <a:endParaRPr lang="en-US" sz="2400" b="0"/>
                </a:p>
              </p:txBody>
            </p:sp>
            <p:sp>
              <p:nvSpPr>
                <p:cNvPr id="6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02" y="3177"/>
                  <a:ext cx="34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/>
                    <a:t>10c</a:t>
                  </a:r>
                </a:p>
              </p:txBody>
            </p:sp>
            <p:sp>
              <p:nvSpPr>
                <p:cNvPr id="6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1344"/>
                  <a:ext cx="8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 10c</a:t>
                  </a:r>
                  <a:endParaRPr lang="en-US" sz="2400" b="0"/>
                </a:p>
              </p:txBody>
            </p:sp>
            <p:sp>
              <p:nvSpPr>
                <p:cNvPr id="6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398" y="2376"/>
                  <a:ext cx="56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</a:t>
                  </a:r>
                </a:p>
                <a:p>
                  <a:r>
                    <a:rPr lang="en-US" b="0"/>
                    <a:t>5c</a:t>
                  </a:r>
                  <a:endParaRPr lang="en-US" sz="2400" b="0"/>
                </a:p>
              </p:txBody>
            </p:sp>
            <p:sp>
              <p:nvSpPr>
                <p:cNvPr id="6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024" y="3312"/>
                  <a:ext cx="8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 10c</a:t>
                  </a:r>
                  <a:endParaRPr lang="en-US" sz="2400" b="0"/>
                </a:p>
              </p:txBody>
            </p:sp>
            <p:sp>
              <p:nvSpPr>
                <p:cNvPr id="6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550" y="3129"/>
                  <a:ext cx="34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/>
                    <a:t>20c</a:t>
                  </a:r>
                </a:p>
              </p:txBody>
            </p:sp>
            <p:sp>
              <p:nvSpPr>
                <p:cNvPr id="6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56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Deposit</a:t>
                  </a:r>
                </a:p>
                <a:p>
                  <a:r>
                    <a:rPr lang="en-US" b="0"/>
                    <a:t>5c</a:t>
                  </a:r>
                </a:p>
              </p:txBody>
            </p:sp>
            <p:sp>
              <p:nvSpPr>
                <p:cNvPr id="6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502" y="1449"/>
                  <a:ext cx="34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/>
                    <a:t>15c</a:t>
                  </a:r>
                </a:p>
              </p:txBody>
            </p:sp>
            <p:sp>
              <p:nvSpPr>
                <p:cNvPr id="6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584" y="3504"/>
                  <a:ext cx="8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Take 20c bar</a:t>
                  </a:r>
                  <a:endParaRPr lang="en-US" sz="2400" b="0"/>
                </a:p>
              </p:txBody>
            </p:sp>
          </p:grpSp>
        </p:grpSp>
        <p:sp>
          <p:nvSpPr>
            <p:cNvPr id="16" name="Oval 55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dirty="0" smtClean="0"/>
              <a:t>  </a:t>
            </a:r>
            <a:r>
              <a:rPr lang="en-US" sz="3200" dirty="0" smtClean="0"/>
              <a:t>Irrigation Canal Problem: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89154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85800" y="42672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Mathematical Model:</a:t>
            </a:r>
          </a:p>
          <a:p>
            <a:r>
              <a:rPr lang="en-US" sz="2000" dirty="0" smtClean="0"/>
              <a:t>1)rate of flow </a:t>
            </a:r>
            <a:r>
              <a:rPr lang="en-US" sz="2000" dirty="0" err="1" smtClean="0"/>
              <a:t>q</a:t>
            </a:r>
            <a:r>
              <a:rPr lang="en-US" sz="1400" dirty="0" err="1" smtClean="0"/>
              <a:t>bi</a:t>
            </a:r>
            <a:r>
              <a:rPr lang="en-US" dirty="0" smtClean="0"/>
              <a:t> </a:t>
            </a:r>
            <a:r>
              <a:rPr lang="en-US" sz="2000" dirty="0" smtClean="0"/>
              <a:t>as a function of the stored volume </a:t>
            </a:r>
            <a:r>
              <a:rPr lang="el-GR" sz="2000" dirty="0" smtClean="0"/>
              <a:t>ρ</a:t>
            </a:r>
            <a:r>
              <a:rPr lang="en-US" sz="1200" dirty="0" err="1" smtClean="0"/>
              <a:t>i</a:t>
            </a:r>
            <a:r>
              <a:rPr lang="en-US" sz="1200" dirty="0" smtClean="0"/>
              <a:t>:</a:t>
            </a:r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5257800"/>
            <a:ext cx="6600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4390" y="6633751"/>
            <a:ext cx="2319609" cy="2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Times New Roman" pitchFamily="18" charset="0"/>
                <a:cs typeface="Times New Roman" pitchFamily="18" charset="0"/>
              </a:rPr>
              <a:t>BITS Pilani, Hyderabad Campus</a:t>
            </a:r>
            <a:endParaRPr lang="en-US" sz="1100" b="1" dirty="0">
              <a:solidFill>
                <a:srgbClr val="10114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34832"/>
            <a:ext cx="2193193" cy="6926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33600" y="6588033"/>
            <a:ext cx="7010400" cy="45719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330233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7791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33400" y="160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From the continuity equation at </a:t>
            </a:r>
            <a:r>
              <a:rPr lang="en-US" dirty="0" err="1" smtClean="0"/>
              <a:t>ith</a:t>
            </a:r>
            <a:r>
              <a:rPr lang="en-US" dirty="0" smtClean="0"/>
              <a:t> node: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733800"/>
            <a:ext cx="70199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1724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3276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Discrete </a:t>
            </a:r>
            <a:r>
              <a:rPr lang="en-US" sz="2400" dirty="0" err="1" smtClean="0"/>
              <a:t>petri</a:t>
            </a:r>
            <a:r>
              <a:rPr lang="en-US" sz="2400" dirty="0" smtClean="0"/>
              <a:t> net model with of a canal with n reaches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371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.VnTime</vt:lpstr>
      <vt:lpstr>Arial</vt:lpstr>
      <vt:lpstr>Calibri</vt:lpstr>
      <vt:lpstr>Georgia</vt:lpstr>
      <vt:lpstr>Helvetica CE</vt:lpstr>
      <vt:lpstr>Symbol</vt:lpstr>
      <vt:lpstr>Times</vt:lpstr>
      <vt:lpstr>Times New Roman</vt:lpstr>
      <vt:lpstr>Wingdings</vt:lpstr>
      <vt:lpstr>Office Theme</vt:lpstr>
      <vt:lpstr>PowerPoint Presentation</vt:lpstr>
      <vt:lpstr>OVERVIEW</vt:lpstr>
      <vt:lpstr>PowerPoint Presentation</vt:lpstr>
      <vt:lpstr>Petri 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PETRINETS</dc:title>
  <dc:creator>xyz</dc:creator>
  <cp:lastModifiedBy>user</cp:lastModifiedBy>
  <cp:revision>7</cp:revision>
  <dcterms:created xsi:type="dcterms:W3CDTF">2014-04-26T04:04:32Z</dcterms:created>
  <dcterms:modified xsi:type="dcterms:W3CDTF">2016-05-13T17:29:41Z</dcterms:modified>
</cp:coreProperties>
</file>