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xlsx" ContentType="application/vnd.openxmlformats-officedocument.spreadsheetml.sheet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charts/chart170b450fc0999.xml" ContentType="application/vnd.openxmlformats-officedocument.drawingml.chart+xml"/>
  <Override PartName="/ppt/slides/slide2.xml" ContentType="application/vnd.openxmlformats-officedocument.presentationml.slide+xml"/>
  <Override PartName="/ppt/charts/chart170b47138c36b.xml" ContentType="application/vnd.openxmlformats-officedocument.drawingml.chart+xml"/>
  <Override PartName="/ppt/slides/slide3.xml" ContentType="application/vnd.openxmlformats-officedocument.presentationml.slide+xml"/>
  <Override PartName="/ppt/charts/chart170b45c1ab95f.xml" ContentType="application/vnd.openxmlformats-officedocument.drawingml.chart+xml"/>
  <Override PartName="/ppt/slides/slide4.xml" ContentType="application/vnd.openxmlformats-officedocument.presentationml.slide+xml"/>
  <Override PartName="/ppt/charts/chart170b446fcaf53.xml" ContentType="application/vnd.openxmlformats-officedocument.drawingml.char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  <p:sldId id="258" r:id="rId10"/>
    <p:sldId id="259" r:id="rId11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</file>

<file path=ppt/charts/_rels/chart170b446fcaf53.xml.rels><?xml version="1.0" encoding="UTF-8" standalone="yes"?><Relationships  xmlns="http://schemas.openxmlformats.org/package/2006/relationships"><Relationship Id="rId1" Type="http://schemas.openxmlformats.org/officeDocument/2006/relationships/package" Target="../embeddings/data170b4775a968d.xlsx"/></Relationships>
</file>

<file path=ppt/charts/_rels/chart170b450fc0999.xml.rels><?xml version="1.0" encoding="UTF-8" standalone="yes"?><Relationships  xmlns="http://schemas.openxmlformats.org/package/2006/relationships"><Relationship Id="rId1" Type="http://schemas.openxmlformats.org/officeDocument/2006/relationships/package" Target="../embeddings/data170b452da4558.xlsx"/></Relationships>
</file>

<file path=ppt/charts/_rels/chart170b45c1ab95f.xml.rels><?xml version="1.0" encoding="UTF-8" standalone="yes"?><Relationships  xmlns="http://schemas.openxmlformats.org/package/2006/relationships"><Relationship Id="rId1" Type="http://schemas.openxmlformats.org/officeDocument/2006/relationships/package" Target="../embeddings/data170b45e803b36.xlsx"/></Relationships>
</file>

<file path=ppt/charts/_rels/chart170b47138c36b.xml.rels><?xml version="1.0" encoding="UTF-8" standalone="yes"?><Relationships  xmlns="http://schemas.openxmlformats.org/package/2006/relationships"><Relationship Id="rId1" Type="http://schemas.openxmlformats.org/officeDocument/2006/relationships/package" Target="../embeddings/data170b445a5dfdf.xlsx"/></Relationships>
</file>

<file path=ppt/charts/chart170b446fcaf5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 xmlns:c="http://schemas.openxmlformats.org/drawingml/2006/chart" xmlns:a="http://schemas.openxmlformats.org/drawingml/2006/main" xmlns:r="http://schemas.openxmlformats.org/officeDocument/2006/relationships"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drat</c:v>
                </c:pt>
              </c:strCache>
            </c:strRef>
          </c:tx>
          <c:spPr>
            <a:ln algn="ctr" w="25400">
              <a:solidFill>
                <a:srgbClr val="4477AA">
                  <a:alpha val="100000"/>
                </a:srgbClr>
              </a:solidFill>
              <a:prstDash val="solid"/>
            </a:ln>
          </c:spPr>
          <c:marker>
            <c:symbol val="circle"/>
            <c:size val="12"/>
            <c:spPr>
              <a:solidFill>
                <a:srgbClr val="4477AA">
                  <a:alpha val="100000"/>
                </a:srgbClr>
              </a:solidFill>
              <a:ln>
                <a:solidFill>
                  <a:srgbClr val="4477AA">
                    <a:alpha val="100000"/>
                  </a:srgbClr>
                </a:solidFill>
              </a:ln>
              <a:effectLst/>
            </c:spPr>
          </c:marker>
          <c:dLbls>
            <c:numFmt formatCode="General" sourceLinked="0"/>
            <c:txPr>
              <a:bodyPr/>
              <a:lstStyle/>
              <a:p>
                <a:pPr>
                  <a:defRPr cap="none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eparator val=", "/>
          </c:dLbls>
          <c:xVal>
            <c:numRef>
              <c:f>sheet1!$A$2:$A$33</c:f>
              <c:numCache>
                <c:ptCount val="32"/>
                <c:pt idx="0">
                  <c:v>71.1</c:v>
                </c:pt>
                <c:pt idx="1">
                  <c:v>75.7</c:v>
                </c:pt>
                <c:pt idx="2">
                  <c:v>78.7</c:v>
                </c:pt>
                <c:pt idx="3">
                  <c:v>79</c:v>
                </c:pt>
                <c:pt idx="4">
                  <c:v>95.1</c:v>
                </c:pt>
                <c:pt idx="5">
                  <c:v>108</c:v>
                </c:pt>
                <c:pt idx="6">
                  <c:v>120.1</c:v>
                </c:pt>
                <c:pt idx="7">
                  <c:v>120.3</c:v>
                </c:pt>
                <c:pt idx="8">
                  <c:v>121</c:v>
                </c:pt>
                <c:pt idx="9">
                  <c:v>140.8</c:v>
                </c:pt>
                <c:pt idx="10">
                  <c:v>145</c:v>
                </c:pt>
                <c:pt idx="11">
                  <c:v>146.7</c:v>
                </c:pt>
                <c:pt idx="12">
                  <c:v>160</c:v>
                </c:pt>
                <c:pt idx="13">
                  <c:v>160</c:v>
                </c:pt>
                <c:pt idx="14">
                  <c:v>167.6</c:v>
                </c:pt>
                <c:pt idx="15">
                  <c:v>167.6</c:v>
                </c:pt>
                <c:pt idx="16">
                  <c:v>225</c:v>
                </c:pt>
                <c:pt idx="17">
                  <c:v>258</c:v>
                </c:pt>
                <c:pt idx="18">
                  <c:v>275.8</c:v>
                </c:pt>
                <c:pt idx="19">
                  <c:v>275.8</c:v>
                </c:pt>
                <c:pt idx="20">
                  <c:v>275.8</c:v>
                </c:pt>
                <c:pt idx="21">
                  <c:v>301</c:v>
                </c:pt>
                <c:pt idx="22">
                  <c:v>304</c:v>
                </c:pt>
                <c:pt idx="23">
                  <c:v>318</c:v>
                </c:pt>
                <c:pt idx="24">
                  <c:v>350</c:v>
                </c:pt>
                <c:pt idx="25">
                  <c:v>351</c:v>
                </c:pt>
                <c:pt idx="26">
                  <c:v>360</c:v>
                </c:pt>
                <c:pt idx="27">
                  <c:v>360</c:v>
                </c:pt>
                <c:pt idx="28">
                  <c:v>400</c:v>
                </c:pt>
                <c:pt idx="29">
                  <c:v>440</c:v>
                </c:pt>
                <c:pt idx="30">
                  <c:v>460</c:v>
                </c:pt>
                <c:pt idx="31">
                  <c:v>472</c:v>
                </c:pt>
              </c:numCache>
            </c:numRef>
          </c:xVal>
          <c:yVal>
            <c:numRef>
              <c:f>sheet1!$B$2:$B$33</c:f>
              <c:numCache>
                <c:ptCount val="32"/>
                <c:pt idx="0">
                  <c:v>4.22</c:v>
                </c:pt>
                <c:pt idx="1">
                  <c:v>4.93</c:v>
                </c:pt>
                <c:pt idx="2">
                  <c:v>4.08</c:v>
                </c:pt>
                <c:pt idx="3">
                  <c:v>4.08</c:v>
                </c:pt>
                <c:pt idx="4">
                  <c:v>3.77</c:v>
                </c:pt>
                <c:pt idx="5">
                  <c:v>3.85</c:v>
                </c:pt>
                <c:pt idx="6">
                  <c:v>3.7</c:v>
                </c:pt>
                <c:pt idx="7">
                  <c:v>4.43</c:v>
                </c:pt>
                <c:pt idx="8">
                  <c:v>4.11</c:v>
                </c:pt>
                <c:pt idx="9">
                  <c:v>3.92</c:v>
                </c:pt>
                <c:pt idx="10">
                  <c:v>3.62</c:v>
                </c:pt>
                <c:pt idx="11">
                  <c:v>3.69</c:v>
                </c:pt>
                <c:pt idx="12">
                  <c:v>3.9</c:v>
                </c:pt>
                <c:pt idx="13">
                  <c:v>3.9</c:v>
                </c:pt>
                <c:pt idx="14">
                  <c:v>3.92</c:v>
                </c:pt>
                <c:pt idx="15">
                  <c:v>3.92</c:v>
                </c:pt>
                <c:pt idx="16">
                  <c:v>2.76</c:v>
                </c:pt>
                <c:pt idx="17">
                  <c:v>3.08</c:v>
                </c:pt>
                <c:pt idx="18">
                  <c:v>3.07</c:v>
                </c:pt>
                <c:pt idx="19">
                  <c:v>3.07</c:v>
                </c:pt>
                <c:pt idx="20">
                  <c:v>3.07</c:v>
                </c:pt>
                <c:pt idx="21">
                  <c:v>3.54</c:v>
                </c:pt>
                <c:pt idx="22">
                  <c:v>3.15</c:v>
                </c:pt>
                <c:pt idx="23">
                  <c:v>2.76</c:v>
                </c:pt>
                <c:pt idx="24">
                  <c:v>3.73</c:v>
                </c:pt>
                <c:pt idx="25">
                  <c:v>4.22</c:v>
                </c:pt>
                <c:pt idx="26">
                  <c:v>3.15</c:v>
                </c:pt>
                <c:pt idx="27">
                  <c:v>3.21</c:v>
                </c:pt>
                <c:pt idx="28">
                  <c:v>3.08</c:v>
                </c:pt>
                <c:pt idx="29">
                  <c:v>3.23</c:v>
                </c:pt>
                <c:pt idx="30">
                  <c:v>3</c:v>
                </c:pt>
                <c:pt idx="31">
                  <c:v>2.93</c:v>
                </c:pt>
              </c:numCache>
            </c:numRef>
          </c:yVal>
        </c:ser>
        <c:dLbls>
          <c:numFmt formatCode="General" sourceLinked="0"/>
          <c:dLblPos val="ctr"/>
          <c:showLegendKey val="0"/>
          <c:showVal val="0"/>
          <c:showCatName val="0"/>
          <c:showSerName val="0"/>
          <c:showPercent val="0"/>
          <c:showBubbleSize val="0"/>
          <c:separator val=", "/>
        </c:dLbls>
        <c:axId val="64451712"/>
        <c:axId val="64453248"/>
      </c:scatterChart>
      <c:valAx>
        <c:axId val="64451712"/>
        <c:scaling>
          <c:orientation val="minMax"/>
          <c:max val="500.00"/>
          <c:min val="0.00"/>
        </c:scaling>
        <c:delete val="0"/>
        <c:axPos val="l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title>
          <c:tx>
            <c:rich>
              <a:bodyPr rot="0" vert="horz" anchor="ctr"/>
              <a:lstStyle/>
              <a:p>
                <a:pPr>
                  <a:defRPr/>
                </a:pPr>
                <a:r>
                  <a:rPr cap="none"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disp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cap="none"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3248"/>
        <c:crosses val="autoZero"/>
      </c:valAx>
      <c:valAx>
        <c:axId val="64453248"/>
        <c:scaling>
          <c:orientation val="minMax"/>
          <c:max val="5.00"/>
          <c:min val="2.50"/>
        </c:scaling>
        <c:delete val="0"/>
        <c:axPos val="l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title>
          <c:tx>
            <c:rich>
              <a:bodyPr rot="16200000" vert="horz" anchor="ctr"/>
              <a:lstStyle/>
              <a:p>
                <a:pPr>
                  <a:defRPr/>
                </a:pPr>
                <a:r>
                  <a:rPr cap="none"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drat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cap="none"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1712"/>
        <c:crosses val="autoZero"/>
      </c:valAx>
    </c:plotArea>
    <c:legend>
      <c:legendPos val="b"/>
      <c:layout/>
      <c:overlay val="0"/>
      <c:txPr xmlns:c="http://schemas.openxmlformats.org/drawingml/2006/chart" xmlns:a="http://schemas.openxmlformats.org/drawingml/2006/main">
        <a:bodyPr/>
        <a:lstStyle/>
        <a:p>
          <a:pPr>
            <a:defRPr cap="none" sz="1400">
              <a:solidFill>
                <a:srgbClr val="000000">
                  <a:alpha val="100000"/>
                </a:srgbClr>
              </a:solidFill>
              <a:latin typeface="Arial"/>
              <a:cs typeface="Arial"/>
            </a:defRPr>
          </a:pPr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charts/chart170b450fc099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 xmlns:c="http://schemas.openxmlformats.org/drawingml/2006/chart" xmlns:a="http://schemas.openxmlformats.org/drawingml/2006/main" xmlns:r="http://schemas.openxmlformats.org/officeDocument/2006/relationships"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serie1</c:v>
                </c:pt>
              </c:strCache>
            </c:strRef>
          </c:tx>
          <c:spPr>
            <a:solidFill>
              <a:srgbClr val="4477AA">
                <a:alpha val="100000"/>
              </a:srgbClr>
            </a:solidFill>
            <a:ln>
              <a:solidFill>
                <a:srgbClr val="4477AA">
                  <a:alpha val="100000"/>
                </a:srgbClr>
              </a:solidFill>
            </a:ln>
            <a:effectLst/>
          </c:spPr>
          <c:invertIfNegative val="0"/>
          <c:dLbls>
            <c:numFmt formatCode="General" sourceLinked="0"/>
            <c:txPr>
              <a:bodyPr/>
              <a:lstStyle/>
              <a:p>
                <a:pPr>
                  <a:defRPr cap="none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eparator val=", "/>
          </c:dLbls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sheet1!$B$2:$B$7</c:f>
              <c:numCache>
                <c:ptCount val="6"/>
                <c:pt idx="0">
                  <c:v>6</c:v>
                </c:pt>
                <c:pt idx="1">
                  <c:v>1</c:v>
                </c:pt>
                <c:pt idx="2">
                  <c:v>3</c:v>
                </c:pt>
                <c:pt idx="3">
                  <c:v>2</c:v>
                </c:pt>
                <c:pt idx="4">
                  <c:v>5</c:v>
                </c:pt>
                <c:pt idx="5">
                  <c:v>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serie2</c:v>
                </c:pt>
              </c:strCache>
            </c:strRef>
          </c:tx>
          <c:spPr>
            <a:solidFill>
              <a:srgbClr val="DDCC77">
                <a:alpha val="100000"/>
              </a:srgbClr>
            </a:solidFill>
            <a:ln>
              <a:solidFill>
                <a:srgbClr val="DDCC77">
                  <a:alpha val="100000"/>
                </a:srgbClr>
              </a:solidFill>
            </a:ln>
            <a:effectLst/>
          </c:spPr>
          <c:invertIfNegative val="0"/>
          <c:dLbls>
            <c:numFmt formatCode="General" sourceLinked="0"/>
            <c:txPr>
              <a:bodyPr/>
              <a:lstStyle/>
              <a:p>
                <a:pPr>
                  <a:defRPr cap="none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eparator val=", "/>
          </c:dLbls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sheet1!$C$2:$C$7</c:f>
              <c:numCache>
                <c:ptCount val="6"/>
                <c:pt idx="0">
                  <c:v>12</c:v>
                </c:pt>
                <c:pt idx="1">
                  <c:v>7</c:v>
                </c:pt>
                <c:pt idx="2">
                  <c:v>9</c:v>
                </c:pt>
                <c:pt idx="3">
                  <c:v>8</c:v>
                </c:pt>
                <c:pt idx="4">
                  <c:v>11</c:v>
                </c:pt>
                <c:pt idx="5">
                  <c:v>10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serie3</c:v>
                </c:pt>
              </c:strCache>
            </c:strRef>
          </c:tx>
          <c:spPr>
            <a:solidFill>
              <a:srgbClr val="CC6677">
                <a:alpha val="100000"/>
              </a:srgbClr>
            </a:solidFill>
            <a:ln>
              <a:solidFill>
                <a:srgbClr val="CC6677">
                  <a:alpha val="100000"/>
                </a:srgbClr>
              </a:solidFill>
            </a:ln>
            <a:effectLst/>
          </c:spPr>
          <c:invertIfNegative val="0"/>
          <c:dLbls>
            <c:numFmt formatCode="General" sourceLinked="0"/>
            <c:txPr>
              <a:bodyPr/>
              <a:lstStyle/>
              <a:p>
                <a:pPr>
                  <a:defRPr cap="none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eparator val=", "/>
          </c:dLbls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sheet1!$D$2:$D$7</c:f>
              <c:numCache>
                <c:ptCount val="6"/>
                <c:pt idx="0">
                  <c:v>18</c:v>
                </c:pt>
                <c:pt idx="1">
                  <c:v>13</c:v>
                </c:pt>
                <c:pt idx="2">
                  <c:v>15</c:v>
                </c:pt>
                <c:pt idx="3">
                  <c:v>14</c:v>
                </c:pt>
                <c:pt idx="4">
                  <c:v>17</c:v>
                </c:pt>
                <c:pt idx="5">
                  <c:v>16</c:v>
                </c:pt>
              </c:numCache>
            </c:numRef>
          </c:val>
        </c:ser>
        <c:dLbls>
          <c:numFmt formatCode="General" sourceLinked="0"/>
          <c:dLblPos val="ctr"/>
          <c:showLegendKey val="0"/>
          <c:showVal val="0"/>
          <c:showCatName val="0"/>
          <c:showSerName val="0"/>
          <c:showPercent val="0"/>
          <c:showBubbleSize val="0"/>
          <c:separator val=", "/>
        </c:dLbls>
        <c:gapWidth val="150"/>
        <c:overlap val="100"/>
        <c:axId val="64451712"/>
        <c:axId val="64453248"/>
      </c:barChart>
      <c:catAx>
        <c:axId val="64451712"/>
        <c:scaling>
          <c:orientation val="minMax"/>
        </c:scaling>
        <c:delete val="0"/>
        <c:axPos val="b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title>
          <c:tx>
            <c:rich>
              <a:bodyPr rot="0" vert="horz" anchor="ctr"/>
              <a:lstStyle/>
              <a:p>
                <a:pPr>
                  <a:defRPr/>
                </a:pPr>
                <a:r>
                  <a:rPr cap="none"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browser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cap="none"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3248"/>
        <c:crosses val="autoZero"/>
      </c:catAx>
      <c:valAx>
        <c:axId val="64453248"/>
        <c:scaling>
          <c:orientation val="minMax"/>
        </c:scaling>
        <c:delete val="0"/>
        <c:axPos val="l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title>
          <c:tx>
            <c:rich>
              <a:bodyPr rot="16200000" vert="horz" anchor="ctr"/>
              <a:lstStyle/>
              <a:p>
                <a:pPr>
                  <a:defRPr/>
                </a:pPr>
                <a:r>
                  <a:rPr cap="none"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value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cap="none"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1712"/>
        <c:crosses val="autoZero"/>
      </c:valAx>
    </c:plotArea>
    <c:legend>
      <c:legendPos val="b"/>
      <c:layout/>
      <c:overlay val="0"/>
      <c:txPr xmlns:c="http://schemas.openxmlformats.org/drawingml/2006/chart" xmlns:a="http://schemas.openxmlformats.org/drawingml/2006/main">
        <a:bodyPr/>
        <a:lstStyle/>
        <a:p>
          <a:pPr>
            <a:defRPr cap="none" sz="1400">
              <a:solidFill>
                <a:srgbClr val="000000">
                  <a:alpha val="100000"/>
                </a:srgbClr>
              </a:solidFill>
              <a:latin typeface="Arial"/>
              <a:cs typeface="Arial"/>
            </a:defRPr>
          </a:pPr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charts/chart170b45c1ab95f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 xmlns:c="http://schemas.openxmlformats.org/drawingml/2006/chart" xmlns:a="http://schemas.openxmlformats.org/drawingml/2006/main" xmlns:r="http://schemas.openxmlformats.org/officeDocument/2006/relationships">
      <c:layout/>
      <c:scatterChart>
        <c:scatte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drat</c:v>
                </c:pt>
              </c:strCache>
            </c:strRef>
          </c:tx>
          <c:spPr>
            <a:ln>
              <a:noFill/>
            </a:ln>
          </c:spPr>
          <c:marker>
            <c:symbol val="circle"/>
            <c:size val="12"/>
            <c:spPr>
              <a:solidFill>
                <a:srgbClr val="4477AA">
                  <a:alpha val="100000"/>
                </a:srgbClr>
              </a:solidFill>
              <a:ln>
                <a:solidFill>
                  <a:srgbClr val="4477AA">
                    <a:alpha val="100000"/>
                  </a:srgbClr>
                </a:solidFill>
              </a:ln>
              <a:effectLst/>
            </c:spPr>
          </c:marker>
          <c:dLbls>
            <c:numFmt formatCode="General" sourceLinked="0"/>
            <c:txPr>
              <a:bodyPr/>
              <a:lstStyle/>
              <a:p>
                <a:pPr>
                  <a:defRPr cap="none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eparator val=", "/>
          </c:dLbls>
          <c:xVal>
            <c:numRef>
              <c:f>sheet1!$A$2:$A$33</c:f>
              <c:numCache>
                <c:ptCount val="32"/>
                <c:pt idx="0">
                  <c:v>71.1</c:v>
                </c:pt>
                <c:pt idx="1">
                  <c:v>75.7</c:v>
                </c:pt>
                <c:pt idx="2">
                  <c:v>78.7</c:v>
                </c:pt>
                <c:pt idx="3">
                  <c:v>79</c:v>
                </c:pt>
                <c:pt idx="4">
                  <c:v>95.1</c:v>
                </c:pt>
                <c:pt idx="5">
                  <c:v>108</c:v>
                </c:pt>
                <c:pt idx="6">
                  <c:v>120.1</c:v>
                </c:pt>
                <c:pt idx="7">
                  <c:v>120.3</c:v>
                </c:pt>
                <c:pt idx="8">
                  <c:v>121</c:v>
                </c:pt>
                <c:pt idx="9">
                  <c:v>140.8</c:v>
                </c:pt>
                <c:pt idx="10">
                  <c:v>145</c:v>
                </c:pt>
                <c:pt idx="11">
                  <c:v>146.7</c:v>
                </c:pt>
                <c:pt idx="12">
                  <c:v>160</c:v>
                </c:pt>
                <c:pt idx="13">
                  <c:v>160</c:v>
                </c:pt>
                <c:pt idx="14">
                  <c:v>167.6</c:v>
                </c:pt>
                <c:pt idx="15">
                  <c:v>167.6</c:v>
                </c:pt>
                <c:pt idx="16">
                  <c:v>225</c:v>
                </c:pt>
                <c:pt idx="17">
                  <c:v>258</c:v>
                </c:pt>
                <c:pt idx="18">
                  <c:v>275.8</c:v>
                </c:pt>
                <c:pt idx="19">
                  <c:v>275.8</c:v>
                </c:pt>
                <c:pt idx="20">
                  <c:v>275.8</c:v>
                </c:pt>
                <c:pt idx="21">
                  <c:v>301</c:v>
                </c:pt>
                <c:pt idx="22">
                  <c:v>304</c:v>
                </c:pt>
                <c:pt idx="23">
                  <c:v>318</c:v>
                </c:pt>
                <c:pt idx="24">
                  <c:v>350</c:v>
                </c:pt>
                <c:pt idx="25">
                  <c:v>351</c:v>
                </c:pt>
                <c:pt idx="26">
                  <c:v>360</c:v>
                </c:pt>
                <c:pt idx="27">
                  <c:v>360</c:v>
                </c:pt>
                <c:pt idx="28">
                  <c:v>400</c:v>
                </c:pt>
                <c:pt idx="29">
                  <c:v>440</c:v>
                </c:pt>
                <c:pt idx="30">
                  <c:v>460</c:v>
                </c:pt>
                <c:pt idx="31">
                  <c:v>472</c:v>
                </c:pt>
              </c:numCache>
            </c:numRef>
          </c:xVal>
          <c:yVal>
            <c:numRef>
              <c:f>sheet1!$B$2:$B$33</c:f>
              <c:numCache>
                <c:ptCount val="32"/>
                <c:pt idx="0">
                  <c:v>4.22</c:v>
                </c:pt>
                <c:pt idx="1">
                  <c:v>4.93</c:v>
                </c:pt>
                <c:pt idx="2">
                  <c:v>4.08</c:v>
                </c:pt>
                <c:pt idx="3">
                  <c:v>4.08</c:v>
                </c:pt>
                <c:pt idx="4">
                  <c:v>3.77</c:v>
                </c:pt>
                <c:pt idx="5">
                  <c:v>3.85</c:v>
                </c:pt>
                <c:pt idx="6">
                  <c:v>3.7</c:v>
                </c:pt>
                <c:pt idx="7">
                  <c:v>4.43</c:v>
                </c:pt>
                <c:pt idx="8">
                  <c:v>4.11</c:v>
                </c:pt>
                <c:pt idx="9">
                  <c:v>3.92</c:v>
                </c:pt>
                <c:pt idx="10">
                  <c:v>3.62</c:v>
                </c:pt>
                <c:pt idx="11">
                  <c:v>3.69</c:v>
                </c:pt>
                <c:pt idx="12">
                  <c:v>3.9</c:v>
                </c:pt>
                <c:pt idx="13">
                  <c:v>3.9</c:v>
                </c:pt>
                <c:pt idx="14">
                  <c:v>3.92</c:v>
                </c:pt>
                <c:pt idx="15">
                  <c:v>3.92</c:v>
                </c:pt>
                <c:pt idx="16">
                  <c:v>2.76</c:v>
                </c:pt>
                <c:pt idx="17">
                  <c:v>3.08</c:v>
                </c:pt>
                <c:pt idx="18">
                  <c:v>3.07</c:v>
                </c:pt>
                <c:pt idx="19">
                  <c:v>3.07</c:v>
                </c:pt>
                <c:pt idx="20">
                  <c:v>3.07</c:v>
                </c:pt>
                <c:pt idx="21">
                  <c:v>3.54</c:v>
                </c:pt>
                <c:pt idx="22">
                  <c:v>3.15</c:v>
                </c:pt>
                <c:pt idx="23">
                  <c:v>2.76</c:v>
                </c:pt>
                <c:pt idx="24">
                  <c:v>3.73</c:v>
                </c:pt>
                <c:pt idx="25">
                  <c:v>4.22</c:v>
                </c:pt>
                <c:pt idx="26">
                  <c:v>3.15</c:v>
                </c:pt>
                <c:pt idx="27">
                  <c:v>3.21</c:v>
                </c:pt>
                <c:pt idx="28">
                  <c:v>3.08</c:v>
                </c:pt>
                <c:pt idx="29">
                  <c:v>3.23</c:v>
                </c:pt>
                <c:pt idx="30">
                  <c:v>3</c:v>
                </c:pt>
                <c:pt idx="31">
                  <c:v>2.93</c:v>
                </c:pt>
              </c:numCache>
            </c:numRef>
          </c:yVal>
        </c:ser>
        <c:dLbls>
          <c:numFmt formatCode="General" sourceLinked="0"/>
          <c:dLblPos val="ctr"/>
          <c:showLegendKey val="0"/>
          <c:showVal val="0"/>
          <c:showCatName val="0"/>
          <c:showSerName val="0"/>
          <c:showPercent val="0"/>
          <c:showBubbleSize val="0"/>
          <c:separator val=", "/>
        </c:dLbls>
        <c:axId val="64451712"/>
        <c:axId val="64453248"/>
      </c:scatterChart>
      <c:valAx>
        <c:axId val="64451712"/>
        <c:scaling>
          <c:orientation val="minMax"/>
          <c:max val="500.00"/>
          <c:min val="0.00"/>
        </c:scaling>
        <c:delete val="0"/>
        <c:axPos val="l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title>
          <c:tx>
            <c:rich>
              <a:bodyPr rot="0" vert="horz" anchor="ctr"/>
              <a:lstStyle/>
              <a:p>
                <a:pPr>
                  <a:defRPr/>
                </a:pPr>
                <a:r>
                  <a:rPr cap="none"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disp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cap="none"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3248"/>
        <c:crosses val="autoZero"/>
      </c:valAx>
      <c:valAx>
        <c:axId val="64453248"/>
        <c:scaling>
          <c:orientation val="minMax"/>
          <c:max val="5.00"/>
          <c:min val="2.50"/>
        </c:scaling>
        <c:delete val="0"/>
        <c:axPos val="l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title>
          <c:tx>
            <c:rich>
              <a:bodyPr rot="16200000" vert="horz" anchor="ctr"/>
              <a:lstStyle/>
              <a:p>
                <a:pPr>
                  <a:defRPr/>
                </a:pPr>
                <a:r>
                  <a:rPr cap="none"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drat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cap="none"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1712"/>
        <c:crosses val="autoZero"/>
      </c:valAx>
    </c:plotArea>
    <c:legend>
      <c:legendPos val="b"/>
      <c:layout/>
      <c:overlay val="0"/>
      <c:txPr xmlns:c="http://schemas.openxmlformats.org/drawingml/2006/chart" xmlns:a="http://schemas.openxmlformats.org/drawingml/2006/main">
        <a:bodyPr/>
        <a:lstStyle/>
        <a:p>
          <a:pPr>
            <a:defRPr cap="none" sz="1400">
              <a:solidFill>
                <a:srgbClr val="000000">
                  <a:alpha val="100000"/>
                </a:srgbClr>
              </a:solidFill>
              <a:latin typeface="Arial"/>
              <a:cs typeface="Arial"/>
            </a:defRPr>
          </a:pPr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charts/chart170b47138c36b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 xmlns:c="http://schemas.openxmlformats.org/drawingml/2006/chart" xmlns:a="http://schemas.openxmlformats.org/drawingml/2006/main" xmlns:r="http://schemas.openxmlformats.org/officeDocument/2006/relationships"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serie1</c:v>
                </c:pt>
              </c:strCache>
            </c:strRef>
          </c:tx>
          <c:spPr>
            <a:solidFill>
              <a:srgbClr val="4477AA">
                <a:alpha val="100000"/>
              </a:srgbClr>
            </a:solidFill>
            <a:ln>
              <a:solidFill>
                <a:srgbClr val="4477AA">
                  <a:alpha val="100000"/>
                </a:srgbClr>
              </a:solidFill>
            </a:ln>
            <a:effectLst/>
          </c:spPr>
          <c:invertIfNegative val="0"/>
          <c:dLbls>
            <c:numFmt formatCode="General" sourceLinked="0"/>
            <c:txPr>
              <a:bodyPr/>
              <a:lstStyle/>
              <a:p>
                <a:pPr>
                  <a:defRPr cap="none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eparator val=", "/>
          </c:dLbls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sheet1!$B$2:$B$7</c:f>
              <c:numCache>
                <c:ptCount val="6"/>
                <c:pt idx="0">
                  <c:v>6</c:v>
                </c:pt>
                <c:pt idx="1">
                  <c:v>1</c:v>
                </c:pt>
                <c:pt idx="2">
                  <c:v>3</c:v>
                </c:pt>
                <c:pt idx="3">
                  <c:v>2</c:v>
                </c:pt>
                <c:pt idx="4">
                  <c:v>5</c:v>
                </c:pt>
                <c:pt idx="5">
                  <c:v>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serie2</c:v>
                </c:pt>
              </c:strCache>
            </c:strRef>
          </c:tx>
          <c:spPr>
            <a:solidFill>
              <a:srgbClr val="DDCC77">
                <a:alpha val="100000"/>
              </a:srgbClr>
            </a:solidFill>
            <a:ln>
              <a:solidFill>
                <a:srgbClr val="DDCC77">
                  <a:alpha val="100000"/>
                </a:srgbClr>
              </a:solidFill>
            </a:ln>
            <a:effectLst/>
          </c:spPr>
          <c:invertIfNegative val="0"/>
          <c:dLbls>
            <c:numFmt formatCode="General" sourceLinked="0"/>
            <c:txPr>
              <a:bodyPr/>
              <a:lstStyle/>
              <a:p>
                <a:pPr>
                  <a:defRPr cap="none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eparator val=", "/>
          </c:dLbls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sheet1!$C$2:$C$7</c:f>
              <c:numCache>
                <c:ptCount val="6"/>
                <c:pt idx="0">
                  <c:v>12</c:v>
                </c:pt>
                <c:pt idx="1">
                  <c:v>7</c:v>
                </c:pt>
                <c:pt idx="2">
                  <c:v>9</c:v>
                </c:pt>
                <c:pt idx="3">
                  <c:v>8</c:v>
                </c:pt>
                <c:pt idx="4">
                  <c:v>11</c:v>
                </c:pt>
                <c:pt idx="5">
                  <c:v>10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serie3</c:v>
                </c:pt>
              </c:strCache>
            </c:strRef>
          </c:tx>
          <c:spPr>
            <a:solidFill>
              <a:srgbClr val="CC6677">
                <a:alpha val="100000"/>
              </a:srgbClr>
            </a:solidFill>
            <a:ln>
              <a:solidFill>
                <a:srgbClr val="CC6677">
                  <a:alpha val="100000"/>
                </a:srgbClr>
              </a:solidFill>
            </a:ln>
            <a:effectLst/>
          </c:spPr>
          <c:invertIfNegative val="0"/>
          <c:dLbls>
            <c:numFmt formatCode="General" sourceLinked="0"/>
            <c:txPr>
              <a:bodyPr/>
              <a:lstStyle/>
              <a:p>
                <a:pPr>
                  <a:defRPr cap="none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eparator val=", "/>
          </c:dLbls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sheet1!$D$2:$D$7</c:f>
              <c:numCache>
                <c:ptCount val="6"/>
                <c:pt idx="0">
                  <c:v>18</c:v>
                </c:pt>
                <c:pt idx="1">
                  <c:v>13</c:v>
                </c:pt>
                <c:pt idx="2">
                  <c:v>15</c:v>
                </c:pt>
                <c:pt idx="3">
                  <c:v>14</c:v>
                </c:pt>
                <c:pt idx="4">
                  <c:v>17</c:v>
                </c:pt>
                <c:pt idx="5">
                  <c:v>16</c:v>
                </c:pt>
              </c:numCache>
            </c:numRef>
          </c:val>
        </c:ser>
        <c:dLbls>
          <c:numFmt formatCode="General" sourceLinked="0"/>
          <c:dLblPos val="ctr"/>
          <c:showLegendKey val="0"/>
          <c:showVal val="0"/>
          <c:showCatName val="0"/>
          <c:showSerName val="0"/>
          <c:showPercent val="0"/>
          <c:showBubbleSize val="0"/>
          <c:separator val=", "/>
        </c:dLbls>
        <c:gapWidth val="400"/>
        <c:overlap val="-100"/>
        <c:axId val="64451712"/>
        <c:axId val="64453248"/>
      </c:barChart>
      <c:catAx>
        <c:axId val="64451712"/>
        <c:scaling>
          <c:orientation val="minMax"/>
        </c:scaling>
        <c:delete val="0"/>
        <c:axPos val="b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title>
          <c:tx>
            <c:rich>
              <a:bodyPr rot="0" vert="horz" anchor="ctr"/>
              <a:lstStyle/>
              <a:p>
                <a:pPr>
                  <a:defRPr/>
                </a:pPr>
                <a:r>
                  <a:rPr cap="none"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browser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cap="none"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3248"/>
        <c:crosses val="autoZero"/>
      </c:catAx>
      <c:valAx>
        <c:axId val="64453248"/>
        <c:scaling>
          <c:orientation val="minMax"/>
        </c:scaling>
        <c:delete val="0"/>
        <c:axPos val="l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title>
          <c:tx>
            <c:rich>
              <a:bodyPr rot="16200000" vert="horz" anchor="ctr"/>
              <a:lstStyle/>
              <a:p>
                <a:pPr>
                  <a:defRPr/>
                </a:pPr>
                <a:r>
                  <a:rPr cap="none"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value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cap="none"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1712"/>
        <c:crosses val="autoZero"/>
      </c:valAx>
    </c:plotArea>
    <c:legend>
      <c:legendPos val="b"/>
      <c:layout/>
      <c:overlay val="0"/>
      <c:txPr xmlns:c="http://schemas.openxmlformats.org/drawingml/2006/chart" xmlns:a="http://schemas.openxmlformats.org/drawingml/2006/main">
        <a:bodyPr/>
        <a:lstStyle/>
        <a:p>
          <a:pPr>
            <a:defRPr cap="none" sz="1400">
              <a:solidFill>
                <a:srgbClr val="000000">
                  <a:alpha val="100000"/>
                </a:srgbClr>
              </a:solidFill>
              <a:latin typeface="Arial"/>
              <a:cs typeface="Arial"/>
            </a:defRPr>
          </a:pPr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70b450fc0999.xml"/></Relationships>
</file>

<file path=ppt/slides/_rels/slide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70b47138c36b.xml"/></Relationships>
</file>

<file path=ppt/slides/_rels/slide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70b45c1ab95f.xml"/></Relationships>
</file>

<file path=ppt/slides/_rels/slide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70b446fcaf5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davidgohel</cp:lastModifiedBy>
  <cp:revision>3</cp:revision>
  <dcterms:created xsi:type="dcterms:W3CDTF">2017-02-13T16:18:36Z</dcterms:created>
  <dcterms:modified xsi:type="dcterms:W3CDTF">2019-06-25T13:35:55Z</dcterms:modified>
  <cp:category/>
</cp:coreProperties>
</file>