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hema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Thema</a:t>
            </a:r>
          </a:p>
        </p:txBody>
      </p:sp>
      <p:sp>
        <p:nvSpPr>
          <p:cNvPr id="16" name="Ort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Ort</a:t>
            </a:r>
          </a:p>
        </p:txBody>
      </p:sp>
      <p:sp>
        <p:nvSpPr>
          <p:cNvPr id="17" name="Autor und Datum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Autor und Datum</a:t>
            </a:r>
          </a:p>
        </p:txBody>
      </p:sp>
      <p:sp>
        <p:nvSpPr>
          <p:cNvPr id="18" name="Titel der Prä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der Präsentation</a:t>
            </a:r>
          </a:p>
        </p:txBody>
      </p:sp>
      <p:sp>
        <p:nvSpPr>
          <p:cNvPr id="19" name="Textebene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fstellung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ebene 1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i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i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kt (groß)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ebene 1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kten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Fakten</a:t>
            </a:r>
          </a:p>
        </p:txBody>
      </p:sp>
      <p:sp>
        <p:nvSpPr>
          <p:cNvPr id="133" name="Lini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i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itat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Quellenangabe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chemeClr val="accent1"/>
                </a:solidFill>
              </a:defRPr>
            </a:lvl1pPr>
          </a:lstStyle>
          <a:p>
            <a:pPr/>
            <a:r>
              <a:t>Quellenangabe</a:t>
            </a:r>
          </a:p>
        </p:txBody>
      </p:sp>
      <p:sp>
        <p:nvSpPr>
          <p:cNvPr id="143" name="Lini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i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Textebene 1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Stüc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safarbene Schreibmaschine auf einer rosafarbenen Kommode mit drei Schubladen vor einer rosafarbenen Wand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Helltürkisfarbenes Kassettenband auf einem rosafarbenen Hintergrund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Kleine Retro-Uhr auf einem grünen Regal vor gelbem Hintergrund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Vier Retro-Fernseher in einer Reihe in leuchtenden Farben: Rosa, Blau, Orange und Grün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ihe mit sieben kleinen Retro-Uhren auf einem grünen Regal vor gelbem Hintergrund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hema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Thema</a:t>
            </a:r>
          </a:p>
        </p:txBody>
      </p:sp>
      <p:sp>
        <p:nvSpPr>
          <p:cNvPr id="29" name="Ort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Ort</a:t>
            </a:r>
          </a:p>
        </p:txBody>
      </p:sp>
      <p:sp>
        <p:nvSpPr>
          <p:cNvPr id="30" name="Autor und Datum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rgbClr val="FFFFFF"/>
                </a:solidFill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31" name="Lini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i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i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i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Textebene 1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itel der Prä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der Präsentation</a:t>
            </a:r>
          </a:p>
        </p:txBody>
      </p:sp>
      <p:sp>
        <p:nvSpPr>
          <p:cNvPr id="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Foto 2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bene 1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titel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46" name="Rosafarbene Schreibmaschine auf einer rosafarbenen Kommode mit drei Schubladen vor einer rosafarbenen Wand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i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i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Punkte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bene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i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i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Folientitel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60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kte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ebene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i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i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, Punkte &amp; F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lientitel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78" name="Textebene 1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Retro-Fernseher vor einer gelbgemusterten Tapete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i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i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 des Abschnitts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0" name="Lini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i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i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i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Folientitel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102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-Titel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Agenda-Titel</a:t>
            </a:r>
          </a:p>
        </p:txBody>
      </p:sp>
      <p:sp>
        <p:nvSpPr>
          <p:cNvPr id="112" name="Lini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i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Foliennummer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der Präsentation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 der Präsentation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i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i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i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i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Foliennummer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www.kaggle.com/code/leshabirukov/small-norb-load" TargetMode="External"/><Relationship Id="rId4" Type="http://schemas.openxmlformats.org/officeDocument/2006/relationships/hyperlink" Target="https://medium.com/analytics-vidhya/applying-generative-adversarial-network-to-generate-novel-3d-images-ba70e1176dac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irk Stulgies, Prosper Kwabena Adjoin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Dirk Stulgies, Prosper Kwabena Adjoin</a:t>
            </a:r>
          </a:p>
        </p:txBody>
      </p:sp>
      <p:sp>
        <p:nvSpPr>
          <p:cNvPr id="181" name="Generate images based on the smallNorb datase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pc="300" sz="10010"/>
            </a:lvl1pPr>
          </a:lstStyle>
          <a:p>
            <a:pPr/>
            <a:r>
              <a:t>Generate images based on the smallNorb dataset</a:t>
            </a:r>
          </a:p>
        </p:txBody>
      </p:sp>
      <p:sp>
        <p:nvSpPr>
          <p:cNvPr id="182" name="Generative Adversarial Network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Generative Adversarial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atase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Dataset</a:t>
            </a:r>
          </a:p>
          <a:p>
            <a:pPr lvl="1" marL="72390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smallNorb dataset: https://cs.nyu.edu/~ylclab/data/norb-v1.0-small/</a:t>
            </a:r>
          </a:p>
          <a:p>
            <a:pPr marL="36195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Cousera courses</a:t>
            </a:r>
          </a:p>
          <a:p>
            <a:pPr lvl="1" marL="72390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Build basic GAN’s: </a:t>
            </a:r>
          </a:p>
          <a:p>
            <a:pPr lvl="1" marL="72390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Buils better GAN’s</a:t>
            </a:r>
          </a:p>
          <a:p>
            <a:pPr lvl="1" marL="72390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Apply GAN's</a:t>
            </a:r>
          </a:p>
          <a:p>
            <a:pPr marL="36195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Code examples from other authors</a:t>
            </a:r>
          </a:p>
          <a:p>
            <a:pPr lvl="1" marL="72390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Reading the smallNorb files: </a:t>
            </a:r>
            <a:r>
              <a:rPr u="sng">
                <a:hlinkClick r:id="rId3" invalidUrl="" action="" tgtFrame="" tooltip="" history="1" highlightClick="0" endSnd="0"/>
              </a:rPr>
              <a:t>https://www.kaggle.com/code/leshabirukov/small-norb-load</a:t>
            </a:r>
          </a:p>
          <a:p>
            <a:pPr lvl="1" marL="723900" indent="-361950" defTabSz="202692">
              <a:spcBef>
                <a:spcPts val="2400"/>
              </a:spcBef>
              <a:buBlip>
                <a:blip r:embed="rId2"/>
              </a:buBlip>
              <a:defRPr spc="20" sz="2052"/>
            </a:pPr>
            <a:r>
              <a:t>Generating images based on the smallNorb dataset: </a:t>
            </a:r>
            <a:r>
              <a:rPr u="sng">
                <a:hlinkClick r:id="rId4" invalidUrl="" action="" tgtFrame="" tooltip="" history="1" highlightClick="0" endSnd="0"/>
              </a:rPr>
              <a:t>https://medium.com/analytics-vidhya/applying-generative-adversarial-network-to-generate-novel-3d-images-ba70e1176dac</a:t>
            </a:r>
          </a:p>
        </p:txBody>
      </p:sp>
      <p:sp>
        <p:nvSpPr>
          <p:cNvPr id="224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is project was created as part of the opencampus.sh course Generative Adversarial Network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This project was created as part of the opencampus.sh course Generative Adversarial Networks.</a:t>
            </a:r>
          </a:p>
          <a:p>
            <a:pPr>
              <a:buBlip>
                <a:blip r:embed="rId2"/>
              </a:buBlip>
            </a:pPr>
            <a:r>
              <a:t>The goal was to train a neural network with the smallNorb dataset and afterwards generate images similar to those in the original dataset.</a:t>
            </a:r>
          </a:p>
        </p:txBody>
      </p:sp>
      <p:sp>
        <p:nvSpPr>
          <p:cNvPr id="18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mages of 50 toys.…"/>
          <p:cNvSpPr txBox="1"/>
          <p:nvPr>
            <p:ph type="body" sz="quarter" idx="1"/>
          </p:nvPr>
        </p:nvSpPr>
        <p:spPr>
          <a:xfrm>
            <a:off x="2082800" y="4195233"/>
            <a:ext cx="7371358" cy="6282059"/>
          </a:xfrm>
          <a:prstGeom prst="rect">
            <a:avLst/>
          </a:prstGeom>
        </p:spPr>
        <p:txBody>
          <a:bodyPr/>
          <a:lstStyle/>
          <a:p>
            <a:pPr marL="457200" indent="-457200" defTabSz="256031">
              <a:spcBef>
                <a:spcPts val="3000"/>
              </a:spcBef>
              <a:buBlip>
                <a:blip r:embed="rId2"/>
              </a:buBlip>
              <a:defRPr spc="25" sz="2592"/>
            </a:pPr>
            <a:r>
              <a:t>Images of 50 toys.</a:t>
            </a:r>
          </a:p>
          <a:p>
            <a:pPr lvl="1" marL="914400" indent="-457200" defTabSz="256031">
              <a:spcBef>
                <a:spcPts val="3000"/>
              </a:spcBef>
              <a:buBlip>
                <a:blip r:embed="rId2"/>
              </a:buBlip>
              <a:defRPr spc="25" sz="2592"/>
            </a:pPr>
            <a:r>
              <a:t>Imaged by two cameras</a:t>
            </a:r>
          </a:p>
          <a:p>
            <a:pPr lvl="1" marL="914400" indent="-457200" defTabSz="256031">
              <a:spcBef>
                <a:spcPts val="3000"/>
              </a:spcBef>
              <a:buBlip>
                <a:blip r:embed="rId2"/>
              </a:buBlip>
              <a:defRPr spc="25" sz="2592"/>
            </a:pPr>
            <a:r>
              <a:t>Five categories </a:t>
            </a:r>
            <a:r>
              <a:rPr spc="18" sz="1800"/>
              <a:t>(four-legged animals, human figures, airplanes, trucks, and cars)</a:t>
            </a:r>
            <a:endParaRPr spc="18" sz="1800"/>
          </a:p>
          <a:p>
            <a:pPr lvl="1" marL="914400" indent="-457200" defTabSz="256031">
              <a:spcBef>
                <a:spcPts val="3000"/>
              </a:spcBef>
              <a:buBlip>
                <a:blip r:embed="rId2"/>
              </a:buBlip>
              <a:defRPr spc="25" sz="2592"/>
            </a:pPr>
            <a:r>
              <a:t>Ten instances</a:t>
            </a:r>
          </a:p>
          <a:p>
            <a:pPr lvl="1" marL="914400" indent="-457200" defTabSz="256031">
              <a:spcBef>
                <a:spcPts val="3000"/>
              </a:spcBef>
              <a:buBlip>
                <a:blip r:embed="rId2"/>
              </a:buBlip>
              <a:defRPr spc="25" sz="2592"/>
            </a:pPr>
            <a:r>
              <a:t>Six ighting conditions</a:t>
            </a:r>
          </a:p>
          <a:p>
            <a:pPr lvl="1" marL="914400" indent="-457200" defTabSz="256031">
              <a:spcBef>
                <a:spcPts val="3000"/>
              </a:spcBef>
              <a:buBlip>
                <a:blip r:embed="rId2"/>
              </a:buBlip>
              <a:defRPr spc="25" sz="2592"/>
            </a:pPr>
            <a:r>
              <a:t>Nine elevations </a:t>
            </a:r>
            <a:r>
              <a:rPr spc="18" sz="1800"/>
              <a:t>(30 to 70 degrees every 5 degrees)</a:t>
            </a:r>
          </a:p>
          <a:p>
            <a:pPr lvl="1" marL="914400" indent="-457200" defTabSz="256031">
              <a:spcBef>
                <a:spcPts val="3000"/>
              </a:spcBef>
              <a:buBlip>
                <a:blip r:embed="rId2"/>
              </a:buBlip>
              <a:defRPr spc="25" sz="2592"/>
            </a:pPr>
            <a:r>
              <a:t>18 azimuths </a:t>
            </a:r>
            <a:r>
              <a:rPr spc="18" sz="1800"/>
              <a:t>(0 to 340 every 20 degrees)</a:t>
            </a:r>
          </a:p>
        </p:txBody>
      </p:sp>
      <p:sp>
        <p:nvSpPr>
          <p:cNvPr id="188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Dataset</a:t>
            </a:r>
          </a:p>
        </p:txBody>
      </p:sp>
      <p:pic>
        <p:nvPicPr>
          <p:cNvPr id="18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3963" y="4195233"/>
            <a:ext cx="11849101" cy="33146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Gruppieren"/>
          <p:cNvGrpSpPr/>
          <p:nvPr/>
        </p:nvGrpSpPr>
        <p:grpSpPr>
          <a:xfrm>
            <a:off x="10763963" y="7509850"/>
            <a:ext cx="11849101" cy="4038601"/>
            <a:chOff x="0" y="0"/>
            <a:chExt cx="11849100" cy="4038599"/>
          </a:xfrm>
        </p:grpSpPr>
        <p:pic>
          <p:nvPicPr>
            <p:cNvPr id="190" name="Bild" descr="Bild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849100" cy="3454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Caption"/>
            <p:cNvSpPr/>
            <p:nvPr/>
          </p:nvSpPr>
          <p:spPr>
            <a:xfrm>
              <a:off x="0" y="3556000"/>
              <a:ext cx="11849100" cy="48260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Ill. 1: Images from the smallNorb dataset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asserstein GAN…"/>
          <p:cNvSpPr txBox="1"/>
          <p:nvPr>
            <p:ph type="body" sz="quarter" idx="1"/>
          </p:nvPr>
        </p:nvSpPr>
        <p:spPr>
          <a:xfrm>
            <a:off x="2082800" y="4195233"/>
            <a:ext cx="7366000" cy="628205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Wasserstein GAN</a:t>
            </a:r>
          </a:p>
          <a:p>
            <a:pPr>
              <a:buBlip>
                <a:blip r:embed="rId2"/>
              </a:buBlip>
            </a:pPr>
            <a:r>
              <a:t>Gradient penalty</a:t>
            </a:r>
          </a:p>
          <a:p>
            <a:pPr>
              <a:buBlip>
                <a:blip r:embed="rId2"/>
              </a:buBlip>
            </a:pPr>
            <a:r>
              <a:t>Adam optimize</a:t>
            </a:r>
          </a:p>
          <a:p>
            <a:pPr>
              <a:buBlip>
                <a:blip r:embed="rId2"/>
              </a:buBlip>
            </a:pPr>
            <a:r>
              <a:t>BCE with logins loss function</a:t>
            </a:r>
          </a:p>
        </p:txBody>
      </p:sp>
      <p:sp>
        <p:nvSpPr>
          <p:cNvPr id="195" name="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Network</a:t>
            </a:r>
          </a:p>
        </p:txBody>
      </p:sp>
      <p:grpSp>
        <p:nvGrpSpPr>
          <p:cNvPr id="198" name="Gruppieren"/>
          <p:cNvGrpSpPr/>
          <p:nvPr/>
        </p:nvGrpSpPr>
        <p:grpSpPr>
          <a:xfrm>
            <a:off x="13409758" y="4195233"/>
            <a:ext cx="8885806" cy="6866259"/>
            <a:chOff x="0" y="0"/>
            <a:chExt cx="8885804" cy="6866258"/>
          </a:xfrm>
        </p:grpSpPr>
        <p:pic>
          <p:nvPicPr>
            <p:cNvPr id="196" name="Bildschirmfoto 2022-07-10 um 10.58.33.png" descr="Bildschirmfoto 2022-07-10 um 10.58.3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85806" cy="62820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Caption"/>
            <p:cNvSpPr/>
            <p:nvPr/>
          </p:nvSpPr>
          <p:spPr>
            <a:xfrm>
              <a:off x="0" y="6383658"/>
              <a:ext cx="8885806" cy="4826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Ill. 2: Coded snippet, critics repeat, adding gradient penalty.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ive blocks containing:…"/>
          <p:cNvSpPr txBox="1"/>
          <p:nvPr>
            <p:ph type="body" sz="quarter" idx="1"/>
          </p:nvPr>
        </p:nvSpPr>
        <p:spPr>
          <a:xfrm>
            <a:off x="2088436" y="4188706"/>
            <a:ext cx="7366001" cy="6282059"/>
          </a:xfrm>
          <a:prstGeom prst="rect">
            <a:avLst/>
          </a:prstGeom>
        </p:spPr>
        <p:txBody>
          <a:bodyPr/>
          <a:lstStyle/>
          <a:p>
            <a:pPr marL="3937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Five blocks containing: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ConvTranspose2d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InstanceNorm2d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LeakyReLU activation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Dropout layer</a:t>
            </a:r>
          </a:p>
          <a:p>
            <a:pPr marL="3937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The final block containing: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ConvTranspose2d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InstanceNorm2d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Tanh activation layer</a:t>
            </a:r>
          </a:p>
        </p:txBody>
      </p:sp>
      <p:sp>
        <p:nvSpPr>
          <p:cNvPr id="201" name="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Generator</a:t>
            </a:r>
          </a:p>
        </p:txBody>
      </p:sp>
      <p:pic>
        <p:nvPicPr>
          <p:cNvPr id="202" name="Bildschirmfoto 2022-07-10 um 10.41.35.png" descr="Bildschirmfoto 2022-07-10 um 10.41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5489" y="4188706"/>
            <a:ext cx="12600075" cy="22736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uppieren"/>
          <p:cNvGrpSpPr/>
          <p:nvPr/>
        </p:nvGrpSpPr>
        <p:grpSpPr>
          <a:xfrm>
            <a:off x="9695489" y="6857999"/>
            <a:ext cx="12600075" cy="4705278"/>
            <a:chOff x="0" y="0"/>
            <a:chExt cx="12600074" cy="4705276"/>
          </a:xfrm>
        </p:grpSpPr>
        <p:pic>
          <p:nvPicPr>
            <p:cNvPr id="203" name="Bildschirmfoto 2022-07-10 um 10.41.51.png" descr="Bildschirmfoto 2022-07-10 um 10.41.5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600074" cy="4121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Caption"/>
            <p:cNvSpPr/>
            <p:nvPr/>
          </p:nvSpPr>
          <p:spPr>
            <a:xfrm>
              <a:off x="0" y="4222676"/>
              <a:ext cx="12600074" cy="4826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Ill. 3: Code snippet, generator structure.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ive blocks containing:…"/>
          <p:cNvSpPr txBox="1"/>
          <p:nvPr>
            <p:ph type="body" sz="quarter" idx="1"/>
          </p:nvPr>
        </p:nvSpPr>
        <p:spPr>
          <a:xfrm>
            <a:off x="2082800" y="4195233"/>
            <a:ext cx="7366000" cy="6282059"/>
          </a:xfrm>
          <a:prstGeom prst="rect">
            <a:avLst/>
          </a:prstGeom>
        </p:spPr>
        <p:txBody>
          <a:bodyPr/>
          <a:lstStyle/>
          <a:p>
            <a:pPr marL="3937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Five blocks containing: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ConvTranspose2d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InstanceNorm2d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LeakyReLU activation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Dropout layer</a:t>
            </a:r>
          </a:p>
          <a:p>
            <a:pPr marL="3937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The final block containing: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ConvTranspose2d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InstanceNorm2d layer</a:t>
            </a:r>
          </a:p>
          <a:p>
            <a:pPr lvl="1" marL="787400" indent="-393700" defTabSz="220472">
              <a:spcBef>
                <a:spcPts val="2600"/>
              </a:spcBef>
              <a:buBlip>
                <a:blip r:embed="rId2"/>
              </a:buBlip>
              <a:defRPr spc="22" sz="2232"/>
            </a:pPr>
            <a:r>
              <a:t>Tanh activation layer</a:t>
            </a:r>
          </a:p>
        </p:txBody>
      </p:sp>
      <p:sp>
        <p:nvSpPr>
          <p:cNvPr id="208" name="Cri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267" sz="8910"/>
            </a:lvl1pPr>
          </a:lstStyle>
          <a:p>
            <a:pPr/>
            <a:r>
              <a:t>Critic</a:t>
            </a:r>
          </a:p>
        </p:txBody>
      </p:sp>
      <p:pic>
        <p:nvPicPr>
          <p:cNvPr id="209" name="Bildschirmfoto 2022-07-10 um 10.43.16.png" descr="Bildschirmfoto 2022-07-10 um 10.43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7163" y="4195233"/>
            <a:ext cx="12598401" cy="23444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uppieren"/>
          <p:cNvGrpSpPr/>
          <p:nvPr/>
        </p:nvGrpSpPr>
        <p:grpSpPr>
          <a:xfrm>
            <a:off x="9702800" y="6857999"/>
            <a:ext cx="12592764" cy="4205804"/>
            <a:chOff x="0" y="0"/>
            <a:chExt cx="12592763" cy="4205802"/>
          </a:xfrm>
        </p:grpSpPr>
        <p:pic>
          <p:nvPicPr>
            <p:cNvPr id="210" name="Bildschirmfoto 2022-07-10 um 10.43.31.png" descr="Bildschirmfoto 2022-07-10 um 10.43.3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592764" cy="3621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3723202"/>
              <a:ext cx="12592764" cy="4826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Ill. 4: Code snippet, critics structure.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für Folienpunk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15" name="Folien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für Folienpunk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18" name="Folien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für Folienpunk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21" name="Folien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pc="267" sz="891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