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PT Sans Narrow"/>
      <p:regular r:id="rId22"/>
      <p:bold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PTSansNarrow-regular.fntdata"/><Relationship Id="rId21" Type="http://schemas.openxmlformats.org/officeDocument/2006/relationships/slide" Target="slides/slide17.xml"/><Relationship Id="rId24" Type="http://schemas.openxmlformats.org/officeDocument/2006/relationships/font" Target="fonts/OpenSans-regular.fntdata"/><Relationship Id="rId23" Type="http://schemas.openxmlformats.org/officeDocument/2006/relationships/font" Target="fonts/PTSansNarrow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199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199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3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0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4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599" cy="1538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599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899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899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599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199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7.png"/><Relationship Id="rId4" Type="http://schemas.openxmlformats.org/officeDocument/2006/relationships/image" Target="../media/image0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4294967295" type="ctrTitle"/>
          </p:nvPr>
        </p:nvSpPr>
        <p:spPr>
          <a:xfrm>
            <a:off x="148425" y="1031287"/>
            <a:ext cx="5663099" cy="182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 sz="4800"/>
              <a:t>Common Organization Business Oriented Language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423072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Ricard Meyerhofer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2015-2016Q1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Llenguatges de Programació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3350" y="930875"/>
            <a:ext cx="3061600" cy="2844899"/>
          </a:xfrm>
          <a:prstGeom prst="rect">
            <a:avLst/>
          </a:prstGeom>
          <a:noFill/>
          <a:ln cap="flat" cmpd="sng" w="19050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Sintaxi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har char="-"/>
            </a:pPr>
            <a:r>
              <a:rPr lang="es"/>
              <a:t>Basada en l’anglès</a:t>
            </a:r>
          </a:p>
          <a:p>
            <a:pPr indent="-2286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har char="-"/>
            </a:pPr>
            <a:r>
              <a:rPr lang="es"/>
              <a:t>Sintaxi molt farragosa</a:t>
            </a:r>
          </a:p>
          <a:p>
            <a:pPr indent="-2286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har char="-"/>
            </a:pPr>
            <a:r>
              <a:rPr lang="es"/>
              <a:t>Més de 300 paraules reservades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341300" y="4683125"/>
            <a:ext cx="9021600" cy="31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200">
                <a:solidFill>
                  <a:srgbClr val="F6B26B"/>
                </a:solidFill>
              </a:rPr>
              <a:t>Introducció - Llenguatges Similars -Paradigmes - Compilat/Interpretat - Sistema Tipus - Aplicacions  - </a:t>
            </a:r>
            <a:r>
              <a:rPr lang="es" sz="1200">
                <a:solidFill>
                  <a:schemeClr val="accent1"/>
                </a:solidFill>
              </a:rPr>
              <a:t>Altres</a:t>
            </a:r>
            <a:r>
              <a:rPr lang="es" sz="1200">
                <a:solidFill>
                  <a:srgbClr val="F6B26B"/>
                </a:solidFill>
              </a:rPr>
              <a:t> - Exemple 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Sintaxi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har char="-"/>
            </a:pPr>
            <a:r>
              <a:rPr lang="es"/>
              <a:t>Sintaxi molt farragosa</a:t>
            </a:r>
          </a:p>
          <a:p>
            <a:pPr indent="-2286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har char="-"/>
            </a:pPr>
            <a:r>
              <a:rPr lang="es"/>
              <a:t>Més de 300 paraules reservades               Redundància</a:t>
            </a:r>
          </a:p>
          <a:p>
            <a:pPr lvl="0" rtl="0" algn="just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 algn="ctr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x </a:t>
            </a:r>
            <a:r>
              <a:rPr b="1" lang="es">
                <a:solidFill>
                  <a:srgbClr val="FF9900"/>
                </a:solidFill>
              </a:rPr>
              <a:t>IS GREATER THAN</a:t>
            </a:r>
            <a:r>
              <a:rPr lang="es"/>
              <a:t> y </a:t>
            </a:r>
          </a:p>
          <a:p>
            <a:pPr lvl="0" rtl="0" algn="ctr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x </a:t>
            </a:r>
            <a:r>
              <a:rPr b="1" lang="es">
                <a:solidFill>
                  <a:srgbClr val="FF9900"/>
                </a:solidFill>
              </a:rPr>
              <a:t>GREATER</a:t>
            </a:r>
            <a:r>
              <a:rPr lang="es"/>
              <a:t> y </a:t>
            </a:r>
          </a:p>
          <a:p>
            <a:pPr lvl="0" rtl="0" algn="ctr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x </a:t>
            </a:r>
            <a:r>
              <a:rPr b="1" lang="es">
                <a:solidFill>
                  <a:srgbClr val="FF9900"/>
                </a:solidFill>
              </a:rPr>
              <a:t>&gt;</a:t>
            </a:r>
            <a:r>
              <a:rPr lang="es"/>
              <a:t> y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341300" y="4683125"/>
            <a:ext cx="9021600" cy="31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200">
                <a:solidFill>
                  <a:srgbClr val="F6B26B"/>
                </a:solidFill>
              </a:rPr>
              <a:t>Introducció - Llenguatges Similars -Paradigmes - Compilat/Interpretat - Sistema Tipus - Aplicacions  - </a:t>
            </a:r>
            <a:r>
              <a:rPr lang="es" sz="1200">
                <a:solidFill>
                  <a:schemeClr val="accent1"/>
                </a:solidFill>
              </a:rPr>
              <a:t>Altres</a:t>
            </a:r>
            <a:r>
              <a:rPr lang="es" sz="1200">
                <a:solidFill>
                  <a:srgbClr val="F6B26B"/>
                </a:solidFill>
              </a:rPr>
              <a:t> - Exemple </a:t>
            </a:r>
          </a:p>
        </p:txBody>
      </p:sp>
      <p:sp>
        <p:nvSpPr>
          <p:cNvPr id="141" name="Shape 141"/>
          <p:cNvSpPr/>
          <p:nvPr/>
        </p:nvSpPr>
        <p:spPr>
          <a:xfrm>
            <a:off x="4388325" y="1948950"/>
            <a:ext cx="728099" cy="223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DIVISION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-"/>
            </a:pPr>
            <a:r>
              <a:rPr lang="es"/>
              <a:t>4 possibles divisions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  <a:buChar char="-"/>
            </a:pPr>
            <a:r>
              <a:rPr lang="es"/>
              <a:t>Identification Division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  <a:buChar char="-"/>
            </a:pPr>
            <a:r>
              <a:rPr lang="es"/>
              <a:t>Environment Division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  <a:buChar char="-"/>
            </a:pPr>
            <a:r>
              <a:rPr lang="es"/>
              <a:t>Data Division</a:t>
            </a:r>
          </a:p>
          <a:p>
            <a:pPr indent="-228600" lvl="1" marL="914400">
              <a:lnSpc>
                <a:spcPct val="200000"/>
              </a:lnSpc>
              <a:spcBef>
                <a:spcPts val="0"/>
              </a:spcBef>
              <a:buChar char="-"/>
            </a:pPr>
            <a:r>
              <a:rPr lang="es"/>
              <a:t>Procedure Division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341300" y="4683125"/>
            <a:ext cx="9021600" cy="31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200">
                <a:solidFill>
                  <a:srgbClr val="F6B26B"/>
                </a:solidFill>
              </a:rPr>
              <a:t>Introducció - Llenguatges Similars -Paradigmes - Compilat/Interpretat - Sistema Tipus - Aplicacions  -</a:t>
            </a:r>
            <a:r>
              <a:rPr lang="es" sz="1200">
                <a:solidFill>
                  <a:schemeClr val="accent1"/>
                </a:solidFill>
              </a:rPr>
              <a:t> Altres </a:t>
            </a:r>
            <a:r>
              <a:rPr lang="es" sz="1200">
                <a:solidFill>
                  <a:srgbClr val="F6B26B"/>
                </a:solidFill>
              </a:rPr>
              <a:t>- Exemple </a:t>
            </a:r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8597" y="1266324"/>
            <a:ext cx="2174553" cy="313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IDENTIFICATION DIVISION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-"/>
            </a:pPr>
            <a:r>
              <a:rPr lang="es"/>
              <a:t>Única DIVISION obligatòria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-"/>
            </a:pPr>
            <a:r>
              <a:rPr lang="es"/>
              <a:t>PROGRAM-ID obligatori</a:t>
            </a:r>
          </a:p>
          <a:p>
            <a:pPr indent="0" lvl="0" marL="0" rtl="0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 txBox="1"/>
          <p:nvPr/>
        </p:nvSpPr>
        <p:spPr>
          <a:xfrm>
            <a:off x="341300" y="4683125"/>
            <a:ext cx="9021600" cy="31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200">
                <a:solidFill>
                  <a:srgbClr val="F6B26B"/>
                </a:solidFill>
              </a:rPr>
              <a:t>Introducció - Llenguatges Similars -Paradigmes - Compilat/Interpretat - Sistema Tipus - Aplicacions  -</a:t>
            </a:r>
            <a:r>
              <a:rPr lang="es" sz="1200">
                <a:solidFill>
                  <a:schemeClr val="accent1"/>
                </a:solidFill>
              </a:rPr>
              <a:t> Altres </a:t>
            </a:r>
            <a:r>
              <a:rPr lang="es" sz="1200">
                <a:solidFill>
                  <a:srgbClr val="F6B26B"/>
                </a:solidFill>
              </a:rPr>
              <a:t>- Exemple </a:t>
            </a:r>
          </a:p>
        </p:txBody>
      </p:sp>
      <p:pic>
        <p:nvPicPr>
          <p:cNvPr id="157" name="Shape 157"/>
          <p:cNvPicPr preferRelativeResize="0"/>
          <p:nvPr/>
        </p:nvPicPr>
        <p:blipFill rotWithShape="1">
          <a:blip r:embed="rId3">
            <a:alphaModFix/>
          </a:blip>
          <a:srcRect b="14131" l="17627" r="40149" t="59537"/>
          <a:stretch/>
        </p:blipFill>
        <p:spPr>
          <a:xfrm>
            <a:off x="4602250" y="1325025"/>
            <a:ext cx="4611049" cy="2300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ENVIRONMENT DIVISION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-"/>
            </a:pPr>
            <a:r>
              <a:rPr lang="es"/>
              <a:t>Especificar fitxers I/O del programa</a:t>
            </a:r>
          </a:p>
          <a:p>
            <a:pPr indent="0" lvl="0" marL="0" rtl="0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 txBox="1"/>
          <p:nvPr/>
        </p:nvSpPr>
        <p:spPr>
          <a:xfrm>
            <a:off x="341300" y="4683125"/>
            <a:ext cx="9021600" cy="31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200">
                <a:solidFill>
                  <a:srgbClr val="F6B26B"/>
                </a:solidFill>
              </a:rPr>
              <a:t>Introducció - Llenguatges Similars -Paradigmes - Compilat/Interpretat - Sistema Tipus - Aplicacions  -</a:t>
            </a:r>
            <a:r>
              <a:rPr lang="es" sz="1200">
                <a:solidFill>
                  <a:schemeClr val="accent1"/>
                </a:solidFill>
              </a:rPr>
              <a:t> Altres </a:t>
            </a:r>
            <a:r>
              <a:rPr lang="es" sz="1200">
                <a:solidFill>
                  <a:srgbClr val="F6B26B"/>
                </a:solidFill>
              </a:rPr>
              <a:t>- Exemple </a:t>
            </a:r>
          </a:p>
        </p:txBody>
      </p:sp>
      <p:pic>
        <p:nvPicPr>
          <p:cNvPr id="165" name="Shape 165"/>
          <p:cNvPicPr preferRelativeResize="0"/>
          <p:nvPr/>
        </p:nvPicPr>
        <p:blipFill rotWithShape="1">
          <a:blip r:embed="rId3">
            <a:alphaModFix/>
          </a:blip>
          <a:srcRect b="24837" l="16101" r="37093" t="38356"/>
          <a:stretch/>
        </p:blipFill>
        <p:spPr>
          <a:xfrm>
            <a:off x="4752164" y="1152425"/>
            <a:ext cx="4428060" cy="2785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DATA DIVISION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-"/>
            </a:pPr>
            <a:r>
              <a:rPr lang="es"/>
              <a:t>S’utilitza per definir les variables</a:t>
            </a:r>
          </a:p>
          <a:p>
            <a:pPr indent="0" lvl="0" marL="0" rtl="0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 txBox="1"/>
          <p:nvPr/>
        </p:nvSpPr>
        <p:spPr>
          <a:xfrm>
            <a:off x="341300" y="4683125"/>
            <a:ext cx="9021600" cy="31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200">
                <a:solidFill>
                  <a:srgbClr val="F6B26B"/>
                </a:solidFill>
              </a:rPr>
              <a:t>Introducció - Llenguatges Similars -Paradigmes - Compilat/Interpretat - Sistema Tipus - Aplicacions  -</a:t>
            </a:r>
            <a:r>
              <a:rPr lang="es" sz="1200">
                <a:solidFill>
                  <a:schemeClr val="accent1"/>
                </a:solidFill>
              </a:rPr>
              <a:t> Altres </a:t>
            </a:r>
            <a:r>
              <a:rPr lang="es" sz="1200">
                <a:solidFill>
                  <a:srgbClr val="F6B26B"/>
                </a:solidFill>
              </a:rPr>
              <a:t>- Exemple </a:t>
            </a:r>
          </a:p>
        </p:txBody>
      </p:sp>
      <p:pic>
        <p:nvPicPr>
          <p:cNvPr id="173" name="Shape 173"/>
          <p:cNvPicPr preferRelativeResize="0"/>
          <p:nvPr/>
        </p:nvPicPr>
        <p:blipFill rotWithShape="1">
          <a:blip r:embed="rId3">
            <a:alphaModFix/>
          </a:blip>
          <a:srcRect b="9986" l="15139" r="58650" t="54501"/>
          <a:stretch/>
        </p:blipFill>
        <p:spPr>
          <a:xfrm>
            <a:off x="4577349" y="500799"/>
            <a:ext cx="4526774" cy="412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PROCEDURE DIVISION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-"/>
            </a:pPr>
            <a:r>
              <a:rPr lang="es"/>
              <a:t>És on resideix la lògica del programa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-"/>
            </a:pPr>
            <a:r>
              <a:rPr lang="es"/>
              <a:t>Almenys ha de contenir un statement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-"/>
            </a:pPr>
            <a:r>
              <a:rPr lang="es"/>
              <a:t>STOP RUN o EXIT PROGRAM al final</a:t>
            </a:r>
          </a:p>
          <a:p>
            <a:pPr indent="0" lvl="0" marL="0" rtl="0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 txBox="1"/>
          <p:nvPr/>
        </p:nvSpPr>
        <p:spPr>
          <a:xfrm>
            <a:off x="341300" y="4683125"/>
            <a:ext cx="9021600" cy="31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200">
                <a:solidFill>
                  <a:srgbClr val="F6B26B"/>
                </a:solidFill>
              </a:rPr>
              <a:t>Introducció - Llenguatges Similars -Paradigmes - Compilat/Interpretat - Sistema Tipus - Aplicacions  -</a:t>
            </a:r>
            <a:r>
              <a:rPr lang="es" sz="1200">
                <a:solidFill>
                  <a:schemeClr val="accent1"/>
                </a:solidFill>
              </a:rPr>
              <a:t> Altres </a:t>
            </a:r>
            <a:r>
              <a:rPr lang="es" sz="1200">
                <a:solidFill>
                  <a:srgbClr val="F6B26B"/>
                </a:solidFill>
              </a:rPr>
              <a:t>- Exemple </a:t>
            </a:r>
          </a:p>
        </p:txBody>
      </p:sp>
      <p:pic>
        <p:nvPicPr>
          <p:cNvPr id="181" name="Shape 181"/>
          <p:cNvPicPr preferRelativeResize="0"/>
          <p:nvPr/>
        </p:nvPicPr>
        <p:blipFill rotWithShape="1">
          <a:blip r:embed="rId3">
            <a:alphaModFix/>
          </a:blip>
          <a:srcRect b="717" l="6534" r="57244" t="68753"/>
          <a:stretch/>
        </p:blipFill>
        <p:spPr>
          <a:xfrm>
            <a:off x="5252250" y="220750"/>
            <a:ext cx="3637449" cy="1817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Shape 182"/>
          <p:cNvPicPr preferRelativeResize="0"/>
          <p:nvPr/>
        </p:nvPicPr>
        <p:blipFill rotWithShape="1">
          <a:blip r:embed="rId4">
            <a:alphaModFix/>
          </a:blip>
          <a:srcRect b="29442" l="6820" r="59350" t="21288"/>
          <a:stretch/>
        </p:blipFill>
        <p:spPr>
          <a:xfrm>
            <a:off x="5252250" y="2018100"/>
            <a:ext cx="3748850" cy="2705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Exemple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9" name="Shape 189"/>
          <p:cNvPicPr preferRelativeResize="0"/>
          <p:nvPr/>
        </p:nvPicPr>
        <p:blipFill rotWithShape="1">
          <a:blip r:embed="rId3">
            <a:alphaModFix/>
          </a:blip>
          <a:srcRect b="44702" l="15162" r="59600" t="27244"/>
          <a:stretch/>
        </p:blipFill>
        <p:spPr>
          <a:xfrm>
            <a:off x="118800" y="1076000"/>
            <a:ext cx="4427649" cy="276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 rotWithShape="1">
          <a:blip r:embed="rId3">
            <a:alphaModFix/>
          </a:blip>
          <a:srcRect b="4765" l="15654" r="54611" t="57082"/>
          <a:stretch/>
        </p:blipFill>
        <p:spPr>
          <a:xfrm>
            <a:off x="4382625" y="1076000"/>
            <a:ext cx="4761374" cy="3436724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 txBox="1"/>
          <p:nvPr/>
        </p:nvSpPr>
        <p:spPr>
          <a:xfrm>
            <a:off x="341300" y="4683125"/>
            <a:ext cx="9021600" cy="31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200">
                <a:solidFill>
                  <a:srgbClr val="F6B26B"/>
                </a:solidFill>
              </a:rPr>
              <a:t>Introducció - Llenguatges Similars -Paradigmes - Compilat/Interpretat - Sistema Tipus - Aplicacions - Altres - </a:t>
            </a:r>
            <a:r>
              <a:rPr lang="es" sz="1200">
                <a:solidFill>
                  <a:schemeClr val="accent1"/>
                </a:solidFill>
              </a:rPr>
              <a:t>Exemple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Introducció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just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s"/>
              <a:t>Creació del llenguatge 1960 mitjançant comité CODASYL</a:t>
            </a:r>
          </a:p>
          <a:p>
            <a:pPr indent="-228600" lvl="0" marL="457200" rtl="0" algn="just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s"/>
              <a:t>1970 llenguatge més popular del món</a:t>
            </a:r>
          </a:p>
          <a:p>
            <a:pPr indent="-228600" lvl="0" marL="457200" rtl="0" algn="just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s"/>
              <a:t>1997 80% dels programes de negoci</a:t>
            </a:r>
          </a:p>
          <a:p>
            <a:pPr indent="-228600" lvl="0" marL="457200" rtl="0" algn="just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s"/>
              <a:t>1999 el 50% dels programes de funcionalitats crítiques </a:t>
            </a:r>
          </a:p>
          <a:p>
            <a:pPr indent="-228600" lvl="0" marL="457200" rtl="0" algn="just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s"/>
              <a:t>2012 un 60% de les organitzacions usen COBOL </a:t>
            </a:r>
          </a:p>
          <a:p>
            <a:pPr indent="-228600" lvl="0" marL="457200" rtl="0" algn="just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s"/>
              <a:t>Llenguatge que ha patit moltes revisions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s"/>
              <a:t>Actualment ocupa la posició número 20 en el TIOBE index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s"/>
              <a:t>Y2K (efecte 2000)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/>
        </p:nvSpPr>
        <p:spPr>
          <a:xfrm>
            <a:off x="341300" y="4683125"/>
            <a:ext cx="9021600" cy="31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1200">
                <a:solidFill>
                  <a:schemeClr val="accent1"/>
                </a:solidFill>
              </a:rPr>
              <a:t>Introducció</a:t>
            </a:r>
            <a:r>
              <a:rPr lang="es" sz="1200">
                <a:solidFill>
                  <a:srgbClr val="F6B26B"/>
                </a:solidFill>
              </a:rPr>
              <a:t> - Llenguatges Similars -Paradigmes - Compilat/Interpretat - Sistema Tipus - Aplicacions - Altres - Exemple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Llenguatges similars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-"/>
            </a:pPr>
            <a:r>
              <a:rPr lang="es"/>
              <a:t>Inspirat en: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  <a:buChar char="-"/>
            </a:pPr>
            <a:r>
              <a:rPr lang="es"/>
              <a:t>COMTRAN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  <a:buChar char="-"/>
            </a:pPr>
            <a:r>
              <a:rPr lang="es"/>
              <a:t>Flow-Matic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-"/>
            </a:pPr>
            <a:r>
              <a:rPr lang="es"/>
              <a:t>S’han inspirat de COBOL: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  <a:buChar char="-"/>
            </a:pPr>
            <a:r>
              <a:rPr lang="es"/>
              <a:t>PL/I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  <a:buChar char="-"/>
            </a:pPr>
            <a:r>
              <a:rPr lang="es"/>
              <a:t>ABAP/4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  <a:buChar char="-"/>
            </a:pPr>
            <a:r>
              <a:rPr lang="es"/>
              <a:t>DIBOL 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341300" y="4683125"/>
            <a:ext cx="9021600" cy="31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200">
                <a:solidFill>
                  <a:srgbClr val="F6B26B"/>
                </a:solidFill>
              </a:rPr>
              <a:t>Introducció - </a:t>
            </a:r>
            <a:r>
              <a:rPr lang="es" sz="1200">
                <a:solidFill>
                  <a:schemeClr val="accent1"/>
                </a:solidFill>
              </a:rPr>
              <a:t>Llenguatges Similars </a:t>
            </a:r>
            <a:r>
              <a:rPr lang="es" sz="1200">
                <a:solidFill>
                  <a:srgbClr val="F6B26B"/>
                </a:solidFill>
              </a:rPr>
              <a:t>-Paradigmes - Compilat/Interpretat - Sistema Tipus - Aplicacions  - Altres - Exemple 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Paradigmes de programació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-"/>
            </a:pPr>
            <a:r>
              <a:rPr lang="es"/>
              <a:t>Imperatiu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-"/>
            </a:pPr>
            <a:r>
              <a:rPr lang="es"/>
              <a:t>Procedimental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-"/>
            </a:pPr>
            <a:r>
              <a:rPr lang="es"/>
              <a:t>Estructurat (1985) 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  <a:buChar char="-"/>
            </a:pPr>
            <a:r>
              <a:rPr lang="es"/>
              <a:t>Orientat a Objectes (2002)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341300" y="4683125"/>
            <a:ext cx="9021600" cy="31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200">
                <a:solidFill>
                  <a:srgbClr val="F6B26B"/>
                </a:solidFill>
              </a:rPr>
              <a:t>Introducció - Llenguatges Similars -</a:t>
            </a:r>
            <a:r>
              <a:rPr lang="es" sz="1200">
                <a:solidFill>
                  <a:schemeClr val="accent1"/>
                </a:solidFill>
              </a:rPr>
              <a:t>Paradigmes </a:t>
            </a:r>
            <a:r>
              <a:rPr lang="es" sz="1200">
                <a:solidFill>
                  <a:srgbClr val="F6B26B"/>
                </a:solidFill>
              </a:rPr>
              <a:t>- Compilat/Interpretat - Sistema Tipus - Aplicacions  - Altres - Exemple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6337" y="1152424"/>
            <a:ext cx="2952212" cy="3416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Compilat o interpretat?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-"/>
            </a:pPr>
            <a:r>
              <a:rPr lang="es"/>
              <a:t>Compilat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-"/>
            </a:pPr>
            <a:r>
              <a:rPr lang="es"/>
              <a:t>Podem trobar intèrprets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-"/>
            </a:pPr>
            <a:r>
              <a:rPr lang="es"/>
              <a:t>COBOL porta molts anys d’optimitzacions de compiladors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341300" y="4683125"/>
            <a:ext cx="9021600" cy="31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200">
                <a:solidFill>
                  <a:srgbClr val="F6B26B"/>
                </a:solidFill>
              </a:rPr>
              <a:t>Introducció - Llenguatges Similars -Paradigmes - </a:t>
            </a:r>
            <a:r>
              <a:rPr lang="es" sz="1200">
                <a:solidFill>
                  <a:schemeClr val="accent1"/>
                </a:solidFill>
              </a:rPr>
              <a:t>Compilat/Interpretat</a:t>
            </a:r>
            <a:r>
              <a:rPr lang="es" sz="1200">
                <a:solidFill>
                  <a:srgbClr val="F6B26B"/>
                </a:solidFill>
              </a:rPr>
              <a:t> - Sistema Tipus - Aplicacions  - Altres - Exemple 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Sistema de Tipus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-"/>
            </a:pPr>
            <a:r>
              <a:rPr lang="es"/>
              <a:t>Feble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  <a:buChar char="-"/>
            </a:pPr>
            <a:r>
              <a:rPr lang="es"/>
              <a:t>Type Cast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  <a:buChar char="-"/>
            </a:pPr>
            <a:r>
              <a:rPr lang="es"/>
              <a:t>Alliberament explícit de memòria (deallocate/delete)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-"/>
            </a:pPr>
            <a:r>
              <a:rPr lang="es"/>
              <a:t>Static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-"/>
            </a:pPr>
            <a:r>
              <a:rPr lang="es"/>
              <a:t>Llenguatge de tipus segur</a:t>
            </a:r>
          </a:p>
          <a:p>
            <a:pPr lvl="0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341300" y="4683125"/>
            <a:ext cx="9021600" cy="31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200">
                <a:solidFill>
                  <a:srgbClr val="F6B26B"/>
                </a:solidFill>
              </a:rPr>
              <a:t>Introducció - Llenguatges Similars -Paradigmes - Compilat/Interpretat - </a:t>
            </a:r>
            <a:r>
              <a:rPr lang="es" sz="1200">
                <a:solidFill>
                  <a:schemeClr val="accent1"/>
                </a:solidFill>
              </a:rPr>
              <a:t>Sistema Tipus</a:t>
            </a:r>
            <a:r>
              <a:rPr lang="es" sz="1200">
                <a:solidFill>
                  <a:srgbClr val="F6B26B"/>
                </a:solidFill>
              </a:rPr>
              <a:t> - Aplicacions  - Altres - Exemple 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Sistema de Tipus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-"/>
            </a:pPr>
            <a:r>
              <a:rPr lang="es"/>
              <a:t>COBOL-60 disposa de 3 tipus  (numeric, alphabetic, alphanumeric)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-"/>
            </a:pPr>
            <a:r>
              <a:rPr lang="es"/>
              <a:t>Posteriorment s’han afegit nous tipus com boolean o bit al 2002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 txBox="1"/>
          <p:nvPr/>
        </p:nvSpPr>
        <p:spPr>
          <a:xfrm>
            <a:off x="341300" y="4683125"/>
            <a:ext cx="9021600" cy="31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200">
                <a:solidFill>
                  <a:srgbClr val="F6B26B"/>
                </a:solidFill>
              </a:rPr>
              <a:t>Introducció - Llenguatges Similars -Paradigmes - Compilat/Interpretat - </a:t>
            </a:r>
            <a:r>
              <a:rPr lang="es" sz="1200">
                <a:solidFill>
                  <a:schemeClr val="accent1"/>
                </a:solidFill>
              </a:rPr>
              <a:t>Sistema Tipus</a:t>
            </a:r>
            <a:r>
              <a:rPr lang="es" sz="1200">
                <a:solidFill>
                  <a:srgbClr val="F6B26B"/>
                </a:solidFill>
              </a:rPr>
              <a:t> - Aplicacions  - Altres - Exemple 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Principals aplicacions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-"/>
            </a:pPr>
            <a:r>
              <a:rPr lang="es"/>
              <a:t>Sector financer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-"/>
            </a:pPr>
            <a:r>
              <a:rPr lang="es"/>
              <a:t>Administració per a empreses/governs</a:t>
            </a: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buChar char="-"/>
            </a:pPr>
            <a:r>
              <a:rPr lang="es"/>
              <a:t>Processament de programes a gran escala </a:t>
            </a:r>
          </a:p>
          <a:p>
            <a:pPr indent="-2286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s"/>
              <a:t>Lots</a:t>
            </a:r>
          </a:p>
          <a:p>
            <a:pPr indent="-2286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s"/>
              <a:t>Feines de gestió de transaccions</a:t>
            </a:r>
          </a:p>
        </p:txBody>
      </p:sp>
      <p:pic>
        <p:nvPicPr>
          <p:cNvPr id="118" name="Shape 118"/>
          <p:cNvPicPr preferRelativeResize="0"/>
          <p:nvPr/>
        </p:nvPicPr>
        <p:blipFill rotWithShape="1">
          <a:blip r:embed="rId3">
            <a:alphaModFix/>
          </a:blip>
          <a:srcRect b="8740" l="43030" r="34246" t="38189"/>
          <a:stretch/>
        </p:blipFill>
        <p:spPr>
          <a:xfrm>
            <a:off x="5865799" y="671700"/>
            <a:ext cx="2966500" cy="389742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19" name="Shape 119"/>
          <p:cNvSpPr txBox="1"/>
          <p:nvPr/>
        </p:nvSpPr>
        <p:spPr>
          <a:xfrm>
            <a:off x="341300" y="4683125"/>
            <a:ext cx="9021600" cy="31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200">
                <a:solidFill>
                  <a:srgbClr val="F6B26B"/>
                </a:solidFill>
              </a:rPr>
              <a:t>Introducció - Llenguatges Similars -Paradigmes - Compilat/Interpretat - Sistema Tipus - </a:t>
            </a:r>
            <a:r>
              <a:rPr lang="es" sz="1200">
                <a:solidFill>
                  <a:schemeClr val="accent1"/>
                </a:solidFill>
              </a:rPr>
              <a:t>Aplicacions</a:t>
            </a:r>
            <a:r>
              <a:rPr lang="es" sz="1200">
                <a:solidFill>
                  <a:srgbClr val="F6B26B"/>
                </a:solidFill>
              </a:rPr>
              <a:t>  - Altres - Exemple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Altres característiques particulars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har char="-"/>
            </a:pPr>
            <a:r>
              <a:rPr lang="es"/>
              <a:t>Llenguatge auto-documentat</a:t>
            </a:r>
          </a:p>
          <a:p>
            <a:pPr indent="-2286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har char="-"/>
            </a:pPr>
            <a:r>
              <a:rPr lang="es"/>
              <a:t>Fàcilment mantenible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  <a:buChar char="-"/>
            </a:pPr>
            <a:r>
              <a:rPr lang="es"/>
              <a:t>DIVISION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341300" y="4683125"/>
            <a:ext cx="9021600" cy="31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200">
                <a:solidFill>
                  <a:srgbClr val="F6B26B"/>
                </a:solidFill>
              </a:rPr>
              <a:t>Introducció - Llenguatges Similars -Paradigmes - Compilat/Interpretat - Sistema Tipus - Aplicacions  - </a:t>
            </a:r>
            <a:r>
              <a:rPr lang="es" sz="1200">
                <a:solidFill>
                  <a:schemeClr val="accent1"/>
                </a:solidFill>
              </a:rPr>
              <a:t>Altres</a:t>
            </a:r>
            <a:r>
              <a:rPr lang="es" sz="1200">
                <a:solidFill>
                  <a:srgbClr val="F6B26B"/>
                </a:solidFill>
              </a:rPr>
              <a:t> - Exemple 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