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003300"/>
    <a:srgbClr val="D5FFF7"/>
    <a:srgbClr val="ABFFEF"/>
    <a:srgbClr val="009999"/>
    <a:srgbClr val="66FFFF"/>
    <a:srgbClr val="CC00FF"/>
    <a:srgbClr val="0066FF"/>
    <a:srgbClr val="FF99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2" d="100"/>
          <a:sy n="82" d="100"/>
        </p:scale>
        <p:origin x="89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Gross Profit -IT vs. Healthcare (Year1)</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'Visualization 1'!$E$11</c:f>
              <c:strCache>
                <c:ptCount val="1"/>
                <c:pt idx="0">
                  <c:v>IT</c:v>
                </c:pt>
              </c:strCache>
            </c:strRef>
          </c:tx>
          <c:spPr>
            <a:solidFill>
              <a:srgbClr val="00B0F0"/>
            </a:soli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'Visualization 1'!$D$12:$D$19</c:f>
              <c:strCache>
                <c:ptCount val="8"/>
                <c:pt idx="0">
                  <c:v>0&lt;10B</c:v>
                </c:pt>
                <c:pt idx="1">
                  <c:v>10B&lt;20B</c:v>
                </c:pt>
                <c:pt idx="2">
                  <c:v>20B&lt;30B</c:v>
                </c:pt>
                <c:pt idx="3">
                  <c:v>30B&lt;40B</c:v>
                </c:pt>
                <c:pt idx="4">
                  <c:v>40B&lt;50B</c:v>
                </c:pt>
                <c:pt idx="5">
                  <c:v>50B&lt;60B</c:v>
                </c:pt>
                <c:pt idx="6">
                  <c:v>60B&lt;70B</c:v>
                </c:pt>
                <c:pt idx="7">
                  <c:v>70B&lt;80B</c:v>
                </c:pt>
              </c:strCache>
            </c:strRef>
          </c:cat>
          <c:val>
            <c:numRef>
              <c:f>'Visualization 1'!$E$12:$E$19</c:f>
              <c:numCache>
                <c:formatCode>General</c:formatCode>
                <c:ptCount val="8"/>
                <c:pt idx="0">
                  <c:v>51</c:v>
                </c:pt>
                <c:pt idx="1">
                  <c:v>2</c:v>
                </c:pt>
                <c:pt idx="2">
                  <c:v>2</c:v>
                </c:pt>
                <c:pt idx="3">
                  <c:v>1</c:v>
                </c:pt>
                <c:pt idx="4">
                  <c:v>0</c:v>
                </c:pt>
                <c:pt idx="5">
                  <c:v>2</c:v>
                </c:pt>
                <c:pt idx="6">
                  <c:v>1</c:v>
                </c:pt>
                <c:pt idx="7">
                  <c:v>0</c:v>
                </c:pt>
              </c:numCache>
            </c:numRef>
          </c:val>
          <c:extLst>
            <c:ext xmlns:c16="http://schemas.microsoft.com/office/drawing/2014/chart" uri="{C3380CC4-5D6E-409C-BE32-E72D297353CC}">
              <c16:uniqueId val="{00000000-2C51-4F86-8A05-5A80B326B580}"/>
            </c:ext>
          </c:extLst>
        </c:ser>
        <c:ser>
          <c:idx val="1"/>
          <c:order val="1"/>
          <c:tx>
            <c:strRef>
              <c:f>'Visualization 1'!$F$11</c:f>
              <c:strCache>
                <c:ptCount val="1"/>
                <c:pt idx="0">
                  <c:v>Healthcare</c:v>
                </c:pt>
              </c:strCache>
            </c:strRef>
          </c:tx>
          <c:spPr>
            <a:solidFill>
              <a:srgbClr val="C00000"/>
            </a:soli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'Visualization 1'!$D$12:$D$19</c:f>
              <c:strCache>
                <c:ptCount val="8"/>
                <c:pt idx="0">
                  <c:v>0&lt;10B</c:v>
                </c:pt>
                <c:pt idx="1">
                  <c:v>10B&lt;20B</c:v>
                </c:pt>
                <c:pt idx="2">
                  <c:v>20B&lt;30B</c:v>
                </c:pt>
                <c:pt idx="3">
                  <c:v>30B&lt;40B</c:v>
                </c:pt>
                <c:pt idx="4">
                  <c:v>40B&lt;50B</c:v>
                </c:pt>
                <c:pt idx="5">
                  <c:v>50B&lt;60B</c:v>
                </c:pt>
                <c:pt idx="6">
                  <c:v>60B&lt;70B</c:v>
                </c:pt>
                <c:pt idx="7">
                  <c:v>70B&lt;80B</c:v>
                </c:pt>
              </c:strCache>
            </c:strRef>
          </c:cat>
          <c:val>
            <c:numRef>
              <c:f>'Visualization 1'!$F$12:$F$19</c:f>
              <c:numCache>
                <c:formatCode>General</c:formatCode>
                <c:ptCount val="8"/>
                <c:pt idx="0">
                  <c:v>37</c:v>
                </c:pt>
                <c:pt idx="1">
                  <c:v>7</c:v>
                </c:pt>
                <c:pt idx="2">
                  <c:v>1</c:v>
                </c:pt>
                <c:pt idx="3">
                  <c:v>2</c:v>
                </c:pt>
                <c:pt idx="4">
                  <c:v>1</c:v>
                </c:pt>
                <c:pt idx="5">
                  <c:v>0</c:v>
                </c:pt>
                <c:pt idx="6">
                  <c:v>0</c:v>
                </c:pt>
                <c:pt idx="7">
                  <c:v>0</c:v>
                </c:pt>
              </c:numCache>
            </c:numRef>
          </c:val>
          <c:extLst>
            <c:ext xmlns:c16="http://schemas.microsoft.com/office/drawing/2014/chart" uri="{C3380CC4-5D6E-409C-BE32-E72D297353CC}">
              <c16:uniqueId val="{00000001-2C51-4F86-8A05-5A80B326B580}"/>
            </c:ext>
          </c:extLst>
        </c:ser>
        <c:dLbls>
          <c:showLegendKey val="0"/>
          <c:showVal val="0"/>
          <c:showCatName val="0"/>
          <c:showSerName val="0"/>
          <c:showPercent val="0"/>
          <c:showBubbleSize val="0"/>
        </c:dLbls>
        <c:gapWidth val="100"/>
        <c:overlap val="-24"/>
        <c:axId val="44472592"/>
        <c:axId val="44466832"/>
      </c:barChart>
      <c:catAx>
        <c:axId val="444725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Gross profit in $Billions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466832"/>
        <c:crosses val="autoZero"/>
        <c:auto val="1"/>
        <c:lblAlgn val="ctr"/>
        <c:lblOffset val="100"/>
        <c:noMultiLvlLbl val="0"/>
      </c:catAx>
      <c:valAx>
        <c:axId val="444668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Number of companies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47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1" i="0" u="none" strike="noStrike" kern="1200" baseline="0">
                <a:solidFill>
                  <a:srgbClr val="003300"/>
                </a:solidFill>
                <a:effectLst/>
                <a:latin typeface="Sitka Display" panose="02000505000000020004" pitchFamily="2" charset="0"/>
                <a:ea typeface="+mn-ea"/>
                <a:cs typeface="+mn-cs"/>
              </a:defRPr>
            </a:pPr>
            <a:r>
              <a:rPr lang="en-US" sz="1600" dirty="0">
                <a:solidFill>
                  <a:schemeClr val="accent3">
                    <a:lumMod val="50000"/>
                  </a:schemeClr>
                </a:solidFill>
                <a:effectLst/>
                <a:latin typeface="Sitka Display" panose="02000505000000020004" pitchFamily="2" charset="0"/>
              </a:rPr>
              <a:t>OP.</a:t>
            </a:r>
            <a:r>
              <a:rPr lang="en-US" sz="1600" baseline="0" dirty="0">
                <a:solidFill>
                  <a:schemeClr val="accent3">
                    <a:lumMod val="50000"/>
                  </a:schemeClr>
                </a:solidFill>
                <a:effectLst/>
                <a:latin typeface="Sitka Display" panose="02000505000000020004" pitchFamily="2" charset="0"/>
              </a:rPr>
              <a:t> EXPENSES OF </a:t>
            </a:r>
            <a:r>
              <a:rPr lang="en-US" sz="1600" dirty="0">
                <a:solidFill>
                  <a:schemeClr val="accent3">
                    <a:lumMod val="50000"/>
                  </a:schemeClr>
                </a:solidFill>
                <a:effectLst/>
                <a:latin typeface="Sitka Display" panose="02000505000000020004" pitchFamily="2" charset="0"/>
              </a:rPr>
              <a:t> IT (year 1)   </a:t>
            </a:r>
          </a:p>
        </c:rich>
      </c:tx>
      <c:layout>
        <c:manualLayout>
          <c:xMode val="edge"/>
          <c:yMode val="edge"/>
          <c:x val="0.25181133788074345"/>
          <c:y val="0"/>
        </c:manualLayout>
      </c:layout>
      <c:overlay val="0"/>
      <c:spPr>
        <a:noFill/>
        <a:ln>
          <a:noFill/>
        </a:ln>
        <a:effectLst/>
      </c:spPr>
      <c:txPr>
        <a:bodyPr rot="0" spcFirstLastPara="1" vertOverflow="ellipsis" vert="horz" wrap="square" anchor="ctr" anchorCtr="1"/>
        <a:lstStyle/>
        <a:p>
          <a:pPr algn="ctr">
            <a:defRPr sz="1600" b="1" i="0" u="none" strike="noStrike" kern="1200" baseline="0">
              <a:solidFill>
                <a:srgbClr val="003300"/>
              </a:solidFill>
              <a:effectLst/>
              <a:latin typeface="Sitka Display" panose="02000505000000020004" pitchFamily="2" charset="0"/>
              <a:ea typeface="+mn-ea"/>
              <a:cs typeface="+mn-cs"/>
            </a:defRPr>
          </a:pPr>
          <a:endParaRPr lang="en-US"/>
        </a:p>
      </c:txPr>
    </c:title>
    <c:autoTitleDeleted val="0"/>
    <c:plotArea>
      <c:layout>
        <c:manualLayout>
          <c:layoutTarget val="inner"/>
          <c:xMode val="edge"/>
          <c:yMode val="edge"/>
          <c:x val="0.23551881014873141"/>
          <c:y val="0.14542418853392358"/>
          <c:w val="0.59793182427942171"/>
          <c:h val="0.85457573401618836"/>
        </c:manualLayout>
      </c:layout>
      <c:pieChart>
        <c:varyColors val="1"/>
        <c:ser>
          <c:idx val="0"/>
          <c:order val="0"/>
          <c:explosion val="7"/>
          <c:dPt>
            <c:idx val="0"/>
            <c:bubble3D val="0"/>
            <c:explosion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8C3-4C63-B777-2822B389C397}"/>
              </c:ext>
            </c:extLst>
          </c:dPt>
          <c:dPt>
            <c:idx val="1"/>
            <c:bubble3D val="0"/>
            <c:explosion val="0"/>
            <c:spPr>
              <a:solidFill>
                <a:srgbClr val="7030A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8C3-4C63-B777-2822B389C397}"/>
              </c:ext>
            </c:extLst>
          </c:dPt>
          <c:dPt>
            <c:idx val="2"/>
            <c:bubble3D val="0"/>
            <c:explosion val="0"/>
            <c:spPr>
              <a:solidFill>
                <a:srgbClr val="CC00FF"/>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8C3-4C63-B777-2822B389C397}"/>
              </c:ext>
            </c:extLst>
          </c:dPt>
          <c:dLbls>
            <c:dLbl>
              <c:idx val="1"/>
              <c:layout>
                <c:manualLayout>
                  <c:x val="0.2298599425136035"/>
                  <c:y val="0.1867641733946615"/>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2707192475338581"/>
                      <c:h val="0.29678230421469409"/>
                    </c:manualLayout>
                  </c15:layout>
                </c:ext>
                <c:ext xmlns:c16="http://schemas.microsoft.com/office/drawing/2014/chart" uri="{C3380CC4-5D6E-409C-BE32-E72D297353CC}">
                  <c16:uniqueId val="{00000003-78C3-4C63-B777-2822B389C397}"/>
                </c:ext>
              </c:extLst>
            </c:dLbl>
            <c:dLbl>
              <c:idx val="2"/>
              <c:tx>
                <c:rich>
                  <a:bodyPr/>
                  <a:lstStyle/>
                  <a:p>
                    <a:fld id="{875FBF65-5273-4B51-BCC3-1F073B27D036}" type="CATEGORYNAME">
                      <a:rPr lang="en-US"/>
                      <a:pPr/>
                      <a:t>[CATEGORY NAME]</a:t>
                    </a:fld>
                    <a:r>
                      <a:rPr lang="en-US"/>
                      <a:t> 
</a:t>
                    </a:r>
                    <a:fld id="{908BF1BD-21BF-46D8-AAAD-FE11D3209217}" type="PERCENTAGE">
                      <a:rPr lang="en-US"/>
                      <a:pPr/>
                      <a:t>[PERCENTAGE]</a:t>
                    </a:fld>
                    <a:endParaRPr lang="en-US"/>
                  </a:p>
                </c:rich>
              </c:tx>
              <c:dLblPos val="inEnd"/>
              <c:showLegendKey val="0"/>
              <c:showVal val="0"/>
              <c:showCatName val="1"/>
              <c:showSerName val="0"/>
              <c:showPercent val="1"/>
              <c:showBubbleSize val="0"/>
              <c:extLst>
                <c:ext xmlns:c15="http://schemas.microsoft.com/office/drawing/2012/chart" uri="{CE6537A1-D6FC-4f65-9D91-7224C49458BB}">
                  <c15:layout>
                    <c:manualLayout>
                      <c:w val="0.24808636706309248"/>
                      <c:h val="0.22326360008291371"/>
                    </c:manualLayout>
                  </c15:layout>
                  <c15:dlblFieldTable/>
                  <c15:showDataLabelsRange val="0"/>
                </c:ext>
                <c:ext xmlns:c16="http://schemas.microsoft.com/office/drawing/2014/chart" uri="{C3380CC4-5D6E-409C-BE32-E72D297353CC}">
                  <c16:uniqueId val="{00000005-78C3-4C63-B777-2822B389C39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'Visualization 2'!$F$3:$H$3</c:f>
              <c:strCache>
                <c:ptCount val="3"/>
                <c:pt idx="0">
                  <c:v> Sales, General and Admin. </c:v>
                </c:pt>
                <c:pt idx="1">
                  <c:v> Research and Development </c:v>
                </c:pt>
                <c:pt idx="2">
                  <c:v> Other Operating Items </c:v>
                </c:pt>
              </c:strCache>
            </c:strRef>
          </c:cat>
          <c:val>
            <c:numRef>
              <c:f>'Visualization 2'!$F$4:$H$4</c:f>
              <c:numCache>
                <c:formatCode>"$"#,##0.00</c:formatCode>
                <c:ptCount val="3"/>
                <c:pt idx="0">
                  <c:v>2624544694.9152541</c:v>
                </c:pt>
                <c:pt idx="1">
                  <c:v>1255537152.5423729</c:v>
                </c:pt>
                <c:pt idx="2">
                  <c:v>94206627.118644074</c:v>
                </c:pt>
              </c:numCache>
            </c:numRef>
          </c:val>
          <c:extLst>
            <c:ext xmlns:c16="http://schemas.microsoft.com/office/drawing/2014/chart" uri="{C3380CC4-5D6E-409C-BE32-E72D297353CC}">
              <c16:uniqueId val="{00000006-78C3-4C63-B777-2822B389C397}"/>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40000"/>
        <a:lumOff val="60000"/>
        <a:alpha val="60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baseline="0">
                <a:solidFill>
                  <a:schemeClr val="dk1">
                    <a:lumMod val="65000"/>
                    <a:lumOff val="35000"/>
                  </a:schemeClr>
                </a:solidFill>
                <a:effectLst/>
                <a:latin typeface="Sitka Display" panose="02000505000000020004" pitchFamily="2" charset="0"/>
                <a:ea typeface="+mn-ea"/>
                <a:cs typeface="+mn-cs"/>
              </a:defRPr>
            </a:pPr>
            <a:r>
              <a:rPr lang="en-US" sz="1400" b="1" i="0" u="none" strike="noStrike" kern="1200" baseline="0" dirty="0">
                <a:solidFill>
                  <a:srgbClr val="003300"/>
                </a:solidFill>
                <a:effectLst/>
                <a:latin typeface="Sitka Display" panose="02000505000000020004" pitchFamily="2" charset="0"/>
              </a:rPr>
              <a:t> OP. EXPENSES OF HEALTHCARE (YEAR 1)</a:t>
            </a:r>
            <a:endParaRPr lang="en-US" sz="1400" dirty="0">
              <a:solidFill>
                <a:srgbClr val="003300"/>
              </a:solidFill>
              <a:effectLst/>
              <a:latin typeface="Sitka Display" panose="02000505000000020004" pitchFamily="2" charset="0"/>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65000"/>
                  <a:lumOff val="35000"/>
                </a:schemeClr>
              </a:solidFill>
              <a:effectLst/>
              <a:latin typeface="Sitka Display" panose="02000505000000020004" pitchFamily="2" charset="0"/>
              <a:ea typeface="+mn-ea"/>
              <a:cs typeface="+mn-cs"/>
            </a:defRPr>
          </a:pPr>
          <a:endParaRPr lang="en-US"/>
        </a:p>
      </c:txPr>
    </c:title>
    <c:autoTitleDeleted val="0"/>
    <c:plotArea>
      <c:layout>
        <c:manualLayout>
          <c:layoutTarget val="inner"/>
          <c:xMode val="edge"/>
          <c:yMode val="edge"/>
          <c:x val="0.16189147408873852"/>
          <c:y val="0.21495032529640876"/>
          <c:w val="0.66097949759029229"/>
          <c:h val="0.70605231603541307"/>
        </c:manualLayout>
      </c:layout>
      <c:pieChart>
        <c:varyColors val="1"/>
        <c:ser>
          <c:idx val="0"/>
          <c:order val="0"/>
          <c:dPt>
            <c:idx val="0"/>
            <c:bubble3D val="0"/>
            <c:spPr>
              <a:solidFill>
                <a:srgbClr val="009999"/>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219-4CAC-8600-A6EA67D22019}"/>
              </c:ext>
            </c:extLst>
          </c:dPt>
          <c:dPt>
            <c:idx val="1"/>
            <c:bubble3D val="0"/>
            <c:spPr>
              <a:solidFill>
                <a:srgbClr val="0070C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219-4CAC-8600-A6EA67D22019}"/>
              </c:ext>
            </c:extLst>
          </c:dPt>
          <c:dPt>
            <c:idx val="2"/>
            <c:bubble3D val="0"/>
            <c:spPr>
              <a:solidFill>
                <a:srgbClr val="00B0F0"/>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219-4CAC-8600-A6EA67D22019}"/>
              </c:ext>
            </c:extLst>
          </c:dPt>
          <c:dLbls>
            <c:dLbl>
              <c:idx val="0"/>
              <c:dLblPos val="inEnd"/>
              <c:showLegendKey val="0"/>
              <c:showVal val="0"/>
              <c:showCatName val="1"/>
              <c:showSerName val="0"/>
              <c:showPercent val="1"/>
              <c:showBubbleSize val="0"/>
              <c:extLst>
                <c:ext xmlns:c15="http://schemas.microsoft.com/office/drawing/2012/chart" uri="{CE6537A1-D6FC-4f65-9D91-7224C49458BB}">
                  <c15:layout>
                    <c:manualLayout>
                      <c:w val="0.22872346299007754"/>
                      <c:h val="0.24805248052480525"/>
                    </c:manualLayout>
                  </c15:layout>
                </c:ext>
                <c:ext xmlns:c16="http://schemas.microsoft.com/office/drawing/2014/chart" uri="{C3380CC4-5D6E-409C-BE32-E72D297353CC}">
                  <c16:uniqueId val="{00000001-E219-4CAC-8600-A6EA67D22019}"/>
                </c:ext>
              </c:extLst>
            </c:dLbl>
            <c:dLbl>
              <c:idx val="1"/>
              <c:dLblPos val="inEnd"/>
              <c:showLegendKey val="0"/>
              <c:showVal val="0"/>
              <c:showCatName val="1"/>
              <c:showSerName val="0"/>
              <c:showPercent val="1"/>
              <c:showBubbleSize val="0"/>
              <c:extLst>
                <c:ext xmlns:c15="http://schemas.microsoft.com/office/drawing/2012/chart" uri="{CE6537A1-D6FC-4f65-9D91-7224C49458BB}">
                  <c15:layout>
                    <c:manualLayout>
                      <c:w val="0.27976904271318498"/>
                      <c:h val="0.24805248052480525"/>
                    </c:manualLayout>
                  </c15:layout>
                </c:ext>
                <c:ext xmlns:c16="http://schemas.microsoft.com/office/drawing/2014/chart" uri="{C3380CC4-5D6E-409C-BE32-E72D297353CC}">
                  <c16:uniqueId val="{00000003-E219-4CAC-8600-A6EA67D22019}"/>
                </c:ext>
              </c:extLst>
            </c:dLbl>
            <c:dLbl>
              <c:idx val="2"/>
              <c:dLblPos val="inEnd"/>
              <c:showLegendKey val="0"/>
              <c:showVal val="0"/>
              <c:showCatName val="1"/>
              <c:showSerName val="0"/>
              <c:showPercent val="1"/>
              <c:showBubbleSize val="0"/>
              <c:extLst>
                <c:ext xmlns:c15="http://schemas.microsoft.com/office/drawing/2012/chart" uri="{CE6537A1-D6FC-4f65-9D91-7224C49458BB}">
                  <c15:layout>
                    <c:manualLayout>
                      <c:w val="0.28478244786456158"/>
                      <c:h val="0.2009020090200902"/>
                    </c:manualLayout>
                  </c15:layout>
                </c:ext>
                <c:ext xmlns:c16="http://schemas.microsoft.com/office/drawing/2014/chart" uri="{C3380CC4-5D6E-409C-BE32-E72D297353CC}">
                  <c16:uniqueId val="{00000005-E219-4CAC-8600-A6EA67D2201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('Visualization 2'!$F$3,'Visualization 2'!$G$3,'Visualization 2'!$H$3)</c:f>
              <c:strCache>
                <c:ptCount val="3"/>
                <c:pt idx="0">
                  <c:v> Sales, General and Admin. </c:v>
                </c:pt>
                <c:pt idx="1">
                  <c:v> Research and Development </c:v>
                </c:pt>
                <c:pt idx="2">
                  <c:v> Other Operating Items </c:v>
                </c:pt>
              </c:strCache>
            </c:strRef>
          </c:cat>
          <c:val>
            <c:numRef>
              <c:f>('Visualization 2'!$F$5,'Visualization 2'!$G$5,'Visualization 2'!$H$5)</c:f>
              <c:numCache>
                <c:formatCode>"$"#,##0.00</c:formatCode>
                <c:ptCount val="3"/>
                <c:pt idx="0">
                  <c:v>2864219812.5</c:v>
                </c:pt>
                <c:pt idx="1">
                  <c:v>995858500</c:v>
                </c:pt>
                <c:pt idx="2">
                  <c:v>1011616104.1666666</c:v>
                </c:pt>
              </c:numCache>
            </c:numRef>
          </c:val>
          <c:extLst>
            <c:ext xmlns:c16="http://schemas.microsoft.com/office/drawing/2014/chart" uri="{C3380CC4-5D6E-409C-BE32-E72D297353CC}">
              <c16:uniqueId val="{00000006-E219-4CAC-8600-A6EA67D22019}"/>
            </c:ext>
          </c:extLst>
        </c:ser>
        <c:dLbls>
          <c:dLblPos val="inEnd"/>
          <c:showLegendKey val="0"/>
          <c:showVal val="0"/>
          <c:showCatName val="1"/>
          <c:showSerName val="0"/>
          <c:showPercent val="0"/>
          <c:showBubbleSize val="0"/>
          <c:showLeaderLines val="1"/>
        </c:dLbls>
        <c:firstSliceAng val="5"/>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AD84C6">
        <a:lumMod val="40000"/>
        <a:lumOff val="60000"/>
        <a:alpha val="41000"/>
      </a:srgbClr>
    </a:solidFill>
    <a:ln w="12700" cap="sq"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20166024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6AD3E-6E2A-49A2-A30F-360DBF5451AA}"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259025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2478673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2544375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1514424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104543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312142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48931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299863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84231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6AD3E-6E2A-49A2-A30F-360DBF5451AA}"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104394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46AD3E-6E2A-49A2-A30F-360DBF5451AA}"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187948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46AD3E-6E2A-49A2-A30F-360DBF5451AA}"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129729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46AD3E-6E2A-49A2-A30F-360DBF5451AA}"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351903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746AD3E-6E2A-49A2-A30F-360DBF5451AA}"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237202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6AD3E-6E2A-49A2-A30F-360DBF5451AA}"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8829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6AD3E-6E2A-49A2-A30F-360DBF5451AA}"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3C384-458A-48A6-8EFB-E0EA3B79030D}" type="slidenum">
              <a:rPr lang="en-US" smtClean="0"/>
              <a:t>‹#›</a:t>
            </a:fld>
            <a:endParaRPr lang="en-US"/>
          </a:p>
        </p:txBody>
      </p:sp>
    </p:spTree>
    <p:extLst>
      <p:ext uri="{BB962C8B-B14F-4D97-AF65-F5344CB8AC3E}">
        <p14:creationId xmlns:p14="http://schemas.microsoft.com/office/powerpoint/2010/main" val="64418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46AD3E-6E2A-49A2-A30F-360DBF5451AA}" type="datetimeFigureOut">
              <a:rPr lang="en-US" smtClean="0"/>
              <a:t>7/8/2023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D3C384-458A-48A6-8EFB-E0EA3B79030D}" type="slidenum">
              <a:rPr lang="en-US" smtClean="0"/>
              <a:t>‹#›</a:t>
            </a:fld>
            <a:endParaRPr lang="en-US"/>
          </a:p>
        </p:txBody>
      </p:sp>
    </p:spTree>
    <p:extLst>
      <p:ext uri="{BB962C8B-B14F-4D97-AF65-F5344CB8AC3E}">
        <p14:creationId xmlns:p14="http://schemas.microsoft.com/office/powerpoint/2010/main" val="365373286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0AAA-53D5-8731-1F12-446EB57B1600}"/>
              </a:ext>
            </a:extLst>
          </p:cNvPr>
          <p:cNvSpPr>
            <a:spLocks noGrp="1"/>
          </p:cNvSpPr>
          <p:nvPr>
            <p:ph type="ctrTitle"/>
          </p:nvPr>
        </p:nvSpPr>
        <p:spPr>
          <a:xfrm>
            <a:off x="0" y="145543"/>
            <a:ext cx="12192000" cy="921258"/>
          </a:xfrm>
          <a:solidFill>
            <a:srgbClr val="002060"/>
          </a:solidFill>
        </p:spPr>
        <p:txBody>
          <a:bodyPr>
            <a:noAutofit/>
          </a:bodyPr>
          <a:lstStyle/>
          <a:p>
            <a:pPr algn="ctr"/>
            <a:r>
              <a:rPr lang="en-US" sz="3000" dirty="0">
                <a:effectLst>
                  <a:outerShdw blurRad="38100" dist="38100" dir="2700000" algn="tl">
                    <a:srgbClr val="000000">
                      <a:alpha val="43137"/>
                    </a:srgbClr>
                  </a:outerShdw>
                </a:effectLst>
              </a:rPr>
              <a:t>In year 1, was it sector more profitable than healthcare sector?</a:t>
            </a:r>
          </a:p>
        </p:txBody>
      </p:sp>
      <p:sp>
        <p:nvSpPr>
          <p:cNvPr id="3" name="Subtitle 2">
            <a:extLst>
              <a:ext uri="{FF2B5EF4-FFF2-40B4-BE49-F238E27FC236}">
                <a16:creationId xmlns:a16="http://schemas.microsoft.com/office/drawing/2014/main" id="{BB7F9ADC-0B42-10C2-B1BC-BB44496E552A}"/>
              </a:ext>
            </a:extLst>
          </p:cNvPr>
          <p:cNvSpPr>
            <a:spLocks noGrp="1"/>
          </p:cNvSpPr>
          <p:nvPr>
            <p:ph type="subTitle" idx="1"/>
          </p:nvPr>
        </p:nvSpPr>
        <p:spPr>
          <a:xfrm>
            <a:off x="99059" y="1276772"/>
            <a:ext cx="7197726" cy="5581228"/>
          </a:xfrm>
        </p:spPr>
        <p:txBody>
          <a:bodyPr/>
          <a:lstStyle/>
          <a:p>
            <a:endParaRPr lang="en-US" dirty="0"/>
          </a:p>
        </p:txBody>
      </p:sp>
      <p:pic>
        <p:nvPicPr>
          <p:cNvPr id="4" name="Picture 3">
            <a:extLst>
              <a:ext uri="{FF2B5EF4-FFF2-40B4-BE49-F238E27FC236}">
                <a16:creationId xmlns:a16="http://schemas.microsoft.com/office/drawing/2014/main" id="{C087A42F-59F2-776E-AEF1-2E9AF9CC6EBA}"/>
              </a:ext>
            </a:extLst>
          </p:cNvPr>
          <p:cNvPicPr>
            <a:picLocks noChangeAspect="1"/>
          </p:cNvPicPr>
          <p:nvPr/>
        </p:nvPicPr>
        <p:blipFill>
          <a:blip r:embed="rId2"/>
          <a:stretch>
            <a:fillRect/>
          </a:stretch>
        </p:blipFill>
        <p:spPr>
          <a:xfrm>
            <a:off x="7560497" y="1276771"/>
            <a:ext cx="4204332" cy="5435685"/>
          </a:xfrm>
          <a:prstGeom prst="rect">
            <a:avLst/>
          </a:prstGeom>
          <a:solidFill>
            <a:schemeClr val="bg2">
              <a:lumMod val="20000"/>
              <a:lumOff val="80000"/>
            </a:schemeClr>
          </a:solidFill>
        </p:spPr>
      </p:pic>
      <p:graphicFrame>
        <p:nvGraphicFramePr>
          <p:cNvPr id="6" name="Chart 5">
            <a:extLst>
              <a:ext uri="{FF2B5EF4-FFF2-40B4-BE49-F238E27FC236}">
                <a16:creationId xmlns:a16="http://schemas.microsoft.com/office/drawing/2014/main" id="{952E8B62-2B9E-8B55-ADC3-60023198F1B7}"/>
              </a:ext>
            </a:extLst>
          </p:cNvPr>
          <p:cNvGraphicFramePr>
            <a:graphicFrameLocks/>
          </p:cNvGraphicFramePr>
          <p:nvPr>
            <p:extLst>
              <p:ext uri="{D42A27DB-BD31-4B8C-83A1-F6EECF244321}">
                <p14:modId xmlns:p14="http://schemas.microsoft.com/office/powerpoint/2010/main" val="1702339797"/>
              </p:ext>
            </p:extLst>
          </p:nvPr>
        </p:nvGraphicFramePr>
        <p:xfrm>
          <a:off x="328985" y="1276771"/>
          <a:ext cx="6871915" cy="520403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667E1CE-4A7D-728B-DC0B-233A7EE982AA}"/>
              </a:ext>
            </a:extLst>
          </p:cNvPr>
          <p:cNvSpPr txBox="1"/>
          <p:nvPr/>
        </p:nvSpPr>
        <p:spPr>
          <a:xfrm>
            <a:off x="7430827" y="1417321"/>
            <a:ext cx="4334002" cy="5355312"/>
          </a:xfrm>
          <a:prstGeom prst="rect">
            <a:avLst/>
          </a:prstGeom>
          <a:noFill/>
        </p:spPr>
        <p:txBody>
          <a:bodyPr wrap="square" rtlCol="0">
            <a:spAutoFit/>
          </a:bodyPr>
          <a:lstStyle/>
          <a:p>
            <a:r>
              <a:rPr lang="en-US" dirty="0">
                <a:solidFill>
                  <a:schemeClr val="bg1"/>
                </a:solidFill>
              </a:rPr>
              <a:t>Here is a cluster column chart of the Gross Profit of the sectors IT and Healthcare companies reported in Year 1.</a:t>
            </a:r>
          </a:p>
          <a:p>
            <a:endParaRPr lang="en-US" dirty="0">
              <a:solidFill>
                <a:schemeClr val="bg1"/>
              </a:solidFill>
            </a:endParaRPr>
          </a:p>
          <a:p>
            <a:r>
              <a:rPr lang="en-US" dirty="0">
                <a:solidFill>
                  <a:schemeClr val="bg1"/>
                </a:solidFill>
              </a:rPr>
              <a:t>This distribution is right skewed. Most of the companies of these 2 sectors had a gross profit in the first year of less than $10 billion dollars.</a:t>
            </a:r>
          </a:p>
          <a:p>
            <a:endParaRPr lang="en-US" dirty="0">
              <a:solidFill>
                <a:schemeClr val="bg1"/>
              </a:solidFill>
            </a:endParaRPr>
          </a:p>
          <a:p>
            <a:r>
              <a:rPr lang="en-US" dirty="0">
                <a:solidFill>
                  <a:schemeClr val="bg1"/>
                </a:solidFill>
              </a:rPr>
              <a:t>As we can see, IT sector was able to have a higher profit than Healthcare, since  IT sector some companies were able to report more than $60 billion dollars in year 1, while Healthcare sector companies could not report more than 50 billion dollars in gross profit.  Moreover, the median of gross profit of IT sector was $9.62 billion dollars unlike the median Healthcare that was  $7.18 billion dollars.</a:t>
            </a:r>
          </a:p>
        </p:txBody>
      </p:sp>
    </p:spTree>
    <p:extLst>
      <p:ext uri="{BB962C8B-B14F-4D97-AF65-F5344CB8AC3E}">
        <p14:creationId xmlns:p14="http://schemas.microsoft.com/office/powerpoint/2010/main" val="375883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0AAA-53D5-8731-1F12-446EB57B1600}"/>
              </a:ext>
            </a:extLst>
          </p:cNvPr>
          <p:cNvSpPr>
            <a:spLocks noGrp="1"/>
          </p:cNvSpPr>
          <p:nvPr>
            <p:ph type="ctrTitle"/>
          </p:nvPr>
        </p:nvSpPr>
        <p:spPr>
          <a:xfrm>
            <a:off x="0" y="145543"/>
            <a:ext cx="12192000" cy="921258"/>
          </a:xfrm>
          <a:solidFill>
            <a:srgbClr val="002060"/>
          </a:solidFill>
        </p:spPr>
        <p:txBody>
          <a:bodyPr>
            <a:noAutofit/>
          </a:bodyPr>
          <a:lstStyle/>
          <a:p>
            <a:pPr algn="ctr"/>
            <a:r>
              <a:rPr lang="en-US" sz="3000" dirty="0">
                <a:effectLst>
                  <a:outerShdw blurRad="38100" dist="38100" dir="2700000" algn="tl">
                    <a:srgbClr val="000000">
                      <a:alpha val="43137"/>
                    </a:srgbClr>
                  </a:outerShdw>
                </a:effectLst>
              </a:rPr>
              <a:t>In year 1, how do you compare the operating expenses of the it and healthcare sector companies? </a:t>
            </a:r>
          </a:p>
        </p:txBody>
      </p:sp>
      <p:sp>
        <p:nvSpPr>
          <p:cNvPr id="3" name="Subtitle 2">
            <a:extLst>
              <a:ext uri="{FF2B5EF4-FFF2-40B4-BE49-F238E27FC236}">
                <a16:creationId xmlns:a16="http://schemas.microsoft.com/office/drawing/2014/main" id="{BB7F9ADC-0B42-10C2-B1BC-BB44496E552A}"/>
              </a:ext>
            </a:extLst>
          </p:cNvPr>
          <p:cNvSpPr>
            <a:spLocks noGrp="1"/>
          </p:cNvSpPr>
          <p:nvPr>
            <p:ph type="subTitle" idx="1"/>
          </p:nvPr>
        </p:nvSpPr>
        <p:spPr>
          <a:xfrm>
            <a:off x="99059" y="1276772"/>
            <a:ext cx="7197726" cy="5581228"/>
          </a:xfrm>
        </p:spPr>
        <p:txBody>
          <a:bodyPr/>
          <a:lstStyle/>
          <a:p>
            <a:r>
              <a:rPr lang="en-US" dirty="0"/>
              <a:t>  </a:t>
            </a:r>
          </a:p>
        </p:txBody>
      </p:sp>
      <p:pic>
        <p:nvPicPr>
          <p:cNvPr id="4" name="Picture 3">
            <a:extLst>
              <a:ext uri="{FF2B5EF4-FFF2-40B4-BE49-F238E27FC236}">
                <a16:creationId xmlns:a16="http://schemas.microsoft.com/office/drawing/2014/main" id="{C087A42F-59F2-776E-AEF1-2E9AF9CC6EBA}"/>
              </a:ext>
            </a:extLst>
          </p:cNvPr>
          <p:cNvPicPr>
            <a:picLocks noChangeAspect="1"/>
          </p:cNvPicPr>
          <p:nvPr/>
        </p:nvPicPr>
        <p:blipFill>
          <a:blip r:embed="rId2"/>
          <a:stretch>
            <a:fillRect/>
          </a:stretch>
        </p:blipFill>
        <p:spPr>
          <a:xfrm>
            <a:off x="7560497" y="1276771"/>
            <a:ext cx="4204332" cy="5435685"/>
          </a:xfrm>
          <a:prstGeom prst="rect">
            <a:avLst/>
          </a:prstGeom>
          <a:solidFill>
            <a:schemeClr val="bg2">
              <a:lumMod val="20000"/>
              <a:lumOff val="80000"/>
            </a:schemeClr>
          </a:solidFill>
        </p:spPr>
      </p:pic>
      <p:sp>
        <p:nvSpPr>
          <p:cNvPr id="7" name="TextBox 6">
            <a:extLst>
              <a:ext uri="{FF2B5EF4-FFF2-40B4-BE49-F238E27FC236}">
                <a16:creationId xmlns:a16="http://schemas.microsoft.com/office/drawing/2014/main" id="{6667E1CE-4A7D-728B-DC0B-233A7EE982AA}"/>
              </a:ext>
            </a:extLst>
          </p:cNvPr>
          <p:cNvSpPr txBox="1"/>
          <p:nvPr/>
        </p:nvSpPr>
        <p:spPr>
          <a:xfrm>
            <a:off x="6983730" y="1066801"/>
            <a:ext cx="5109211" cy="5909310"/>
          </a:xfrm>
          <a:prstGeom prst="rect">
            <a:avLst/>
          </a:prstGeom>
          <a:noFill/>
        </p:spPr>
        <p:txBody>
          <a:bodyPr wrap="square" rtlCol="0">
            <a:spAutoFit/>
          </a:bodyPr>
          <a:lstStyle/>
          <a:p>
            <a:r>
              <a:rPr lang="en-US" dirty="0">
                <a:solidFill>
                  <a:schemeClr val="bg1"/>
                </a:solidFill>
              </a:rPr>
              <a:t>Here are two pie charts of the median of operating expenses and the percentage that every expense represents from the total operating expenses of the  IT and Healthcare sector in year 1.</a:t>
            </a:r>
          </a:p>
          <a:p>
            <a:endParaRPr lang="en-US" dirty="0">
              <a:solidFill>
                <a:schemeClr val="bg1"/>
              </a:solidFill>
            </a:endParaRPr>
          </a:p>
          <a:p>
            <a:r>
              <a:rPr lang="en-US" dirty="0">
                <a:solidFill>
                  <a:schemeClr val="bg1"/>
                </a:solidFill>
              </a:rPr>
              <a:t>The median of the total operating expenses of IT was $3.97 billion dollars and the median of Healthcare was $4.87 billion dollars. Both companies reported that Sales, General and Admin represent more than 50% of their operating expenses and IT sector companies reported 66% what is a higher volume than Healthcare that was only 59%. Another operating expense was Research and Development, IT sector also reported a higher volume than Healthcare that was 32% and Healthcare sector reported only 20%. Nevertheless, the other operating expenses were relatively higher for Healthcare sector than IT representing 20% of the operating expense unlike IT sector companies that only was 2%.</a:t>
            </a:r>
          </a:p>
          <a:p>
            <a:endParaRPr lang="en-US" dirty="0">
              <a:solidFill>
                <a:schemeClr val="bg1"/>
              </a:solidFill>
            </a:endParaRPr>
          </a:p>
        </p:txBody>
      </p:sp>
      <p:graphicFrame>
        <p:nvGraphicFramePr>
          <p:cNvPr id="10" name="Chart 9" descr="EERERER">
            <a:extLst>
              <a:ext uri="{FF2B5EF4-FFF2-40B4-BE49-F238E27FC236}">
                <a16:creationId xmlns:a16="http://schemas.microsoft.com/office/drawing/2014/main" id="{91AE02BE-31B7-6A40-3A24-9ABD736348B3}"/>
              </a:ext>
            </a:extLst>
          </p:cNvPr>
          <p:cNvGraphicFramePr>
            <a:graphicFrameLocks/>
          </p:cNvGraphicFramePr>
          <p:nvPr>
            <p:extLst>
              <p:ext uri="{D42A27DB-BD31-4B8C-83A1-F6EECF244321}">
                <p14:modId xmlns:p14="http://schemas.microsoft.com/office/powerpoint/2010/main" val="449983053"/>
              </p:ext>
            </p:extLst>
          </p:nvPr>
        </p:nvGraphicFramePr>
        <p:xfrm>
          <a:off x="-34982" y="1078174"/>
          <a:ext cx="4032552" cy="28138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6ECCB1D4-C479-3179-E7FA-0CE88C06A5E1}"/>
              </a:ext>
            </a:extLst>
          </p:cNvPr>
          <p:cNvGraphicFramePr>
            <a:graphicFrameLocks/>
          </p:cNvGraphicFramePr>
          <p:nvPr>
            <p:extLst>
              <p:ext uri="{D42A27DB-BD31-4B8C-83A1-F6EECF244321}">
                <p14:modId xmlns:p14="http://schemas.microsoft.com/office/powerpoint/2010/main" val="118328510"/>
              </p:ext>
            </p:extLst>
          </p:nvPr>
        </p:nvGraphicFramePr>
        <p:xfrm>
          <a:off x="3212123" y="3118338"/>
          <a:ext cx="3443496" cy="28235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Table 13">
            <a:extLst>
              <a:ext uri="{FF2B5EF4-FFF2-40B4-BE49-F238E27FC236}">
                <a16:creationId xmlns:a16="http://schemas.microsoft.com/office/drawing/2014/main" id="{3D742C64-57DC-5F91-EA83-066F7E6B2247}"/>
              </a:ext>
            </a:extLst>
          </p:cNvPr>
          <p:cNvGraphicFramePr>
            <a:graphicFrameLocks noGrp="1"/>
          </p:cNvGraphicFramePr>
          <p:nvPr>
            <p:extLst>
              <p:ext uri="{D42A27DB-BD31-4B8C-83A1-F6EECF244321}">
                <p14:modId xmlns:p14="http://schemas.microsoft.com/office/powerpoint/2010/main" val="1693628245"/>
              </p:ext>
            </p:extLst>
          </p:nvPr>
        </p:nvGraphicFramePr>
        <p:xfrm>
          <a:off x="421903" y="5941923"/>
          <a:ext cx="5868355" cy="702361"/>
        </p:xfrm>
        <a:graphic>
          <a:graphicData uri="http://schemas.openxmlformats.org/drawingml/2006/table">
            <a:tbl>
              <a:tblPr>
                <a:tableStyleId>{5C22544A-7EE6-4342-B048-85BDC9FD1C3A}</a:tableStyleId>
              </a:tblPr>
              <a:tblGrid>
                <a:gridCol w="957567">
                  <a:extLst>
                    <a:ext uri="{9D8B030D-6E8A-4147-A177-3AD203B41FA5}">
                      <a16:colId xmlns:a16="http://schemas.microsoft.com/office/drawing/2014/main" val="2941977281"/>
                    </a:ext>
                  </a:extLst>
                </a:gridCol>
                <a:gridCol w="1372078">
                  <a:extLst>
                    <a:ext uri="{9D8B030D-6E8A-4147-A177-3AD203B41FA5}">
                      <a16:colId xmlns:a16="http://schemas.microsoft.com/office/drawing/2014/main" val="753873354"/>
                    </a:ext>
                  </a:extLst>
                </a:gridCol>
                <a:gridCol w="1371600">
                  <a:extLst>
                    <a:ext uri="{9D8B030D-6E8A-4147-A177-3AD203B41FA5}">
                      <a16:colId xmlns:a16="http://schemas.microsoft.com/office/drawing/2014/main" val="2512839000"/>
                    </a:ext>
                  </a:extLst>
                </a:gridCol>
                <a:gridCol w="1083555">
                  <a:extLst>
                    <a:ext uri="{9D8B030D-6E8A-4147-A177-3AD203B41FA5}">
                      <a16:colId xmlns:a16="http://schemas.microsoft.com/office/drawing/2014/main" val="874298476"/>
                    </a:ext>
                  </a:extLst>
                </a:gridCol>
                <a:gridCol w="1083555">
                  <a:extLst>
                    <a:ext uri="{9D8B030D-6E8A-4147-A177-3AD203B41FA5}">
                      <a16:colId xmlns:a16="http://schemas.microsoft.com/office/drawing/2014/main" val="1368255966"/>
                    </a:ext>
                  </a:extLst>
                </a:gridCol>
              </a:tblGrid>
              <a:tr h="332697">
                <a:tc>
                  <a:txBody>
                    <a:bodyPr/>
                    <a:lstStyle/>
                    <a:p>
                      <a:pPr algn="l" fontAlgn="b"/>
                      <a:endParaRPr lang="en-US" sz="1100" b="0" i="0" u="none" strike="noStrike" dirty="0">
                        <a:solidFill>
                          <a:srgbClr val="666699"/>
                        </a:solidFill>
                        <a:effectLst/>
                        <a:latin typeface="Calibri" panose="020F050202020403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fontAlgn="b"/>
                      <a:r>
                        <a:rPr lang="en-US" sz="800" u="none" strike="noStrike" dirty="0">
                          <a:solidFill>
                            <a:srgbClr val="666699"/>
                          </a:solidFill>
                          <a:effectLst/>
                          <a:latin typeface="Arial" panose="020B0604020202020204" pitchFamily="34" charset="0"/>
                          <a:cs typeface="Arial" panose="020B0604020202020204" pitchFamily="34" charset="0"/>
                        </a:rPr>
                        <a:t> Sales, General and Admin. </a:t>
                      </a:r>
                      <a:endParaRPr lang="en-US" sz="80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fontAlgn="b"/>
                      <a:r>
                        <a:rPr lang="en-US" sz="800" u="none" strike="noStrike" dirty="0">
                          <a:solidFill>
                            <a:srgbClr val="666699"/>
                          </a:solidFill>
                          <a:effectLst/>
                          <a:latin typeface="Arial" panose="020B0604020202020204" pitchFamily="34" charset="0"/>
                          <a:cs typeface="Arial" panose="020B0604020202020204" pitchFamily="34" charset="0"/>
                        </a:rPr>
                        <a:t> Research and Development </a:t>
                      </a:r>
                      <a:endParaRPr lang="en-US" sz="80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fontAlgn="b"/>
                      <a:r>
                        <a:rPr lang="en-US" sz="800" u="none" strike="noStrike" dirty="0">
                          <a:solidFill>
                            <a:srgbClr val="666699"/>
                          </a:solidFill>
                          <a:effectLst/>
                          <a:latin typeface="Arial" panose="020B0604020202020204" pitchFamily="34" charset="0"/>
                          <a:cs typeface="Arial" panose="020B0604020202020204" pitchFamily="34" charset="0"/>
                        </a:rPr>
                        <a:t> Other Operating Items </a:t>
                      </a:r>
                      <a:endParaRPr lang="en-US" sz="80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l" fontAlgn="b"/>
                      <a:r>
                        <a:rPr lang="en-US" sz="800" u="none" strike="noStrike" dirty="0">
                          <a:solidFill>
                            <a:srgbClr val="666699"/>
                          </a:solidFill>
                          <a:effectLst/>
                          <a:latin typeface="Arial" panose="020B0604020202020204" pitchFamily="34" charset="0"/>
                          <a:cs typeface="Arial" panose="020B0604020202020204" pitchFamily="34" charset="0"/>
                        </a:rPr>
                        <a:t>Total Op. Expenses</a:t>
                      </a:r>
                      <a:endParaRPr lang="en-US" sz="800" b="1"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868861538"/>
                  </a:ext>
                </a:extLst>
              </a:tr>
              <a:tr h="184832">
                <a:tc>
                  <a:txBody>
                    <a:bodyPr/>
                    <a:lstStyle/>
                    <a:p>
                      <a:pPr algn="l" fontAlgn="b"/>
                      <a:r>
                        <a:rPr lang="en-US" sz="1000" u="none" strike="noStrike" dirty="0">
                          <a:solidFill>
                            <a:srgbClr val="666699"/>
                          </a:solidFill>
                          <a:effectLst/>
                        </a:rPr>
                        <a:t>IT</a:t>
                      </a:r>
                      <a:endParaRPr lang="en-US" sz="1000" b="0" i="0" u="none" strike="noStrike" dirty="0">
                        <a:solidFill>
                          <a:srgbClr val="666699"/>
                        </a:solidFill>
                        <a:effectLst/>
                        <a:latin typeface="Calibri" panose="020F050202020403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dirty="0">
                          <a:solidFill>
                            <a:srgbClr val="666699"/>
                          </a:solidFill>
                          <a:effectLst/>
                          <a:latin typeface="Arial" panose="020B0604020202020204" pitchFamily="34" charset="0"/>
                          <a:cs typeface="Arial" panose="020B0604020202020204" pitchFamily="34" charset="0"/>
                        </a:rPr>
                        <a:t>$2.62B</a:t>
                      </a:r>
                      <a:endParaRPr lang="en-US" sz="105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dirty="0">
                          <a:solidFill>
                            <a:srgbClr val="666699"/>
                          </a:solidFill>
                          <a:effectLst/>
                          <a:latin typeface="Arial" panose="020B0604020202020204" pitchFamily="34" charset="0"/>
                          <a:cs typeface="Arial" panose="020B0604020202020204" pitchFamily="34" charset="0"/>
                        </a:rPr>
                        <a:t>$1.26B</a:t>
                      </a:r>
                      <a:endParaRPr lang="en-US" sz="105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dirty="0">
                          <a:solidFill>
                            <a:srgbClr val="666699"/>
                          </a:solidFill>
                          <a:effectLst/>
                          <a:latin typeface="Arial" panose="020B0604020202020204" pitchFamily="34" charset="0"/>
                          <a:cs typeface="Arial" panose="020B0604020202020204" pitchFamily="34" charset="0"/>
                        </a:rPr>
                        <a:t>$0.09B</a:t>
                      </a:r>
                      <a:endParaRPr lang="en-US" sz="105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dirty="0">
                          <a:solidFill>
                            <a:srgbClr val="666699"/>
                          </a:solidFill>
                          <a:effectLst/>
                          <a:latin typeface="Arial" panose="020B0604020202020204" pitchFamily="34" charset="0"/>
                          <a:cs typeface="Arial" panose="020B0604020202020204" pitchFamily="34" charset="0"/>
                        </a:rPr>
                        <a:t>$3.97B</a:t>
                      </a:r>
                      <a:endParaRPr lang="en-US" sz="105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3497566433"/>
                  </a:ext>
                </a:extLst>
              </a:tr>
              <a:tr h="184832">
                <a:tc>
                  <a:txBody>
                    <a:bodyPr/>
                    <a:lstStyle/>
                    <a:p>
                      <a:pPr algn="l" fontAlgn="b"/>
                      <a:r>
                        <a:rPr lang="en-US" sz="1000" u="none" strike="noStrike" dirty="0">
                          <a:solidFill>
                            <a:srgbClr val="666699"/>
                          </a:solidFill>
                          <a:effectLst/>
                        </a:rPr>
                        <a:t>Healthcare</a:t>
                      </a:r>
                      <a:endParaRPr lang="en-US" sz="1000" b="0" i="0" u="none" strike="noStrike" dirty="0">
                        <a:solidFill>
                          <a:srgbClr val="666699"/>
                        </a:solidFill>
                        <a:effectLst/>
                        <a:latin typeface="Calibri" panose="020F050202020403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a:solidFill>
                            <a:srgbClr val="666699"/>
                          </a:solidFill>
                          <a:effectLst/>
                          <a:latin typeface="Arial" panose="020B0604020202020204" pitchFamily="34" charset="0"/>
                          <a:cs typeface="Arial" panose="020B0604020202020204" pitchFamily="34" charset="0"/>
                        </a:rPr>
                        <a:t>$2.86B</a:t>
                      </a:r>
                      <a:endParaRPr lang="en-US" sz="1050" b="0" i="0" u="none" strike="noStrike">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a:solidFill>
                            <a:srgbClr val="666699"/>
                          </a:solidFill>
                          <a:effectLst/>
                          <a:latin typeface="Arial" panose="020B0604020202020204" pitchFamily="34" charset="0"/>
                          <a:cs typeface="Arial" panose="020B0604020202020204" pitchFamily="34" charset="0"/>
                        </a:rPr>
                        <a:t>$1.00B</a:t>
                      </a:r>
                      <a:endParaRPr lang="en-US" sz="1050" b="0" i="0" u="none" strike="noStrike">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dirty="0">
                          <a:solidFill>
                            <a:srgbClr val="666699"/>
                          </a:solidFill>
                          <a:effectLst/>
                          <a:latin typeface="Arial" panose="020B0604020202020204" pitchFamily="34" charset="0"/>
                          <a:cs typeface="Arial" panose="020B0604020202020204" pitchFamily="34" charset="0"/>
                        </a:rPr>
                        <a:t>$1.01B</a:t>
                      </a:r>
                      <a:endParaRPr lang="en-US" sz="105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tc>
                  <a:txBody>
                    <a:bodyPr/>
                    <a:lstStyle/>
                    <a:p>
                      <a:pPr algn="r" fontAlgn="b"/>
                      <a:r>
                        <a:rPr lang="en-US" sz="1050" u="none" strike="noStrike" dirty="0">
                          <a:solidFill>
                            <a:srgbClr val="666699"/>
                          </a:solidFill>
                          <a:effectLst/>
                          <a:latin typeface="Arial" panose="020B0604020202020204" pitchFamily="34" charset="0"/>
                          <a:cs typeface="Arial" panose="020B0604020202020204" pitchFamily="34" charset="0"/>
                        </a:rPr>
                        <a:t>$4.87B</a:t>
                      </a:r>
                      <a:endParaRPr lang="en-US" sz="1050" b="0" i="0" u="none" strike="noStrike" dirty="0">
                        <a:solidFill>
                          <a:srgbClr val="666699"/>
                        </a:solidFill>
                        <a:effectLst/>
                        <a:latin typeface="Arial" panose="020B0604020202020204" pitchFamily="34" charset="0"/>
                        <a:cs typeface="Arial" panose="020B0604020202020204" pitchFamily="34" charset="0"/>
                      </a:endParaRPr>
                    </a:p>
                  </a:txBody>
                  <a:tcPr marL="9525" marR="9525" marT="9525"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182119352"/>
                  </a:ext>
                </a:extLst>
              </a:tr>
            </a:tbl>
          </a:graphicData>
        </a:graphic>
      </p:graphicFrame>
    </p:spTree>
    <p:extLst>
      <p:ext uri="{BB962C8B-B14F-4D97-AF65-F5344CB8AC3E}">
        <p14:creationId xmlns:p14="http://schemas.microsoft.com/office/powerpoint/2010/main" val="2811665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TM03457452[[fn=Celestial]]</Template>
  <TotalTime>1772</TotalTime>
  <Words>406</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Sitka Display</vt:lpstr>
      <vt:lpstr>Celestial</vt:lpstr>
      <vt:lpstr>In year 1, was it sector more profitable than healthcare sector?</vt:lpstr>
      <vt:lpstr>In year 1, how do you compare the operating expenses of the it and healthcare sector companies?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year 1, was it sector more profitable than healthcare sector?</dc:title>
  <dc:creator>Owner</dc:creator>
  <cp:lastModifiedBy>Owner</cp:lastModifiedBy>
  <cp:revision>2</cp:revision>
  <dcterms:created xsi:type="dcterms:W3CDTF">2023-07-08T17:37:06Z</dcterms:created>
  <dcterms:modified xsi:type="dcterms:W3CDTF">2023-07-09T23:09:47Z</dcterms:modified>
</cp:coreProperties>
</file>