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69" r:id="rId2"/>
    <p:sldId id="270" r:id="rId3"/>
    <p:sldId id="271" r:id="rId4"/>
    <p:sldId id="257" r:id="rId5"/>
    <p:sldId id="258" r:id="rId6"/>
    <p:sldId id="268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70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20DD0-C245-4FDF-9728-6260E1266D53}" type="datetimeFigureOut">
              <a:rPr lang="zh-HK" altLang="en-US" smtClean="0"/>
              <a:t>11/12/2019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9C6CE-19D9-45A0-844F-62FBE04A13A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9603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AC6D-C7E5-4C94-BA2D-3BB2D69A833F}" type="datetimeFigureOut">
              <a:rPr lang="zh-HK" altLang="en-US" smtClean="0"/>
              <a:t>11/12/2019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AC93-610E-4D10-A411-1B340DA5D21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6198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AC6D-C7E5-4C94-BA2D-3BB2D69A833F}" type="datetimeFigureOut">
              <a:rPr lang="zh-HK" altLang="en-US" smtClean="0"/>
              <a:t>11/12/2019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AC93-610E-4D10-A411-1B340DA5D21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2643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AC6D-C7E5-4C94-BA2D-3BB2D69A833F}" type="datetimeFigureOut">
              <a:rPr lang="zh-HK" altLang="en-US" smtClean="0"/>
              <a:t>11/12/2019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AC93-610E-4D10-A411-1B340DA5D21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3011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AC6D-C7E5-4C94-BA2D-3BB2D69A833F}" type="datetimeFigureOut">
              <a:rPr lang="zh-HK" altLang="en-US" smtClean="0"/>
              <a:t>11/12/2019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AC93-610E-4D10-A411-1B340DA5D21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875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AC6D-C7E5-4C94-BA2D-3BB2D69A833F}" type="datetimeFigureOut">
              <a:rPr lang="zh-HK" altLang="en-US" smtClean="0"/>
              <a:t>11/12/2019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AC93-610E-4D10-A411-1B340DA5D21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8406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AC6D-C7E5-4C94-BA2D-3BB2D69A833F}" type="datetimeFigureOut">
              <a:rPr lang="zh-HK" altLang="en-US" smtClean="0"/>
              <a:t>11/12/2019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AC93-610E-4D10-A411-1B340DA5D21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6153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AC6D-C7E5-4C94-BA2D-3BB2D69A833F}" type="datetimeFigureOut">
              <a:rPr lang="zh-HK" altLang="en-US" smtClean="0"/>
              <a:t>11/12/2019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AC93-610E-4D10-A411-1B340DA5D21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6451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AC6D-C7E5-4C94-BA2D-3BB2D69A833F}" type="datetimeFigureOut">
              <a:rPr lang="zh-HK" altLang="en-US" smtClean="0"/>
              <a:t>11/12/2019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AC93-610E-4D10-A411-1B340DA5D21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2324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AC6D-C7E5-4C94-BA2D-3BB2D69A833F}" type="datetimeFigureOut">
              <a:rPr lang="zh-HK" altLang="en-US" smtClean="0"/>
              <a:t>11/12/2019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AC93-610E-4D10-A411-1B340DA5D21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9782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AC6D-C7E5-4C94-BA2D-3BB2D69A833F}" type="datetimeFigureOut">
              <a:rPr lang="zh-HK" altLang="en-US" smtClean="0"/>
              <a:t>11/12/2019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AC93-610E-4D10-A411-1B340DA5D21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6368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AC6D-C7E5-4C94-BA2D-3BB2D69A833F}" type="datetimeFigureOut">
              <a:rPr lang="zh-HK" altLang="en-US" smtClean="0"/>
              <a:t>11/12/2019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AC93-610E-4D10-A411-1B340DA5D21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8542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9AC6D-C7E5-4C94-BA2D-3BB2D69A833F}" type="datetimeFigureOut">
              <a:rPr lang="zh-HK" altLang="en-US" smtClean="0"/>
              <a:t>11/12/2019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AC93-610E-4D10-A411-1B340DA5D21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6903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HK" dirty="0" smtClean="0">
                <a:ea typeface="新細明體" charset="-120"/>
              </a:rPr>
              <a:t>Example of Cooperative Game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HK" sz="2400" dirty="0" smtClean="0">
                <a:ea typeface="新細明體" charset="-120"/>
              </a:rPr>
              <a:t>There are 3 players, each having a job to do</a:t>
            </a:r>
          </a:p>
          <a:p>
            <a:pPr lvl="1">
              <a:lnSpc>
                <a:spcPct val="80000"/>
              </a:lnSpc>
            </a:pPr>
            <a:r>
              <a:rPr lang="en-US" altLang="zh-HK" sz="2000" dirty="0" smtClean="0">
                <a:ea typeface="新細明體" charset="-120"/>
              </a:rPr>
              <a:t>The cost of each working individually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dirty="0" smtClean="0">
                <a:ea typeface="新細明體" charset="-120"/>
              </a:rPr>
              <a:t>                    V({1}) = V({2}) = V({3}) = 10</a:t>
            </a:r>
          </a:p>
          <a:p>
            <a:pPr lvl="1">
              <a:lnSpc>
                <a:spcPct val="80000"/>
              </a:lnSpc>
            </a:pPr>
            <a:r>
              <a:rPr lang="en-US" altLang="zh-HK" sz="2000" dirty="0" smtClean="0">
                <a:ea typeface="新細明體" charset="-120"/>
              </a:rPr>
              <a:t>The cost of any two working collaboratively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dirty="0" smtClean="0">
                <a:ea typeface="新細明體" charset="-120"/>
              </a:rPr>
              <a:t>                    V({1,2}) = V({1,3}) = V({2,3}) = 14</a:t>
            </a:r>
          </a:p>
          <a:p>
            <a:pPr lvl="1">
              <a:lnSpc>
                <a:spcPct val="80000"/>
              </a:lnSpc>
            </a:pPr>
            <a:r>
              <a:rPr lang="en-US" altLang="zh-HK" sz="2000" dirty="0" smtClean="0">
                <a:ea typeface="新細明體" charset="-120"/>
              </a:rPr>
              <a:t>The cost of all three working collaboratively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dirty="0" smtClean="0">
                <a:ea typeface="新細明體" charset="-120"/>
              </a:rPr>
              <a:t>                    V({1,2,3}) = 18</a:t>
            </a:r>
          </a:p>
          <a:p>
            <a:pPr>
              <a:lnSpc>
                <a:spcPct val="80000"/>
              </a:lnSpc>
            </a:pPr>
            <a:r>
              <a:rPr lang="en-US" altLang="zh-HK" sz="2400" dirty="0" smtClean="0">
                <a:ea typeface="新細明體" charset="-120"/>
              </a:rPr>
              <a:t>Question: are the three willing to work collaboratively?</a:t>
            </a:r>
          </a:p>
          <a:p>
            <a:pPr lvl="1">
              <a:lnSpc>
                <a:spcPct val="80000"/>
              </a:lnSpc>
            </a:pPr>
            <a:r>
              <a:rPr lang="en-US" altLang="zh-HK" sz="2000" dirty="0" smtClean="0">
                <a:ea typeface="新細明體" charset="-120"/>
              </a:rPr>
              <a:t>We need a way of sharing the cost V({1,2,3}) = 18 among the </a:t>
            </a:r>
            <a:r>
              <a:rPr lang="en-US" altLang="zh-HK" sz="2000" dirty="0" smtClean="0">
                <a:ea typeface="新細明體" charset="-120"/>
              </a:rPr>
              <a:t>players</a:t>
            </a:r>
          </a:p>
          <a:p>
            <a:pPr lvl="1">
              <a:lnSpc>
                <a:spcPct val="80000"/>
              </a:lnSpc>
            </a:pPr>
            <a:r>
              <a:rPr lang="en-HK" altLang="zh-HK" sz="2000" dirty="0" smtClean="0">
                <a:ea typeface="新細明體" charset="-120"/>
              </a:rPr>
              <a:t>An easy solution (6, 6, 6)</a:t>
            </a:r>
            <a:endParaRPr lang="en-US" altLang="zh-HK" sz="2000" dirty="0">
              <a:ea typeface="新細明體" charset="-120"/>
            </a:endParaRPr>
          </a:p>
          <a:p>
            <a:pPr>
              <a:lnSpc>
                <a:spcPct val="80000"/>
              </a:lnSpc>
            </a:pPr>
            <a:r>
              <a:rPr lang="en-US" altLang="zh-HK" sz="2400" dirty="0" smtClean="0">
                <a:ea typeface="新細明體" charset="-120"/>
              </a:rPr>
              <a:t>How about the following ways of sharing cost?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HK" sz="2000" dirty="0" smtClean="0">
                <a:ea typeface="新細明體" charset="-120"/>
              </a:rPr>
              <a:t>{</a:t>
            </a:r>
            <a:r>
              <a:rPr lang="en-US" altLang="zh-HK" sz="2000" dirty="0" smtClean="0">
                <a:ea typeface="新細明體" charset="-120"/>
              </a:rPr>
              <a:t>7,7,4</a:t>
            </a:r>
            <a:r>
              <a:rPr lang="en-US" altLang="zh-HK" sz="2000" dirty="0" smtClean="0">
                <a:ea typeface="新細明體" charset="-120"/>
              </a:rPr>
              <a:t>}, {</a:t>
            </a:r>
            <a:r>
              <a:rPr lang="en-US" altLang="zh-HK" sz="2000" dirty="0" smtClean="0">
                <a:ea typeface="新細明體" charset="-120"/>
              </a:rPr>
              <a:t>8,6,4</a:t>
            </a:r>
            <a:r>
              <a:rPr lang="en-US" altLang="zh-HK" sz="2000" dirty="0" smtClean="0">
                <a:ea typeface="新細明體" charset="-120"/>
              </a:rPr>
              <a:t>}, {</a:t>
            </a:r>
            <a:r>
              <a:rPr lang="en-US" altLang="zh-HK" sz="2000" dirty="0" smtClean="0">
                <a:ea typeface="新細明體" charset="-120"/>
              </a:rPr>
              <a:t>4,4,10},…</a:t>
            </a:r>
          </a:p>
        </p:txBody>
      </p:sp>
    </p:spTree>
    <p:extLst>
      <p:ext uri="{BB962C8B-B14F-4D97-AF65-F5344CB8AC3E}">
        <p14:creationId xmlns:p14="http://schemas.microsoft.com/office/powerpoint/2010/main" val="116924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HK" dirty="0" smtClean="0">
                <a:ea typeface="新細明體" charset="-120"/>
              </a:rPr>
              <a:t>The Formulation	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HK" sz="2400" dirty="0" smtClean="0">
                <a:ea typeface="新細明體" charset="-120"/>
              </a:rPr>
              <a:t>We need a way of sharing the cost V({1,2,3}) = 18 among the players,{</a:t>
            </a:r>
            <a:r>
              <a:rPr lang="en-US" altLang="zh-HK" sz="2400" i="1" dirty="0" smtClean="0">
                <a:ea typeface="新細明體" charset="-120"/>
              </a:rPr>
              <a:t>x</a:t>
            </a:r>
            <a:r>
              <a:rPr lang="en-US" altLang="zh-HK" sz="2400" baseline="-25000" dirty="0" smtClean="0">
                <a:ea typeface="新細明體" charset="-120"/>
              </a:rPr>
              <a:t>1</a:t>
            </a:r>
            <a:r>
              <a:rPr lang="en-US" altLang="zh-HK" sz="2400" dirty="0" smtClean="0">
                <a:ea typeface="新細明體" charset="-120"/>
              </a:rPr>
              <a:t>, </a:t>
            </a:r>
            <a:r>
              <a:rPr lang="en-US" altLang="zh-HK" sz="2400" i="1" dirty="0" smtClean="0">
                <a:ea typeface="新細明體" charset="-120"/>
              </a:rPr>
              <a:t>x</a:t>
            </a:r>
            <a:r>
              <a:rPr lang="en-US" altLang="zh-HK" sz="2400" baseline="-25000" dirty="0" smtClean="0">
                <a:ea typeface="新細明體" charset="-120"/>
              </a:rPr>
              <a:t>2</a:t>
            </a:r>
            <a:r>
              <a:rPr lang="en-US" altLang="zh-HK" sz="2400" dirty="0" smtClean="0">
                <a:ea typeface="新細明體" charset="-120"/>
              </a:rPr>
              <a:t>, </a:t>
            </a:r>
            <a:r>
              <a:rPr lang="en-US" altLang="zh-HK" sz="2400" i="1" dirty="0" smtClean="0">
                <a:ea typeface="新細明體" charset="-120"/>
              </a:rPr>
              <a:t>x</a:t>
            </a:r>
            <a:r>
              <a:rPr lang="en-US" altLang="zh-HK" sz="2400" baseline="-25000" dirty="0" smtClean="0">
                <a:ea typeface="新細明體" charset="-120"/>
              </a:rPr>
              <a:t>3</a:t>
            </a:r>
            <a:r>
              <a:rPr lang="en-US" altLang="zh-HK" sz="2400" dirty="0" smtClean="0">
                <a:ea typeface="新細明體" charset="-120"/>
              </a:rPr>
              <a:t>}, satisfying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i="1" dirty="0" smtClean="0">
                <a:ea typeface="新細明體" charset="-120"/>
              </a:rPr>
              <a:t>		x</a:t>
            </a:r>
            <a:r>
              <a:rPr lang="en-US" altLang="zh-HK" sz="2000" baseline="-25000" dirty="0" smtClean="0">
                <a:ea typeface="新細明體" charset="-120"/>
              </a:rPr>
              <a:t>1</a:t>
            </a:r>
            <a:r>
              <a:rPr lang="en-US" altLang="zh-HK" sz="2000" dirty="0" smtClean="0">
                <a:ea typeface="新細明體" charset="-120"/>
              </a:rPr>
              <a:t> </a:t>
            </a:r>
            <a:r>
              <a:rPr lang="en-US" altLang="zh-HK" sz="2000" dirty="0" smtClean="0">
                <a:ea typeface="新細明體" charset="-120"/>
                <a:cs typeface="Times New Roman" pitchFamily="18" charset="0"/>
              </a:rPr>
              <a:t>≤ 10,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i="1" dirty="0">
                <a:ea typeface="新細明體" charset="-120"/>
                <a:cs typeface="Times New Roman" pitchFamily="18" charset="0"/>
              </a:rPr>
              <a:t>	</a:t>
            </a:r>
            <a:r>
              <a:rPr lang="en-US" altLang="zh-HK" sz="2000" i="1" dirty="0" smtClean="0">
                <a:ea typeface="新細明體" charset="-120"/>
                <a:cs typeface="Times New Roman" pitchFamily="18" charset="0"/>
              </a:rPr>
              <a:t>	</a:t>
            </a:r>
            <a:r>
              <a:rPr lang="en-US" altLang="zh-HK" sz="2000" i="1" dirty="0" smtClean="0">
                <a:ea typeface="新細明體" charset="-120"/>
              </a:rPr>
              <a:t>x</a:t>
            </a:r>
            <a:r>
              <a:rPr lang="en-US" altLang="zh-HK" sz="2000" baseline="-25000" dirty="0" smtClean="0">
                <a:ea typeface="新細明體" charset="-120"/>
              </a:rPr>
              <a:t>2</a:t>
            </a:r>
            <a:r>
              <a:rPr lang="en-US" altLang="zh-HK" sz="2000" dirty="0" smtClean="0">
                <a:ea typeface="新細明體" charset="-120"/>
              </a:rPr>
              <a:t> ≤ 10,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i="1" dirty="0">
                <a:ea typeface="新細明體" charset="-120"/>
              </a:rPr>
              <a:t>	</a:t>
            </a:r>
            <a:r>
              <a:rPr lang="en-US" altLang="zh-HK" sz="2000" i="1" dirty="0" smtClean="0">
                <a:ea typeface="新細明體" charset="-120"/>
              </a:rPr>
              <a:t>	x</a:t>
            </a:r>
            <a:r>
              <a:rPr lang="en-US" altLang="zh-HK" sz="2000" baseline="-25000" dirty="0" smtClean="0">
                <a:ea typeface="新細明體" charset="-120"/>
              </a:rPr>
              <a:t>3</a:t>
            </a:r>
            <a:r>
              <a:rPr lang="en-US" altLang="zh-HK" sz="2000" dirty="0" smtClean="0">
                <a:ea typeface="新細明體" charset="-120"/>
              </a:rPr>
              <a:t> ≤ 10, </a:t>
            </a:r>
            <a:r>
              <a:rPr lang="en-US" altLang="zh-HK" sz="2000" i="1" dirty="0" smtClean="0">
                <a:ea typeface="新細明體" charset="-120"/>
              </a:rPr>
              <a:t> </a:t>
            </a:r>
            <a:endParaRPr lang="en-US" altLang="zh-HK" sz="2000" dirty="0" smtClean="0">
              <a:ea typeface="新細明體" charset="-12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i="1" dirty="0" smtClean="0">
                <a:ea typeface="新細明體" charset="-120"/>
              </a:rPr>
              <a:t>		x</a:t>
            </a:r>
            <a:r>
              <a:rPr lang="en-US" altLang="zh-HK" sz="2000" baseline="-25000" dirty="0" smtClean="0">
                <a:ea typeface="新細明體" charset="-120"/>
              </a:rPr>
              <a:t>1</a:t>
            </a:r>
            <a:r>
              <a:rPr lang="en-US" altLang="zh-HK" sz="2000" dirty="0" smtClean="0">
                <a:ea typeface="新細明體" charset="-120"/>
              </a:rPr>
              <a:t> + </a:t>
            </a:r>
            <a:r>
              <a:rPr lang="en-US" altLang="zh-HK" sz="2000" i="1" dirty="0" smtClean="0">
                <a:ea typeface="新細明體" charset="-120"/>
              </a:rPr>
              <a:t>x</a:t>
            </a:r>
            <a:r>
              <a:rPr lang="en-US" altLang="zh-HK" sz="2000" baseline="-25000" dirty="0" smtClean="0">
                <a:ea typeface="新細明體" charset="-120"/>
              </a:rPr>
              <a:t>2</a:t>
            </a:r>
            <a:r>
              <a:rPr lang="en-US" altLang="zh-HK" sz="2000" dirty="0" smtClean="0">
                <a:ea typeface="新細明體" charset="-120"/>
              </a:rPr>
              <a:t> ≤ 14,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i="1" dirty="0">
                <a:ea typeface="新細明體" charset="-120"/>
              </a:rPr>
              <a:t>	</a:t>
            </a:r>
            <a:r>
              <a:rPr lang="en-US" altLang="zh-HK" sz="2000" i="1" dirty="0" smtClean="0">
                <a:ea typeface="新細明體" charset="-120"/>
              </a:rPr>
              <a:t>	x</a:t>
            </a:r>
            <a:r>
              <a:rPr lang="en-US" altLang="zh-HK" sz="2000" baseline="-25000" dirty="0" smtClean="0">
                <a:ea typeface="新細明體" charset="-120"/>
              </a:rPr>
              <a:t>1</a:t>
            </a:r>
            <a:r>
              <a:rPr lang="en-US" altLang="zh-HK" sz="2000" dirty="0" smtClean="0">
                <a:ea typeface="新細明體" charset="-120"/>
              </a:rPr>
              <a:t> + </a:t>
            </a:r>
            <a:r>
              <a:rPr lang="en-US" altLang="zh-HK" sz="2000" i="1" dirty="0" smtClean="0">
                <a:ea typeface="新細明體" charset="-120"/>
              </a:rPr>
              <a:t>x</a:t>
            </a:r>
            <a:r>
              <a:rPr lang="en-US" altLang="zh-HK" sz="2000" baseline="-25000" dirty="0" smtClean="0">
                <a:ea typeface="新細明體" charset="-120"/>
              </a:rPr>
              <a:t>3</a:t>
            </a:r>
            <a:r>
              <a:rPr lang="en-US" altLang="zh-HK" sz="2000" dirty="0" smtClean="0">
                <a:ea typeface="新細明體" charset="-120"/>
              </a:rPr>
              <a:t> ≤ 14,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i="1" dirty="0">
                <a:ea typeface="新細明體" charset="-120"/>
              </a:rPr>
              <a:t>	</a:t>
            </a:r>
            <a:r>
              <a:rPr lang="en-US" altLang="zh-HK" sz="2000" i="1" dirty="0" smtClean="0">
                <a:ea typeface="新細明體" charset="-120"/>
              </a:rPr>
              <a:t>	x</a:t>
            </a:r>
            <a:r>
              <a:rPr lang="en-US" altLang="zh-HK" sz="2000" baseline="-25000" dirty="0" smtClean="0">
                <a:ea typeface="新細明體" charset="-120"/>
              </a:rPr>
              <a:t>2</a:t>
            </a:r>
            <a:r>
              <a:rPr lang="en-US" altLang="zh-HK" sz="2000" dirty="0" smtClean="0">
                <a:ea typeface="新細明體" charset="-120"/>
              </a:rPr>
              <a:t> + </a:t>
            </a:r>
            <a:r>
              <a:rPr lang="en-US" altLang="zh-HK" sz="2000" i="1" dirty="0" smtClean="0">
                <a:ea typeface="新細明體" charset="-120"/>
              </a:rPr>
              <a:t>x</a:t>
            </a:r>
            <a:r>
              <a:rPr lang="en-US" altLang="zh-HK" sz="2000" baseline="-25000" dirty="0" smtClean="0">
                <a:ea typeface="新細明體" charset="-120"/>
              </a:rPr>
              <a:t>3</a:t>
            </a:r>
            <a:r>
              <a:rPr lang="en-US" altLang="zh-HK" sz="2000" dirty="0" smtClean="0">
                <a:ea typeface="新細明體" charset="-120"/>
              </a:rPr>
              <a:t> ≤ 14,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i="1" dirty="0" smtClean="0">
                <a:ea typeface="新細明體" charset="-120"/>
              </a:rPr>
              <a:t>		x</a:t>
            </a:r>
            <a:r>
              <a:rPr lang="en-US" altLang="zh-HK" sz="2000" baseline="-25000" dirty="0" smtClean="0">
                <a:ea typeface="新細明體" charset="-120"/>
              </a:rPr>
              <a:t>1</a:t>
            </a:r>
            <a:r>
              <a:rPr lang="en-US" altLang="zh-HK" sz="2000" dirty="0" smtClean="0">
                <a:ea typeface="新細明體" charset="-120"/>
              </a:rPr>
              <a:t>+</a:t>
            </a:r>
            <a:r>
              <a:rPr lang="en-US" altLang="zh-HK" sz="2000" i="1" dirty="0" smtClean="0">
                <a:ea typeface="新細明體" charset="-120"/>
              </a:rPr>
              <a:t>x</a:t>
            </a:r>
            <a:r>
              <a:rPr lang="en-US" altLang="zh-HK" sz="2000" baseline="-25000" dirty="0" smtClean="0">
                <a:ea typeface="新細明體" charset="-120"/>
              </a:rPr>
              <a:t>2</a:t>
            </a:r>
            <a:r>
              <a:rPr lang="en-US" altLang="zh-HK" sz="2000" dirty="0" smtClean="0">
                <a:ea typeface="新細明體" charset="-120"/>
              </a:rPr>
              <a:t>+</a:t>
            </a:r>
            <a:r>
              <a:rPr lang="en-US" altLang="zh-HK" sz="2000" i="1" dirty="0" smtClean="0">
                <a:ea typeface="新細明體" charset="-120"/>
              </a:rPr>
              <a:t>x</a:t>
            </a:r>
            <a:r>
              <a:rPr lang="en-US" altLang="zh-HK" sz="2000" baseline="-25000" dirty="0" smtClean="0">
                <a:ea typeface="新細明體" charset="-120"/>
              </a:rPr>
              <a:t>3  </a:t>
            </a:r>
            <a:r>
              <a:rPr lang="en-US" altLang="zh-HK" sz="2000" dirty="0" smtClean="0">
                <a:ea typeface="新細明體" charset="-120"/>
              </a:rPr>
              <a:t>= 18.</a:t>
            </a:r>
          </a:p>
          <a:p>
            <a:pPr>
              <a:lnSpc>
                <a:spcPct val="80000"/>
              </a:lnSpc>
            </a:pPr>
            <a:r>
              <a:rPr lang="en-US" altLang="zh-HK" sz="2400" dirty="0" smtClean="0">
                <a:ea typeface="新細明體" charset="-120"/>
              </a:rPr>
              <a:t>All are feasible solutions</a:t>
            </a:r>
          </a:p>
          <a:p>
            <a:pPr lvl="1">
              <a:lnSpc>
                <a:spcPct val="80000"/>
              </a:lnSpc>
            </a:pPr>
            <a:r>
              <a:rPr lang="en-US" altLang="zh-HK" sz="2000" dirty="0" smtClean="0">
                <a:ea typeface="新細明體" charset="-120"/>
              </a:rPr>
              <a:t>{6,6,6}, </a:t>
            </a:r>
            <a:r>
              <a:rPr lang="en-US" altLang="zh-HK" sz="2400" dirty="0" smtClean="0">
                <a:ea typeface="新細明體" charset="-120"/>
              </a:rPr>
              <a:t>{7,7,4}, {8,6,4},{4,4,10},…</a:t>
            </a:r>
          </a:p>
          <a:p>
            <a:pPr lvl="1">
              <a:lnSpc>
                <a:spcPct val="80000"/>
              </a:lnSpc>
            </a:pPr>
            <a:r>
              <a:rPr lang="en-US" altLang="zh-HK" sz="2400" dirty="0" smtClean="0">
                <a:ea typeface="新細明體" charset="-120"/>
              </a:rPr>
              <a:t>They are said to be in the </a:t>
            </a:r>
            <a:r>
              <a:rPr lang="en-US" altLang="zh-HK" sz="2400" b="1" dirty="0" smtClean="0">
                <a:ea typeface="新細明體" charset="-120"/>
              </a:rPr>
              <a:t>core </a:t>
            </a:r>
            <a:r>
              <a:rPr lang="en-US" altLang="zh-HK" sz="2400" dirty="0" smtClean="0">
                <a:ea typeface="新細明體" charset="-120"/>
              </a:rPr>
              <a:t>of the game</a:t>
            </a:r>
          </a:p>
        </p:txBody>
      </p:sp>
    </p:spTree>
    <p:extLst>
      <p:ext uri="{BB962C8B-B14F-4D97-AF65-F5344CB8AC3E}">
        <p14:creationId xmlns:p14="http://schemas.microsoft.com/office/powerpoint/2010/main" val="236362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charset="-120"/>
              </a:rPr>
              <a:t>The Core may be empty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HK" sz="2400" dirty="0" smtClean="0">
                <a:ea typeface="新細明體" charset="-120"/>
              </a:rPr>
              <a:t>Suppose that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dirty="0" smtClean="0">
                <a:ea typeface="新細明體" charset="-120"/>
              </a:rPr>
              <a:t>	V({1}) = V({2}) = V({3}) = 10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dirty="0" smtClean="0">
                <a:ea typeface="新細明體" charset="-120"/>
              </a:rPr>
              <a:t>	V({1,2}) = V({1,3}) = V({2,3}) = 14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dirty="0" smtClean="0">
                <a:ea typeface="新細明體" charset="-120"/>
              </a:rPr>
              <a:t>	</a:t>
            </a:r>
            <a:r>
              <a:rPr lang="en-US" altLang="zh-HK" sz="2000" u="sng" dirty="0" smtClean="0">
                <a:ea typeface="新細明體" charset="-120"/>
              </a:rPr>
              <a:t>V({1,2,3}) = 22</a:t>
            </a:r>
          </a:p>
          <a:p>
            <a:pPr>
              <a:lnSpc>
                <a:spcPct val="80000"/>
              </a:lnSpc>
            </a:pPr>
            <a:r>
              <a:rPr lang="en-US" altLang="zh-HK" sz="2400" dirty="0" smtClean="0">
                <a:ea typeface="新細明體" charset="-120"/>
              </a:rPr>
              <a:t>There </a:t>
            </a:r>
            <a:r>
              <a:rPr lang="en-US" altLang="zh-HK" sz="2400" dirty="0" smtClean="0">
                <a:ea typeface="新細明體" charset="-120"/>
              </a:rPr>
              <a:t>is no feasible solution to the following constraints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i="1" dirty="0" smtClean="0">
                <a:ea typeface="新細明體" charset="-120"/>
              </a:rPr>
              <a:t>	x</a:t>
            </a:r>
            <a:r>
              <a:rPr lang="en-US" altLang="zh-HK" sz="2000" baseline="-25000" dirty="0" smtClean="0">
                <a:ea typeface="新細明體" charset="-120"/>
              </a:rPr>
              <a:t>1</a:t>
            </a:r>
            <a:r>
              <a:rPr lang="en-US" altLang="zh-HK" sz="2000" dirty="0" smtClean="0">
                <a:ea typeface="新細明體" charset="-120"/>
              </a:rPr>
              <a:t> </a:t>
            </a:r>
            <a:r>
              <a:rPr lang="en-US" altLang="zh-HK" sz="2000" dirty="0" smtClean="0">
                <a:ea typeface="新細明體" charset="-120"/>
                <a:cs typeface="Times New Roman" pitchFamily="18" charset="0"/>
              </a:rPr>
              <a:t>≤ 10, </a:t>
            </a:r>
            <a:r>
              <a:rPr lang="en-US" altLang="zh-HK" sz="2000" i="1" dirty="0" smtClean="0">
                <a:ea typeface="新細明體" charset="-120"/>
              </a:rPr>
              <a:t>x</a:t>
            </a:r>
            <a:r>
              <a:rPr lang="en-US" altLang="zh-HK" sz="2000" baseline="-25000" dirty="0" smtClean="0">
                <a:ea typeface="新細明體" charset="-120"/>
              </a:rPr>
              <a:t>2</a:t>
            </a:r>
            <a:r>
              <a:rPr lang="en-US" altLang="zh-HK" sz="2000" dirty="0" smtClean="0">
                <a:ea typeface="新細明體" charset="-120"/>
              </a:rPr>
              <a:t> ≤ 10, </a:t>
            </a:r>
            <a:r>
              <a:rPr lang="en-US" altLang="zh-HK" sz="2000" i="1" dirty="0" smtClean="0">
                <a:ea typeface="新細明體" charset="-120"/>
              </a:rPr>
              <a:t>x</a:t>
            </a:r>
            <a:r>
              <a:rPr lang="en-US" altLang="zh-HK" sz="2000" baseline="-25000" dirty="0" smtClean="0">
                <a:ea typeface="新細明體" charset="-120"/>
              </a:rPr>
              <a:t>3</a:t>
            </a:r>
            <a:r>
              <a:rPr lang="en-US" altLang="zh-HK" sz="2000" dirty="0" smtClean="0">
                <a:ea typeface="新細明體" charset="-120"/>
              </a:rPr>
              <a:t> ≤ 10, </a:t>
            </a:r>
            <a:r>
              <a:rPr lang="en-US" altLang="zh-HK" sz="2000" i="1" dirty="0" smtClean="0">
                <a:ea typeface="新細明體" charset="-120"/>
              </a:rPr>
              <a:t> </a:t>
            </a:r>
            <a:endParaRPr lang="en-US" altLang="zh-HK" sz="2000" dirty="0" smtClean="0">
              <a:ea typeface="新細明體" charset="-12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i="1" dirty="0" smtClean="0">
                <a:ea typeface="新細明體" charset="-120"/>
              </a:rPr>
              <a:t>	x</a:t>
            </a:r>
            <a:r>
              <a:rPr lang="en-US" altLang="zh-HK" sz="2000" baseline="-25000" dirty="0" smtClean="0">
                <a:ea typeface="新細明體" charset="-120"/>
              </a:rPr>
              <a:t>1</a:t>
            </a:r>
            <a:r>
              <a:rPr lang="en-US" altLang="zh-HK" sz="2000" dirty="0" smtClean="0">
                <a:ea typeface="新細明體" charset="-120"/>
              </a:rPr>
              <a:t> + </a:t>
            </a:r>
            <a:r>
              <a:rPr lang="en-US" altLang="zh-HK" sz="2000" i="1" dirty="0" smtClean="0">
                <a:ea typeface="新細明體" charset="-120"/>
              </a:rPr>
              <a:t>x</a:t>
            </a:r>
            <a:r>
              <a:rPr lang="en-US" altLang="zh-HK" sz="2000" baseline="-25000" dirty="0" smtClean="0">
                <a:ea typeface="新細明體" charset="-120"/>
              </a:rPr>
              <a:t>2</a:t>
            </a:r>
            <a:r>
              <a:rPr lang="en-US" altLang="zh-HK" sz="2000" dirty="0" smtClean="0">
                <a:ea typeface="新細明體" charset="-120"/>
              </a:rPr>
              <a:t> ≤ 14, </a:t>
            </a:r>
            <a:r>
              <a:rPr lang="en-US" altLang="zh-HK" sz="2000" i="1" dirty="0" smtClean="0">
                <a:ea typeface="新細明體" charset="-120"/>
              </a:rPr>
              <a:t>x</a:t>
            </a:r>
            <a:r>
              <a:rPr lang="en-US" altLang="zh-HK" sz="2000" baseline="-25000" dirty="0" smtClean="0">
                <a:ea typeface="新細明體" charset="-120"/>
              </a:rPr>
              <a:t>1</a:t>
            </a:r>
            <a:r>
              <a:rPr lang="en-US" altLang="zh-HK" sz="2000" dirty="0" smtClean="0">
                <a:ea typeface="新細明體" charset="-120"/>
              </a:rPr>
              <a:t> + </a:t>
            </a:r>
            <a:r>
              <a:rPr lang="en-US" altLang="zh-HK" sz="2000" i="1" dirty="0" smtClean="0">
                <a:ea typeface="新細明體" charset="-120"/>
              </a:rPr>
              <a:t>x</a:t>
            </a:r>
            <a:r>
              <a:rPr lang="en-US" altLang="zh-HK" sz="2000" baseline="-25000" dirty="0" smtClean="0">
                <a:ea typeface="新細明體" charset="-120"/>
              </a:rPr>
              <a:t>3</a:t>
            </a:r>
            <a:r>
              <a:rPr lang="en-US" altLang="zh-HK" sz="2000" dirty="0" smtClean="0">
                <a:ea typeface="新細明體" charset="-120"/>
              </a:rPr>
              <a:t> ≤ 14, </a:t>
            </a:r>
            <a:r>
              <a:rPr lang="en-US" altLang="zh-HK" sz="2000" i="1" dirty="0" smtClean="0">
                <a:ea typeface="新細明體" charset="-120"/>
              </a:rPr>
              <a:t>x</a:t>
            </a:r>
            <a:r>
              <a:rPr lang="en-US" altLang="zh-HK" sz="2000" baseline="-25000" dirty="0" smtClean="0">
                <a:ea typeface="新細明體" charset="-120"/>
              </a:rPr>
              <a:t>2</a:t>
            </a:r>
            <a:r>
              <a:rPr lang="en-US" altLang="zh-HK" sz="2000" dirty="0" smtClean="0">
                <a:ea typeface="新細明體" charset="-120"/>
              </a:rPr>
              <a:t> + </a:t>
            </a:r>
            <a:r>
              <a:rPr lang="en-US" altLang="zh-HK" sz="2000" i="1" dirty="0" smtClean="0">
                <a:ea typeface="新細明體" charset="-120"/>
              </a:rPr>
              <a:t>x</a:t>
            </a:r>
            <a:r>
              <a:rPr lang="en-US" altLang="zh-HK" sz="2000" baseline="-25000" dirty="0" smtClean="0">
                <a:ea typeface="新細明體" charset="-120"/>
              </a:rPr>
              <a:t>3</a:t>
            </a:r>
            <a:r>
              <a:rPr lang="en-US" altLang="zh-HK" sz="2000" dirty="0" smtClean="0">
                <a:ea typeface="新細明體" charset="-120"/>
              </a:rPr>
              <a:t> ≤ 14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i="1" dirty="0" smtClean="0">
                <a:ea typeface="新細明體" charset="-120"/>
              </a:rPr>
              <a:t>	x</a:t>
            </a:r>
            <a:r>
              <a:rPr lang="en-US" altLang="zh-HK" sz="2000" baseline="-25000" dirty="0" smtClean="0">
                <a:ea typeface="新細明體" charset="-120"/>
              </a:rPr>
              <a:t>1</a:t>
            </a:r>
            <a:r>
              <a:rPr lang="en-US" altLang="zh-HK" sz="2000" dirty="0" smtClean="0">
                <a:ea typeface="新細明體" charset="-120"/>
              </a:rPr>
              <a:t>+</a:t>
            </a:r>
            <a:r>
              <a:rPr lang="en-US" altLang="zh-HK" sz="2000" i="1" dirty="0" smtClean="0">
                <a:ea typeface="新細明體" charset="-120"/>
              </a:rPr>
              <a:t>x</a:t>
            </a:r>
            <a:r>
              <a:rPr lang="en-US" altLang="zh-HK" sz="2000" baseline="-25000" dirty="0" smtClean="0">
                <a:ea typeface="新細明體" charset="-120"/>
              </a:rPr>
              <a:t>2</a:t>
            </a:r>
            <a:r>
              <a:rPr lang="en-US" altLang="zh-HK" sz="2000" dirty="0" smtClean="0">
                <a:ea typeface="新細明體" charset="-120"/>
              </a:rPr>
              <a:t>+</a:t>
            </a:r>
            <a:r>
              <a:rPr lang="en-US" altLang="zh-HK" sz="2000" i="1" dirty="0" smtClean="0">
                <a:ea typeface="新細明體" charset="-120"/>
              </a:rPr>
              <a:t>x</a:t>
            </a:r>
            <a:r>
              <a:rPr lang="en-US" altLang="zh-HK" sz="2000" baseline="-25000" dirty="0" smtClean="0">
                <a:ea typeface="新細明體" charset="-120"/>
              </a:rPr>
              <a:t>3  </a:t>
            </a:r>
            <a:r>
              <a:rPr lang="en-US" altLang="zh-HK" sz="2000" dirty="0" smtClean="0">
                <a:ea typeface="新細明體" charset="-120"/>
              </a:rPr>
              <a:t>= 22</a:t>
            </a:r>
          </a:p>
          <a:p>
            <a:pPr>
              <a:lnSpc>
                <a:spcPct val="80000"/>
              </a:lnSpc>
            </a:pPr>
            <a:r>
              <a:rPr lang="en-US" altLang="zh-HK" sz="2400" dirty="0" smtClean="0">
                <a:ea typeface="新細明體" charset="-120"/>
              </a:rPr>
              <a:t>Core is empty</a:t>
            </a:r>
          </a:p>
          <a:p>
            <a:pPr>
              <a:lnSpc>
                <a:spcPct val="80000"/>
              </a:lnSpc>
            </a:pPr>
            <a:r>
              <a:rPr lang="en-HK" altLang="zh-HK" sz="2400" dirty="0" smtClean="0">
                <a:ea typeface="新細明體" charset="-120"/>
              </a:rPr>
              <a:t>Centralized optimal decision cannot be reached</a:t>
            </a:r>
            <a:endParaRPr lang="en-US" altLang="zh-HK" sz="1600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121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77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zh-HK" dirty="0" smtClean="0"/>
              <a:t>Scheduling with machine </a:t>
            </a:r>
            <a:r>
              <a:rPr lang="en-US" altLang="zh-HK" dirty="0" smtClean="0"/>
              <a:t>activation cost</a:t>
            </a:r>
            <a:endParaRPr lang="zh-HK" alt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691680" y="1371539"/>
            <a:ext cx="6408712" cy="369332"/>
            <a:chOff x="1691680" y="1628800"/>
            <a:chExt cx="6408712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169168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dirty="0" smtClean="0"/>
                <a:t>p</a:t>
              </a:r>
              <a:r>
                <a:rPr lang="en-US" altLang="zh-HK" baseline="-25000" dirty="0" smtClean="0"/>
                <a:t>1</a:t>
              </a:r>
              <a:r>
                <a:rPr lang="en-US" altLang="zh-HK" dirty="0" smtClean="0"/>
                <a:t>=2</a:t>
              </a:r>
              <a:endParaRPr lang="zh-HK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15816" y="1628800"/>
              <a:ext cx="1008112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dirty="0" smtClean="0"/>
                <a:t>p</a:t>
              </a:r>
              <a:r>
                <a:rPr lang="en-US" altLang="zh-HK" baseline="-25000" dirty="0" smtClean="0"/>
                <a:t>2</a:t>
              </a:r>
              <a:r>
                <a:rPr lang="en-US" altLang="zh-HK" dirty="0" smtClean="0"/>
                <a:t>=3</a:t>
              </a:r>
              <a:endParaRPr lang="zh-HK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72000" y="1628800"/>
              <a:ext cx="1368152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dirty="0" smtClean="0"/>
                <a:t>p</a:t>
              </a:r>
              <a:r>
                <a:rPr lang="en-US" altLang="zh-HK" baseline="-25000" dirty="0" smtClean="0"/>
                <a:t>3</a:t>
              </a:r>
              <a:r>
                <a:rPr lang="en-US" altLang="zh-HK" dirty="0" smtClean="0"/>
                <a:t>=4</a:t>
              </a:r>
              <a:endParaRPr lang="zh-HK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44208" y="1628800"/>
              <a:ext cx="1656184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dirty="0" smtClean="0"/>
                <a:t>p</a:t>
              </a:r>
              <a:r>
                <a:rPr lang="en-US" altLang="zh-HK" baseline="-25000" dirty="0" smtClean="0"/>
                <a:t>4</a:t>
              </a:r>
              <a:r>
                <a:rPr lang="en-US" altLang="zh-HK" dirty="0" smtClean="0"/>
                <a:t>=5</a:t>
              </a:r>
              <a:endParaRPr lang="zh-HK" alt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3528" y="2276872"/>
            <a:ext cx="3168352" cy="3672408"/>
            <a:chOff x="107504" y="2204864"/>
            <a:chExt cx="3168352" cy="3672408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043608" y="2924944"/>
              <a:ext cx="0" cy="576064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043608" y="3501008"/>
              <a:ext cx="18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43608" y="3131676"/>
              <a:ext cx="720080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dirty="0" smtClean="0"/>
                <a:t>p</a:t>
              </a:r>
              <a:r>
                <a:rPr lang="en-US" altLang="zh-HK" baseline="-25000" dirty="0" smtClean="0"/>
                <a:t>1</a:t>
              </a:r>
              <a:r>
                <a:rPr lang="en-US" altLang="zh-HK" dirty="0" smtClean="0"/>
                <a:t>=2</a:t>
              </a:r>
              <a:endParaRPr lang="zh-HK" alt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043608" y="3573016"/>
              <a:ext cx="0" cy="576064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043608" y="4149080"/>
              <a:ext cx="18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43608" y="3779748"/>
              <a:ext cx="1080120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dirty="0" smtClean="0"/>
                <a:t>p</a:t>
              </a:r>
              <a:r>
                <a:rPr lang="en-US" altLang="zh-HK" baseline="-25000" dirty="0" smtClean="0"/>
                <a:t>2</a:t>
              </a:r>
              <a:r>
                <a:rPr lang="en-US" altLang="zh-HK" dirty="0" smtClean="0"/>
                <a:t>=3</a:t>
              </a:r>
              <a:endParaRPr lang="zh-HK" alt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043608" y="4293096"/>
              <a:ext cx="0" cy="576064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043608" y="4869160"/>
              <a:ext cx="18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043608" y="4499828"/>
              <a:ext cx="1440160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dirty="0" smtClean="0"/>
                <a:t>p</a:t>
              </a:r>
              <a:r>
                <a:rPr lang="en-US" altLang="zh-HK" baseline="-25000" dirty="0" smtClean="0"/>
                <a:t>3</a:t>
              </a:r>
              <a:r>
                <a:rPr lang="en-US" altLang="zh-HK" dirty="0" smtClean="0"/>
                <a:t>=4</a:t>
              </a:r>
              <a:endParaRPr lang="zh-HK" alt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043608" y="4941168"/>
              <a:ext cx="0" cy="576064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043608" y="5517232"/>
              <a:ext cx="19442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043608" y="5147900"/>
              <a:ext cx="1656184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dirty="0" smtClean="0"/>
                <a:t>p</a:t>
              </a:r>
              <a:r>
                <a:rPr lang="en-US" altLang="zh-HK" baseline="-25000" dirty="0" smtClean="0"/>
                <a:t>4</a:t>
              </a:r>
              <a:r>
                <a:rPr lang="en-US" altLang="zh-HK" dirty="0" smtClean="0"/>
                <a:t>=5</a:t>
              </a:r>
              <a:endParaRPr lang="zh-HK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9512" y="3131676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dirty="0" smtClean="0"/>
                <a:t>C=11.5</a:t>
              </a:r>
              <a:endParaRPr lang="zh-HK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9512" y="377974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dirty="0" smtClean="0"/>
                <a:t>C=12.5</a:t>
              </a:r>
              <a:endParaRPr lang="zh-HK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9512" y="4509120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dirty="0" smtClean="0"/>
                <a:t>C=13.5</a:t>
              </a:r>
              <a:endParaRPr lang="zh-HK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9512" y="5147900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dirty="0" smtClean="0"/>
                <a:t>C=14.5</a:t>
              </a:r>
              <a:endParaRPr lang="zh-HK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1560" y="2374794"/>
              <a:ext cx="2088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2000" dirty="0" smtClean="0"/>
                <a:t>No cooperation</a:t>
              </a:r>
              <a:endParaRPr lang="zh-HK" altLang="en-US" sz="2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7504" y="2204864"/>
              <a:ext cx="3168352" cy="36724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51520" y="1227523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000" b="1" dirty="0" smtClean="0"/>
              <a:t>activation</a:t>
            </a:r>
            <a:r>
              <a:rPr lang="en-US" altLang="zh-HK" sz="2000" b="1" dirty="0" smtClean="0"/>
              <a:t> </a:t>
            </a:r>
            <a:r>
              <a:rPr lang="en-US" altLang="zh-HK" sz="2000" b="1" dirty="0" smtClean="0"/>
              <a:t>cost K= 9.5</a:t>
            </a:r>
            <a:endParaRPr lang="zh-HK" altLang="en-US" sz="2000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4499992" y="2060848"/>
            <a:ext cx="3168352" cy="2160240"/>
            <a:chOff x="107504" y="2204864"/>
            <a:chExt cx="3168352" cy="2203445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75556" y="2924944"/>
              <a:ext cx="0" cy="576064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043608" y="3501008"/>
              <a:ext cx="18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75556" y="3131676"/>
              <a:ext cx="720080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dirty="0" smtClean="0"/>
                <a:t>p</a:t>
              </a:r>
              <a:r>
                <a:rPr lang="en-US" altLang="zh-HK" baseline="-25000" dirty="0" smtClean="0"/>
                <a:t>1</a:t>
              </a:r>
              <a:r>
                <a:rPr lang="en-US" altLang="zh-HK" dirty="0" smtClean="0"/>
                <a:t>=2</a:t>
              </a:r>
              <a:endParaRPr lang="zh-HK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95636" y="3126213"/>
              <a:ext cx="1080120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dirty="0" smtClean="0"/>
                <a:t>p</a:t>
              </a:r>
              <a:r>
                <a:rPr lang="en-US" altLang="zh-HK" baseline="-25000" dirty="0" smtClean="0"/>
                <a:t>2</a:t>
              </a:r>
              <a:r>
                <a:rPr lang="en-US" altLang="zh-HK" dirty="0" smtClean="0"/>
                <a:t>=3</a:t>
              </a:r>
              <a:endParaRPr lang="zh-HK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1540" y="3670398"/>
              <a:ext cx="26282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dirty="0" smtClean="0"/>
                <a:t>C = 9.5 + 2 + 5 = 16.5</a:t>
              </a:r>
            </a:p>
            <a:p>
              <a:r>
                <a:rPr lang="en-US" altLang="zh-HK" dirty="0" smtClean="0"/>
                <a:t>To be shared by the two </a:t>
              </a:r>
              <a:endParaRPr lang="zh-HK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9532" y="2374794"/>
              <a:ext cx="2700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2000" dirty="0" smtClean="0"/>
                <a:t>Coalition of p</a:t>
              </a:r>
              <a:r>
                <a:rPr lang="en-US" altLang="zh-HK" sz="2000" baseline="-25000" dirty="0" smtClean="0"/>
                <a:t>1</a:t>
              </a:r>
              <a:r>
                <a:rPr lang="en-US" altLang="zh-HK" sz="2000" dirty="0" smtClean="0"/>
                <a:t> and p</a:t>
              </a:r>
              <a:r>
                <a:rPr lang="en-US" altLang="zh-HK" sz="2000" baseline="-25000" dirty="0" smtClean="0"/>
                <a:t>2</a:t>
              </a:r>
              <a:endParaRPr lang="zh-HK" altLang="en-US" sz="2000" baseline="-250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7504" y="2204864"/>
              <a:ext cx="3168352" cy="2203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256348" y="4365104"/>
            <a:ext cx="3916052" cy="2160240"/>
            <a:chOff x="107504" y="2204864"/>
            <a:chExt cx="3916052" cy="2203445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575556" y="2924944"/>
              <a:ext cx="0" cy="576064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1043608" y="3495545"/>
              <a:ext cx="2907940" cy="54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75556" y="3131676"/>
              <a:ext cx="720080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dirty="0" smtClean="0"/>
                <a:t>p</a:t>
              </a:r>
              <a:r>
                <a:rPr lang="en-US" altLang="zh-HK" baseline="-25000" dirty="0" smtClean="0"/>
                <a:t>1</a:t>
              </a:r>
              <a:r>
                <a:rPr lang="en-US" altLang="zh-HK" dirty="0" smtClean="0"/>
                <a:t>=2</a:t>
              </a:r>
              <a:endParaRPr lang="zh-HK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95636" y="3126213"/>
              <a:ext cx="1080120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dirty="0" smtClean="0"/>
                <a:t>p</a:t>
              </a:r>
              <a:r>
                <a:rPr lang="en-US" altLang="zh-HK" baseline="-25000" dirty="0" smtClean="0"/>
                <a:t>2</a:t>
              </a:r>
              <a:r>
                <a:rPr lang="en-US" altLang="zh-HK" dirty="0" smtClean="0"/>
                <a:t>=3</a:t>
              </a:r>
              <a:endParaRPr lang="zh-HK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1540" y="3670398"/>
              <a:ext cx="2628292" cy="659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dirty="0" smtClean="0"/>
                <a:t>C = 9.5 + 2 + 5 + 9= 25.5</a:t>
              </a:r>
            </a:p>
            <a:p>
              <a:r>
                <a:rPr lang="en-US" altLang="zh-HK" dirty="0" smtClean="0"/>
                <a:t>To be shared by the three </a:t>
              </a:r>
              <a:endParaRPr lang="zh-HK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9532" y="2374794"/>
              <a:ext cx="2700300" cy="408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2000" dirty="0" smtClean="0"/>
                <a:t>Coalition of p</a:t>
              </a:r>
              <a:r>
                <a:rPr lang="en-US" altLang="zh-HK" sz="2000" baseline="-25000" dirty="0" smtClean="0"/>
                <a:t>1</a:t>
              </a:r>
              <a:r>
                <a:rPr lang="en-US" altLang="zh-HK" sz="2000" dirty="0" smtClean="0"/>
                <a:t>, p</a:t>
              </a:r>
              <a:r>
                <a:rPr lang="en-US" altLang="zh-HK" sz="2000" baseline="-25000" dirty="0" smtClean="0"/>
                <a:t>2</a:t>
              </a:r>
              <a:r>
                <a:rPr lang="en-US" altLang="zh-HK" sz="2000" dirty="0" smtClean="0"/>
                <a:t>, p</a:t>
              </a:r>
              <a:r>
                <a:rPr lang="en-US" altLang="zh-HK" sz="2000" baseline="-25000" dirty="0" smtClean="0"/>
                <a:t>3</a:t>
              </a:r>
              <a:endParaRPr lang="zh-HK" altLang="en-US" sz="2000" baseline="-250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7504" y="2204864"/>
              <a:ext cx="3916052" cy="2203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6524600" y="5257275"/>
            <a:ext cx="1368152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HK" dirty="0" smtClean="0"/>
              <a:t>p</a:t>
            </a:r>
            <a:r>
              <a:rPr lang="en-US" altLang="zh-HK" baseline="-25000" dirty="0" smtClean="0"/>
              <a:t>3</a:t>
            </a:r>
            <a:r>
              <a:rPr lang="en-US" altLang="zh-HK" dirty="0" smtClean="0"/>
              <a:t>=4</a:t>
            </a:r>
            <a:endParaRPr lang="zh-HK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861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86"/>
    </mc:Choice>
    <mc:Fallback xmlns="">
      <p:transition spd="slow" advTm="72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HK" dirty="0" smtClean="0"/>
              <a:t>The grand coalition</a:t>
            </a:r>
            <a:endParaRPr lang="zh-HK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59632" y="1628800"/>
            <a:ext cx="7056784" cy="1728192"/>
            <a:chOff x="1259632" y="2564904"/>
            <a:chExt cx="7056784" cy="1728192"/>
          </a:xfrm>
        </p:grpSpPr>
        <p:grpSp>
          <p:nvGrpSpPr>
            <p:cNvPr id="54" name="Group 53"/>
            <p:cNvGrpSpPr/>
            <p:nvPr/>
          </p:nvGrpSpPr>
          <p:grpSpPr>
            <a:xfrm>
              <a:off x="1259632" y="2564904"/>
              <a:ext cx="7056784" cy="1728192"/>
              <a:chOff x="107504" y="2645553"/>
              <a:chExt cx="7056784" cy="1762756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575556" y="2924944"/>
                <a:ext cx="0" cy="576064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1043608" y="3501008"/>
                <a:ext cx="576064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575556" y="3131676"/>
                <a:ext cx="720080" cy="36933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HK" dirty="0" smtClean="0"/>
                  <a:t>p</a:t>
                </a:r>
                <a:r>
                  <a:rPr lang="en-US" altLang="zh-HK" baseline="-25000" dirty="0" smtClean="0"/>
                  <a:t>1</a:t>
                </a:r>
                <a:r>
                  <a:rPr lang="en-US" altLang="zh-HK" dirty="0" smtClean="0"/>
                  <a:t>=2</a:t>
                </a:r>
                <a:endParaRPr lang="zh-HK" alt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19700" y="3126213"/>
                <a:ext cx="1080120" cy="36933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HK" dirty="0" smtClean="0"/>
                  <a:t>p</a:t>
                </a:r>
                <a:r>
                  <a:rPr lang="en-US" altLang="zh-HK" baseline="-25000" dirty="0" smtClean="0"/>
                  <a:t>2</a:t>
                </a:r>
                <a:r>
                  <a:rPr lang="en-US" altLang="zh-HK" dirty="0" smtClean="0"/>
                  <a:t>=3</a:t>
                </a:r>
                <a:endParaRPr lang="zh-HK" alt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1539" y="3670398"/>
                <a:ext cx="4188415" cy="376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dirty="0" smtClean="0"/>
                  <a:t>C = 9.5 + 2 + 5 + 9 + 14 = 39.5 (</a:t>
                </a:r>
                <a:r>
                  <a:rPr lang="en-US" altLang="zh-HK" b="1" dirty="0" smtClean="0"/>
                  <a:t>Optimal?</a:t>
                </a:r>
                <a:r>
                  <a:rPr lang="en-US" altLang="zh-HK" dirty="0" smtClean="0"/>
                  <a:t>) </a:t>
                </a:r>
                <a:endParaRPr lang="zh-HK" alt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07504" y="2645553"/>
                <a:ext cx="7056784" cy="17627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563888" y="3030003"/>
              <a:ext cx="1368152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dirty="0" smtClean="0"/>
                <a:t>p</a:t>
              </a:r>
              <a:r>
                <a:rPr lang="en-US" altLang="zh-HK" baseline="-25000" dirty="0" smtClean="0"/>
                <a:t>3</a:t>
              </a:r>
              <a:r>
                <a:rPr lang="en-US" altLang="zh-HK" dirty="0" smtClean="0"/>
                <a:t>=4</a:t>
              </a:r>
              <a:endParaRPr lang="zh-HK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43991" y="3031670"/>
              <a:ext cx="1656184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dirty="0" smtClean="0"/>
                <a:t>p</a:t>
              </a:r>
              <a:r>
                <a:rPr lang="en-US" altLang="zh-HK" baseline="-25000" dirty="0" smtClean="0"/>
                <a:t>4</a:t>
              </a:r>
              <a:r>
                <a:rPr lang="en-US" altLang="zh-HK" dirty="0" smtClean="0"/>
                <a:t>=5</a:t>
              </a:r>
              <a:endParaRPr lang="zh-HK" alt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59632" y="3861048"/>
            <a:ext cx="4392488" cy="2520280"/>
            <a:chOff x="1259632" y="3861048"/>
            <a:chExt cx="4392488" cy="2520280"/>
          </a:xfrm>
        </p:grpSpPr>
        <p:grpSp>
          <p:nvGrpSpPr>
            <p:cNvPr id="35" name="Group 34"/>
            <p:cNvGrpSpPr/>
            <p:nvPr/>
          </p:nvGrpSpPr>
          <p:grpSpPr>
            <a:xfrm>
              <a:off x="1259632" y="3861048"/>
              <a:ext cx="4392488" cy="2520280"/>
              <a:chOff x="107504" y="1911072"/>
              <a:chExt cx="4392488" cy="2570686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575556" y="2924944"/>
                <a:ext cx="0" cy="576064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1043608" y="3501008"/>
                <a:ext cx="3060340" cy="73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575556" y="3131676"/>
                <a:ext cx="1170130" cy="37671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HK" dirty="0" smtClean="0"/>
                  <a:t>p</a:t>
                </a:r>
                <a:r>
                  <a:rPr lang="en-US" altLang="zh-HK" baseline="-25000" dirty="0" smtClean="0"/>
                  <a:t>2</a:t>
                </a:r>
                <a:r>
                  <a:rPr lang="en-US" altLang="zh-HK" dirty="0" smtClean="0"/>
                  <a:t>=3</a:t>
                </a:r>
                <a:endParaRPr lang="zh-HK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763688" y="3126213"/>
                <a:ext cx="1656184" cy="37671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HK" dirty="0" smtClean="0"/>
                  <a:t>p</a:t>
                </a:r>
                <a:r>
                  <a:rPr lang="en-US" altLang="zh-HK" baseline="-25000" dirty="0" smtClean="0"/>
                  <a:t>4</a:t>
                </a:r>
                <a:r>
                  <a:rPr lang="en-US" altLang="zh-HK" dirty="0" smtClean="0"/>
                  <a:t>=5</a:t>
                </a:r>
                <a:endParaRPr lang="zh-HK" alt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31540" y="3670398"/>
                <a:ext cx="3492388" cy="659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dirty="0" smtClean="0"/>
                  <a:t>C = 9.5 + 2 + 6 + 9.5 +3 + 8 = 38</a:t>
                </a:r>
              </a:p>
              <a:p>
                <a:r>
                  <a:rPr lang="en-US" altLang="zh-HK" dirty="0" smtClean="0"/>
                  <a:t>To be shared by the four (</a:t>
                </a:r>
                <a:r>
                  <a:rPr lang="en-US" altLang="zh-HK" b="1" dirty="0" smtClean="0">
                    <a:solidFill>
                      <a:srgbClr val="FF0000"/>
                    </a:solidFill>
                  </a:rPr>
                  <a:t>How?</a:t>
                </a:r>
                <a:r>
                  <a:rPr lang="en-US" altLang="zh-HK" dirty="0" smtClean="0"/>
                  <a:t>)</a:t>
                </a:r>
                <a:endParaRPr lang="zh-HK" alt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07504" y="1911072"/>
                <a:ext cx="4392488" cy="25706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cxnSp>
          <p:nvCxnSpPr>
            <p:cNvPr id="49" name="Straight Connector 48"/>
            <p:cNvCxnSpPr/>
            <p:nvPr/>
          </p:nvCxnSpPr>
          <p:spPr>
            <a:xfrm>
              <a:off x="1702697" y="4149080"/>
              <a:ext cx="0" cy="564769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2170749" y="4713848"/>
              <a:ext cx="18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02697" y="4351758"/>
              <a:ext cx="720080" cy="36209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dirty="0" smtClean="0"/>
                <a:t>p</a:t>
              </a:r>
              <a:r>
                <a:rPr lang="en-US" altLang="zh-HK" baseline="-25000" dirty="0" smtClean="0"/>
                <a:t>1</a:t>
              </a:r>
              <a:r>
                <a:rPr lang="en-US" altLang="zh-HK" dirty="0" smtClean="0"/>
                <a:t>=2</a:t>
              </a:r>
              <a:endParaRPr lang="zh-HK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22776" y="4346402"/>
              <a:ext cx="1429143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dirty="0" smtClean="0"/>
                <a:t>p</a:t>
              </a:r>
              <a:r>
                <a:rPr lang="en-US" altLang="zh-HK" baseline="-25000" dirty="0" smtClean="0"/>
                <a:t>3</a:t>
              </a:r>
              <a:r>
                <a:rPr lang="en-US" altLang="zh-HK" dirty="0" smtClean="0"/>
                <a:t>=4</a:t>
              </a:r>
              <a:endParaRPr lang="zh-HK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5213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7"/>
    </mc:Choice>
    <mc:Fallback xmlns="">
      <p:transition spd="slow" advTm="20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altLang="zh-CN" dirty="0" smtClean="0"/>
              <a:t>Related Concepts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Approximate core</a:t>
            </a:r>
          </a:p>
          <a:p>
            <a:pPr lvl="1"/>
            <a:r>
              <a:rPr lang="en-HK" altLang="zh-CN" dirty="0" smtClean="0"/>
              <a:t>???</a:t>
            </a:r>
            <a:endParaRPr lang="en-US" altLang="zh-CN" dirty="0" smtClean="0"/>
          </a:p>
          <a:p>
            <a:r>
              <a:rPr lang="en-HK" altLang="zh-CN" dirty="0" smtClean="0"/>
              <a:t>Least core</a:t>
            </a:r>
          </a:p>
          <a:p>
            <a:pPr lvl="1"/>
            <a:r>
              <a:rPr lang="en-HK" altLang="zh-CN" dirty="0" smtClean="0"/>
              <a:t>???</a:t>
            </a:r>
          </a:p>
          <a:p>
            <a:r>
              <a:rPr lang="en-HK" altLang="zh-CN" dirty="0" smtClean="0"/>
              <a:t>…</a:t>
            </a:r>
          </a:p>
          <a:p>
            <a:endParaRPr lang="en-HK" altLang="zh-CN" dirty="0"/>
          </a:p>
          <a:p>
            <a:r>
              <a:rPr lang="en-HK" altLang="zh-CN" dirty="0" smtClean="0"/>
              <a:t>Focusing on bounds</a:t>
            </a:r>
          </a:p>
          <a:p>
            <a:r>
              <a:rPr lang="en-HK" altLang="zh-CN" dirty="0" smtClean="0"/>
              <a:t>How to help making decisions?</a:t>
            </a:r>
            <a:endParaRPr lang="en-HK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31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1"/>
    </mc:Choice>
    <mc:Fallback xmlns="">
      <p:transition spd="slow" advTm="191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Subsidization </a:t>
            </a:r>
            <a:endParaRPr lang="zh-HK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55229"/>
            <a:ext cx="51911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16216" y="1988840"/>
            <a:ext cx="24482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800" dirty="0" smtClean="0">
                <a:solidFill>
                  <a:srgbClr val="FF0000"/>
                </a:solidFill>
              </a:rPr>
              <a:t>Subsidy</a:t>
            </a:r>
          </a:p>
          <a:p>
            <a:endParaRPr lang="en-US" altLang="zh-HK" sz="2800" dirty="0"/>
          </a:p>
          <a:p>
            <a:r>
              <a:rPr lang="en-US" altLang="zh-HK" sz="2800" dirty="0" smtClean="0"/>
              <a:t>An outside party chips in </a:t>
            </a:r>
            <a:r>
              <a:rPr lang="el-GR" altLang="zh-HK" sz="2800" i="1" dirty="0" smtClean="0"/>
              <a:t>ω</a:t>
            </a:r>
            <a:r>
              <a:rPr lang="en-US" altLang="zh-HK" sz="2800" i="1" dirty="0" smtClean="0"/>
              <a:t>=</a:t>
            </a:r>
            <a:r>
              <a:rPr lang="en-US" altLang="zh-HK" sz="2800" dirty="0" smtClean="0"/>
              <a:t>0.75, making up the deficit.</a:t>
            </a:r>
            <a:endParaRPr lang="zh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9576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8"/>
    </mc:Choice>
    <mc:Fallback xmlns="">
      <p:transition spd="slow" advTm="230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157" y="2878777"/>
            <a:ext cx="52482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Penalization</a:t>
            </a:r>
            <a:endParaRPr lang="zh-HK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64210"/>
            <a:ext cx="2160240" cy="462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891" y="4402435"/>
            <a:ext cx="3143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835" y="2852936"/>
            <a:ext cx="45815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7015" y="5085184"/>
            <a:ext cx="460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400" i="1" dirty="0" err="1" smtClean="0"/>
              <a:t>Z</a:t>
            </a:r>
            <a:r>
              <a:rPr lang="en-US" altLang="zh-HK" dirty="0" err="1" smtClean="0"/>
              <a:t>min</a:t>
            </a:r>
            <a:r>
              <a:rPr lang="en-US" altLang="zh-HK" dirty="0" smtClean="0"/>
              <a:t> </a:t>
            </a:r>
            <a:r>
              <a:rPr lang="en-US" altLang="zh-HK" sz="2400" dirty="0" smtClean="0"/>
              <a:t>= 0.5</a:t>
            </a:r>
          </a:p>
          <a:p>
            <a:endParaRPr lang="en-US" altLang="zh-HK" sz="2400" dirty="0" smtClean="0"/>
          </a:p>
          <a:p>
            <a:r>
              <a:rPr lang="en-US" altLang="zh-HK" sz="2400" dirty="0" smtClean="0"/>
              <a:t>Result: No one pays the penalty</a:t>
            </a:r>
            <a:endParaRPr lang="zh-HK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987824" y="1340768"/>
            <a:ext cx="5616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smtClean="0"/>
              <a:t>The outside party as the rule maker</a:t>
            </a:r>
            <a:r>
              <a:rPr lang="zh-CN" altLang="en-US" sz="2400" dirty="0" smtClean="0"/>
              <a:t>：</a:t>
            </a:r>
            <a:endParaRPr lang="en-US" altLang="zh-HK" sz="2400" dirty="0" smtClean="0"/>
          </a:p>
          <a:p>
            <a:endParaRPr lang="en-US" altLang="zh-HK" sz="2400" dirty="0"/>
          </a:p>
          <a:p>
            <a:r>
              <a:rPr lang="en-US" altLang="zh-HK" sz="2400" dirty="0" smtClean="0"/>
              <a:t>For any coalition that does not join the grand coalition, please pay a penalty of </a:t>
            </a:r>
            <a:r>
              <a:rPr lang="en-US" altLang="zh-HK" sz="2400" i="1" dirty="0" smtClean="0"/>
              <a:t>z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649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0"/>
    </mc:Choice>
    <mc:Fallback xmlns="">
      <p:transition spd="slow" advTm="227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Simultaneous subsidization and penalization </a:t>
            </a:r>
            <a:endParaRPr lang="zh-HK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64210"/>
            <a:ext cx="2160240" cy="462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87824" y="1700808"/>
            <a:ext cx="583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smtClean="0"/>
              <a:t>Outside party as the rule maker:</a:t>
            </a:r>
          </a:p>
          <a:p>
            <a:endParaRPr lang="en-US" altLang="zh-HK" sz="2400" dirty="0"/>
          </a:p>
          <a:p>
            <a:r>
              <a:rPr lang="en-US" altLang="zh-HK" sz="2400" dirty="0" smtClean="0"/>
              <a:t>(1) For any coalition that does not join the grand coalition, please pay a penalty of z</a:t>
            </a:r>
          </a:p>
          <a:p>
            <a:r>
              <a:rPr lang="en-US" altLang="zh-HK" sz="2400" dirty="0" smtClean="0"/>
              <a:t>(2) Outside party subsidizes grand coalition </a:t>
            </a:r>
            <a:r>
              <a:rPr lang="el-GR" altLang="zh-HK" sz="2400" i="1" dirty="0" smtClean="0"/>
              <a:t>ω</a:t>
            </a:r>
            <a:r>
              <a:rPr lang="en-US" altLang="zh-HK" sz="2400" dirty="0" smtClean="0"/>
              <a:t> </a:t>
            </a:r>
            <a:endParaRPr lang="zh-HK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89040"/>
            <a:ext cx="53244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83968" y="5733256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smtClean="0"/>
              <a:t>For example, </a:t>
            </a:r>
            <a:r>
              <a:rPr lang="el-GR" altLang="zh-HK" sz="2400" i="1" dirty="0" smtClean="0"/>
              <a:t>ω</a:t>
            </a:r>
            <a:r>
              <a:rPr lang="en-US" altLang="zh-HK" sz="2400" i="1" dirty="0" smtClean="0"/>
              <a:t>=1/2, z=1/6</a:t>
            </a:r>
            <a:endParaRPr lang="zh-HK" alt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105" y="4997549"/>
            <a:ext cx="33051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17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28"/>
    </mc:Choice>
    <mc:Fallback xmlns="">
      <p:transition spd="slow" advTm="10028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.9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3125</TotalTime>
  <Words>405</Words>
  <Application>Microsoft Office PowerPoint</Application>
  <PresentationFormat>On-screen Show (4:3)</PresentationFormat>
  <Paragraphs>100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Example of Cooperative Game</vt:lpstr>
      <vt:lpstr>The Formulation </vt:lpstr>
      <vt:lpstr>The Core may be empty</vt:lpstr>
      <vt:lpstr>Scheduling with machine activation cost</vt:lpstr>
      <vt:lpstr>The grand coalition</vt:lpstr>
      <vt:lpstr>Related Concepts</vt:lpstr>
      <vt:lpstr>Subsidization </vt:lpstr>
      <vt:lpstr>Penalization</vt:lpstr>
      <vt:lpstr>Simultaneous subsidization and penalization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ieemqi</dc:creator>
  <cp:lastModifiedBy>ieemqi</cp:lastModifiedBy>
  <cp:revision>57</cp:revision>
  <dcterms:created xsi:type="dcterms:W3CDTF">2017-10-20T07:11:53Z</dcterms:created>
  <dcterms:modified xsi:type="dcterms:W3CDTF">2019-12-11T13:24:53Z</dcterms:modified>
</cp:coreProperties>
</file>