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97531-E03C-4F92-A609-FB4258541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47E187-6AFF-4079-BE2B-02BDCDB8D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11285-A3A0-4A59-AC88-969208DE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433D34-FDC9-4405-AC93-2E3DBB7F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42D7D-0D2E-4F5C-AA51-5DDEB159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42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58047-4DB3-4B96-8195-4BA77FBA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23F0E5-478E-40F9-AFCF-8506C8043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FC2A1-39DB-4743-BE56-3CD13DA6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BC2FC9-BF6D-4B0E-9194-A6C15D71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A9428-ABFA-40A4-AD52-1782BF86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8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7960AC-E386-40CE-BC9F-F88F2181C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76264D-D951-4251-A581-063ACCD4F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89249C-A3E4-405A-9561-34A4C6DA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D4728-10F5-4271-A3BA-C473ECF1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36B81-5BB9-4DEB-9E52-F67EAE66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72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2ABF3-CB92-4E06-9C08-5DF77813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C834A-7D8C-4791-A756-97A5E3582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50331-06D0-43AD-A4EB-BD3ED287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3E6BC-4EF4-4A69-A3D0-63D120A0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A11E69-2C51-4DC8-92B3-2CE1DECD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57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06FD8-85A2-48D6-AB25-3C0F9E48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FC798B-467C-4764-AC4F-4D53089C3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862BF-D2A4-43F1-86D2-D53156B9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BFF575-ACA8-481F-8E36-F0682933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F1BD6-01FD-4011-AA44-472F9F01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87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C7703-A6E9-41E7-BB7D-7E81C6F1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79BE5-3C4F-4AF0-B922-28753F2E1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5DF977-7F37-463A-9A6D-75EA4D45A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52C5C8-A1E7-42C6-954D-3FD6BE84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D915BC-D511-4C77-88B3-FAB82956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6EF70E-F34E-4026-B190-F1869D7B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0842F-22E9-49F4-BDEB-AA575CEF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82793D-9AF3-42C4-B3DC-59C0219B7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3E6D55-8D33-4DB2-ADE9-74BAC7FE3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FD7824-6E58-421D-AF39-C1EF2EA2B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14A52C-C723-4448-8F56-BE993E7FB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F4CFC1-0C5A-4FA6-A4D0-0C3D3A12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58411E-2DC1-4FAD-B070-7E402762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3329C9-A98F-4A1C-969C-69818426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78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99CE5-0FA6-41E7-AC5F-35F3392A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FD4717-9EFF-4831-9456-22C1F695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357605-124A-48D1-BD6A-93DC2719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8A6457-BFA4-4D21-A8D2-50958BBA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41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924460-3AFE-4DA8-BDFD-A4582C29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797D1E-03B4-4E30-B848-01C1F012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E08BB6-C424-454A-BA6C-644DF9BE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2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7BE25-8778-4DE4-8BDC-BFBD431C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D3570-E90A-4001-8A70-B7BB616EA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6C8C6C-E889-418E-80B4-1726F5DCA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BE6411-A33C-4F0A-AD5C-A133F0CF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26DF53-7923-4147-8DAC-B30BC088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94A468-3308-48CC-8D8E-3F880A42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66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45448-191B-4DDB-8D61-8FD3D9DF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99E141-BFFB-41F5-9C2D-2309F9AC6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01E4B7-6215-4092-8AA2-13B416CA9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9F5DF8-17FF-4022-BE92-FD8976DF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DEE450-BE38-4AA2-AC41-B8EA7E28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06DD0C-6945-4DCC-BD03-0A316A97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42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8757B8-411A-45BF-B88B-08107559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E73A7A-892F-4170-9ACF-7588E5646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A6FB4-C84C-4579-862B-E78650726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70989-1518-4E82-95B9-0CD9C1A9D2E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6EB57-26BE-4EF8-B752-11449DE61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10179-7DEC-430B-A98D-D5D3F9396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21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667020F-1D82-49DE-911E-9C920BAFE270}"/>
              </a:ext>
            </a:extLst>
          </p:cNvPr>
          <p:cNvSpPr/>
          <p:nvPr/>
        </p:nvSpPr>
        <p:spPr>
          <a:xfrm>
            <a:off x="2364207" y="4920915"/>
            <a:ext cx="7134727" cy="130370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503F83-1135-4F38-900B-DF4EAF35651B}"/>
              </a:ext>
            </a:extLst>
          </p:cNvPr>
          <p:cNvSpPr/>
          <p:nvPr/>
        </p:nvSpPr>
        <p:spPr>
          <a:xfrm>
            <a:off x="2568390" y="5133709"/>
            <a:ext cx="708212" cy="44823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1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C3F09D-9EF0-4273-A382-86F92AE647DF}"/>
              </a:ext>
            </a:extLst>
          </p:cNvPr>
          <p:cNvSpPr/>
          <p:nvPr/>
        </p:nvSpPr>
        <p:spPr>
          <a:xfrm>
            <a:off x="3276603" y="5133709"/>
            <a:ext cx="1424358" cy="4482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 3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BA93F0A-D35F-4525-8940-DE81FAC746DD}"/>
              </a:ext>
            </a:extLst>
          </p:cNvPr>
          <p:cNvCxnSpPr/>
          <p:nvPr/>
        </p:nvCxnSpPr>
        <p:spPr>
          <a:xfrm>
            <a:off x="2568390" y="5841921"/>
            <a:ext cx="708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5963C58-A09A-4301-8125-150E1D28018D}"/>
              </a:ext>
            </a:extLst>
          </p:cNvPr>
          <p:cNvCxnSpPr>
            <a:cxnSpLocks/>
          </p:cNvCxnSpPr>
          <p:nvPr/>
        </p:nvCxnSpPr>
        <p:spPr>
          <a:xfrm>
            <a:off x="3276602" y="5841921"/>
            <a:ext cx="14243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388D82F-F4C1-4A70-9A38-A439598F8E87}"/>
              </a:ext>
            </a:extLst>
          </p:cNvPr>
          <p:cNvSpPr txBox="1"/>
          <p:nvPr/>
        </p:nvSpPr>
        <p:spPr>
          <a:xfrm>
            <a:off x="2779666" y="582839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6557AD-385A-47F1-A9A0-AF596DD17158}"/>
              </a:ext>
            </a:extLst>
          </p:cNvPr>
          <p:cNvSpPr txBox="1"/>
          <p:nvPr/>
        </p:nvSpPr>
        <p:spPr>
          <a:xfrm>
            <a:off x="3831851" y="582744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8EFB5B-0ADE-4D12-81CB-5A7A71512925}"/>
              </a:ext>
            </a:extLst>
          </p:cNvPr>
          <p:cNvSpPr/>
          <p:nvPr/>
        </p:nvSpPr>
        <p:spPr>
          <a:xfrm>
            <a:off x="6396320" y="5133709"/>
            <a:ext cx="983126" cy="44823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23E64D-DAF0-477D-B93F-A3FBA307E06A}"/>
              </a:ext>
            </a:extLst>
          </p:cNvPr>
          <p:cNvSpPr/>
          <p:nvPr/>
        </p:nvSpPr>
        <p:spPr>
          <a:xfrm>
            <a:off x="7379446" y="5133709"/>
            <a:ext cx="1804898" cy="4482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 4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6EB6A25-3106-41B3-AC8B-DCCF87346A20}"/>
              </a:ext>
            </a:extLst>
          </p:cNvPr>
          <p:cNvCxnSpPr>
            <a:cxnSpLocks/>
          </p:cNvCxnSpPr>
          <p:nvPr/>
        </p:nvCxnSpPr>
        <p:spPr>
          <a:xfrm>
            <a:off x="6357470" y="5872270"/>
            <a:ext cx="1021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B10618A-099C-40ED-A485-3BC927F4E5C1}"/>
              </a:ext>
            </a:extLst>
          </p:cNvPr>
          <p:cNvCxnSpPr>
            <a:cxnSpLocks/>
          </p:cNvCxnSpPr>
          <p:nvPr/>
        </p:nvCxnSpPr>
        <p:spPr>
          <a:xfrm>
            <a:off x="7379445" y="5872270"/>
            <a:ext cx="18048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0044D60-9A3D-466A-B306-6D279C9B4482}"/>
              </a:ext>
            </a:extLst>
          </p:cNvPr>
          <p:cNvSpPr txBox="1"/>
          <p:nvPr/>
        </p:nvSpPr>
        <p:spPr>
          <a:xfrm>
            <a:off x="6733103" y="58552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3B6E1C-9475-4993-92C5-EE664CA0E4B6}"/>
              </a:ext>
            </a:extLst>
          </p:cNvPr>
          <p:cNvSpPr txBox="1"/>
          <p:nvPr/>
        </p:nvSpPr>
        <p:spPr>
          <a:xfrm>
            <a:off x="8188700" y="58364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CE456B9-CBD7-4BBC-B520-2E1B6385D09B}"/>
              </a:ext>
            </a:extLst>
          </p:cNvPr>
          <p:cNvSpPr/>
          <p:nvPr/>
        </p:nvSpPr>
        <p:spPr>
          <a:xfrm>
            <a:off x="1754125" y="1239990"/>
            <a:ext cx="3118407" cy="16559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A0B3C52-C08D-4386-BCBE-E072908EE27D}"/>
              </a:ext>
            </a:extLst>
          </p:cNvPr>
          <p:cNvSpPr txBox="1"/>
          <p:nvPr/>
        </p:nvSpPr>
        <p:spPr>
          <a:xfrm>
            <a:off x="1742093" y="2408624"/>
            <a:ext cx="3551698" cy="42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Setup cost</a:t>
            </a:r>
            <a:r>
              <a:rPr lang="zh-CN" altLang="en-US" sz="1600" dirty="0"/>
              <a:t> </a:t>
            </a:r>
            <a:r>
              <a:rPr lang="en-US" altLang="zh-CN" sz="1600" dirty="0"/>
              <a:t>= 9.5 , </a:t>
            </a:r>
            <a:r>
              <a:rPr lang="en-US" altLang="zh-CN" sz="1600" dirty="0">
                <a:solidFill>
                  <a:srgbClr val="FF0000"/>
                </a:solidFill>
              </a:rPr>
              <a:t>Two</a:t>
            </a:r>
            <a:r>
              <a:rPr lang="en-US" altLang="zh-CN" sz="1600" dirty="0"/>
              <a:t> machines.  </a:t>
            </a:r>
            <a:endParaRPr lang="zh-CN" altLang="en-US" sz="1600" dirty="0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47DA4D50-E4FF-4DFA-83BA-EB0E56587DBA}"/>
              </a:ext>
            </a:extLst>
          </p:cNvPr>
          <p:cNvSpPr/>
          <p:nvPr/>
        </p:nvSpPr>
        <p:spPr>
          <a:xfrm>
            <a:off x="5156431" y="1907376"/>
            <a:ext cx="788386" cy="290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2D72F2D-658D-4B40-B9C4-16AF5AB0D462}"/>
              </a:ext>
            </a:extLst>
          </p:cNvPr>
          <p:cNvSpPr/>
          <p:nvPr/>
        </p:nvSpPr>
        <p:spPr>
          <a:xfrm>
            <a:off x="2068528" y="1415949"/>
            <a:ext cx="647534" cy="3797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1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E7C1376-2933-45F3-8174-EF8EB1678ED6}"/>
              </a:ext>
            </a:extLst>
          </p:cNvPr>
          <p:cNvSpPr/>
          <p:nvPr/>
        </p:nvSpPr>
        <p:spPr>
          <a:xfrm>
            <a:off x="2068528" y="1920938"/>
            <a:ext cx="906475" cy="37970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2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38CCED6-4D6A-4646-B8E5-4FADB5C0C0CF}"/>
              </a:ext>
            </a:extLst>
          </p:cNvPr>
          <p:cNvSpPr/>
          <p:nvPr/>
        </p:nvSpPr>
        <p:spPr>
          <a:xfrm>
            <a:off x="2716062" y="1415949"/>
            <a:ext cx="1313305" cy="3797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job 3</a:t>
            </a:r>
            <a:endParaRPr lang="zh-CN" altLang="en-US" sz="16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21813A2-F61A-4489-9A5D-7E4C8FD483CF}"/>
              </a:ext>
            </a:extLst>
          </p:cNvPr>
          <p:cNvSpPr/>
          <p:nvPr/>
        </p:nvSpPr>
        <p:spPr>
          <a:xfrm>
            <a:off x="2975003" y="1921690"/>
            <a:ext cx="1701898" cy="3789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job 4</a:t>
            </a:r>
            <a:endParaRPr lang="zh-CN" altLang="en-US" sz="16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D5ED0EE-5271-43B8-A3A4-E51CE21264EB}"/>
              </a:ext>
            </a:extLst>
          </p:cNvPr>
          <p:cNvSpPr/>
          <p:nvPr/>
        </p:nvSpPr>
        <p:spPr>
          <a:xfrm>
            <a:off x="6161063" y="1234714"/>
            <a:ext cx="3118407" cy="16559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C6EA0BE-5DD5-44BC-92CD-302ACA48FEA2}"/>
              </a:ext>
            </a:extLst>
          </p:cNvPr>
          <p:cNvSpPr/>
          <p:nvPr/>
        </p:nvSpPr>
        <p:spPr>
          <a:xfrm>
            <a:off x="6475466" y="1410673"/>
            <a:ext cx="647534" cy="3797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1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6BCE3D0-6DF8-4BAC-AFEB-7AAF402EF83A}"/>
              </a:ext>
            </a:extLst>
          </p:cNvPr>
          <p:cNvSpPr/>
          <p:nvPr/>
        </p:nvSpPr>
        <p:spPr>
          <a:xfrm>
            <a:off x="6475466" y="1915662"/>
            <a:ext cx="906475" cy="38497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2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FA6B9BD-4140-4B5D-84E6-CF6AF83D446E}"/>
              </a:ext>
            </a:extLst>
          </p:cNvPr>
          <p:cNvSpPr/>
          <p:nvPr/>
        </p:nvSpPr>
        <p:spPr>
          <a:xfrm>
            <a:off x="7123000" y="1410673"/>
            <a:ext cx="1313305" cy="3797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job 3</a:t>
            </a:r>
            <a:endParaRPr lang="zh-CN" altLang="en-US" sz="16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DE9E674-7941-4F7F-A462-5FECE6593DE6}"/>
              </a:ext>
            </a:extLst>
          </p:cNvPr>
          <p:cNvSpPr/>
          <p:nvPr/>
        </p:nvSpPr>
        <p:spPr>
          <a:xfrm>
            <a:off x="7381941" y="1910398"/>
            <a:ext cx="1701898" cy="3797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job 4</a:t>
            </a:r>
            <a:endParaRPr lang="zh-CN" altLang="en-US" sz="16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649D5D-E8BD-4408-94BF-3D9F651B7008}"/>
              </a:ext>
            </a:extLst>
          </p:cNvPr>
          <p:cNvSpPr txBox="1"/>
          <p:nvPr/>
        </p:nvSpPr>
        <p:spPr>
          <a:xfrm>
            <a:off x="6161063" y="2408623"/>
            <a:ext cx="3551698" cy="42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Setup cost</a:t>
            </a:r>
            <a:r>
              <a:rPr lang="zh-CN" altLang="en-US" sz="1600" dirty="0"/>
              <a:t> </a:t>
            </a:r>
            <a:r>
              <a:rPr lang="en-US" altLang="zh-CN" sz="1600" dirty="0"/>
              <a:t>= 10 , </a:t>
            </a:r>
            <a:r>
              <a:rPr lang="en-US" altLang="zh-CN" sz="1600" dirty="0">
                <a:solidFill>
                  <a:srgbClr val="FF0000"/>
                </a:solidFill>
              </a:rPr>
              <a:t>Two</a:t>
            </a:r>
            <a:r>
              <a:rPr lang="en-US" altLang="zh-CN" sz="1600" dirty="0"/>
              <a:t> machines. 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118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6F075A1-CED6-4563-B314-077E0FA4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201301"/>
              </p:ext>
            </p:extLst>
          </p:nvPr>
        </p:nvGraphicFramePr>
        <p:xfrm>
          <a:off x="2459164" y="1622080"/>
          <a:ext cx="7222012" cy="1630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82053">
                  <a:extLst>
                    <a:ext uri="{9D8B030D-6E8A-4147-A177-3AD203B41FA5}">
                      <a16:colId xmlns:a16="http://schemas.microsoft.com/office/drawing/2014/main" val="2266746264"/>
                    </a:ext>
                  </a:extLst>
                </a:gridCol>
                <a:gridCol w="1094873">
                  <a:extLst>
                    <a:ext uri="{9D8B030D-6E8A-4147-A177-3AD203B41FA5}">
                      <a16:colId xmlns:a16="http://schemas.microsoft.com/office/drawing/2014/main" val="1425588328"/>
                    </a:ext>
                  </a:extLst>
                </a:gridCol>
                <a:gridCol w="1093789">
                  <a:extLst>
                    <a:ext uri="{9D8B030D-6E8A-4147-A177-3AD203B41FA5}">
                      <a16:colId xmlns:a16="http://schemas.microsoft.com/office/drawing/2014/main" val="1140824755"/>
                    </a:ext>
                  </a:extLst>
                </a:gridCol>
                <a:gridCol w="801805">
                  <a:extLst>
                    <a:ext uri="{9D8B030D-6E8A-4147-A177-3AD203B41FA5}">
                      <a16:colId xmlns:a16="http://schemas.microsoft.com/office/drawing/2014/main" val="3298689335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562246316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2352897261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794892002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3116220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Setup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cost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Increment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Num of Machines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Total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pricing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c(V)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400" dirty="0"/>
                        <a:t>α</a:t>
                      </a:r>
                      <a:r>
                        <a:rPr lang="en-US" altLang="zh-CN" sz="1400" dirty="0"/>
                        <a:t>(V)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Subsidy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Empty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core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9.5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38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37.25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0.75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Yes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78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39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01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11.14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41.14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39.5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7105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BEF8C12-57A4-4528-A6CC-DC2CCB7A3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040286"/>
              </p:ext>
            </p:extLst>
          </p:nvPr>
        </p:nvGraphicFramePr>
        <p:xfrm>
          <a:off x="2890350" y="3949509"/>
          <a:ext cx="6359639" cy="1630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82053">
                  <a:extLst>
                    <a:ext uri="{9D8B030D-6E8A-4147-A177-3AD203B41FA5}">
                      <a16:colId xmlns:a16="http://schemas.microsoft.com/office/drawing/2014/main" val="2266746264"/>
                    </a:ext>
                  </a:extLst>
                </a:gridCol>
                <a:gridCol w="1094873">
                  <a:extLst>
                    <a:ext uri="{9D8B030D-6E8A-4147-A177-3AD203B41FA5}">
                      <a16:colId xmlns:a16="http://schemas.microsoft.com/office/drawing/2014/main" val="1425588328"/>
                    </a:ext>
                  </a:extLst>
                </a:gridCol>
                <a:gridCol w="1093789">
                  <a:extLst>
                    <a:ext uri="{9D8B030D-6E8A-4147-A177-3AD203B41FA5}">
                      <a16:colId xmlns:a16="http://schemas.microsoft.com/office/drawing/2014/main" val="1140824755"/>
                    </a:ext>
                  </a:extLst>
                </a:gridCol>
                <a:gridCol w="801805">
                  <a:extLst>
                    <a:ext uri="{9D8B030D-6E8A-4147-A177-3AD203B41FA5}">
                      <a16:colId xmlns:a16="http://schemas.microsoft.com/office/drawing/2014/main" val="3298689335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562246316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2352897261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794892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Setup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cost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Increment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Num of Machines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Total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pricing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c(V)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400" dirty="0"/>
                        <a:t>α</a:t>
                      </a:r>
                      <a:r>
                        <a:rPr lang="en-US" altLang="zh-CN" sz="1400" dirty="0"/>
                        <a:t>(V)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Subsidy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9.5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38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37.25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0.75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78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39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01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11.14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41.14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39.5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71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10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A4C754F-39BE-4439-B17A-98FB24634359}"/>
              </a:ext>
            </a:extLst>
          </p:cNvPr>
          <p:cNvCxnSpPr/>
          <p:nvPr/>
        </p:nvCxnSpPr>
        <p:spPr>
          <a:xfrm>
            <a:off x="2164080" y="5779008"/>
            <a:ext cx="770839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53654CE-FE26-482C-BB8A-6163D89E8E24}"/>
              </a:ext>
            </a:extLst>
          </p:cNvPr>
          <p:cNvCxnSpPr/>
          <p:nvPr/>
        </p:nvCxnSpPr>
        <p:spPr>
          <a:xfrm flipV="1">
            <a:off x="2164080" y="530352"/>
            <a:ext cx="0" cy="5248656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E0AA8B3-0A20-42CA-9CFF-DB7BAF9121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5811" y="5911406"/>
          <a:ext cx="236538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Formula" r:id="rId3" imgW="118440" imgH="120960" progId="Equation.Ribbit">
                  <p:embed/>
                </p:oleObj>
              </mc:Choice>
              <mc:Fallback>
                <p:oleObj name="Formula" r:id="rId3" imgW="118440" imgH="120960" progId="Equation.Ribbit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6E0AA8B3-0A20-42CA-9CFF-DB7BAF9121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5811" y="5911406"/>
                        <a:ext cx="236538" cy="239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3742701-CAB6-4F77-94C4-51E6C940D8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08839" y="5886451"/>
          <a:ext cx="242887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Formula" r:id="rId5" imgW="122040" imgH="120960" progId="Equation.Ribbit">
                  <p:embed/>
                </p:oleObj>
              </mc:Choice>
              <mc:Fallback>
                <p:oleObj name="Formula" r:id="rId5" imgW="122040" imgH="120960" progId="Equation.Ribbit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3742701-CAB6-4F77-94C4-51E6C940D8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08839" y="5886451"/>
                        <a:ext cx="242887" cy="239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33C6210-5789-4CC7-A793-F9B272C3573F}"/>
              </a:ext>
            </a:extLst>
          </p:cNvPr>
          <p:cNvCxnSpPr>
            <a:cxnSpLocks/>
          </p:cNvCxnSpPr>
          <p:nvPr/>
        </p:nvCxnSpPr>
        <p:spPr>
          <a:xfrm>
            <a:off x="2164080" y="1889316"/>
            <a:ext cx="1207008" cy="1152144"/>
          </a:xfrm>
          <a:prstGeom prst="straightConnector1">
            <a:avLst/>
          </a:prstGeom>
          <a:ln>
            <a:prstDash val="lgDashDotDot"/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B699E6C-975B-4B71-BFA4-276CB1FAAC5B}"/>
              </a:ext>
            </a:extLst>
          </p:cNvPr>
          <p:cNvCxnSpPr>
            <a:cxnSpLocks/>
          </p:cNvCxnSpPr>
          <p:nvPr/>
        </p:nvCxnSpPr>
        <p:spPr>
          <a:xfrm>
            <a:off x="3371088" y="3041460"/>
            <a:ext cx="0" cy="2737548"/>
          </a:xfrm>
          <a:prstGeom prst="straightConnector1">
            <a:avLst/>
          </a:prstGeom>
          <a:ln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4D742D15-1145-4A8F-BEFB-229C79E787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963" y="5888356"/>
          <a:ext cx="476250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Formula" r:id="rId7" imgW="240120" imgH="119520" progId="Equation.Ribbit">
                  <p:embed/>
                </p:oleObj>
              </mc:Choice>
              <mc:Fallback>
                <p:oleObj name="Formula" r:id="rId7" imgW="240120" imgH="119520" progId="Equation.Ribbit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4D742D15-1145-4A8F-BEFB-229C79E787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32963" y="5888356"/>
                        <a:ext cx="476250" cy="236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265BF84-9436-4D18-811D-894FF8BCAD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894" y="2198053"/>
          <a:ext cx="12382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Formula" r:id="rId9" imgW="623880" imgH="180360" progId="Equation.Ribbit">
                  <p:embed/>
                </p:oleObj>
              </mc:Choice>
              <mc:Fallback>
                <p:oleObj name="Formula" r:id="rId9" imgW="623880" imgH="180360" progId="Equation.Ribbit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9265BF84-9436-4D18-811D-894FF8BCAD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16894" y="2198053"/>
                        <a:ext cx="12382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E348587-5044-47E3-B715-10BB55E390C3}"/>
              </a:ext>
            </a:extLst>
          </p:cNvPr>
          <p:cNvCxnSpPr>
            <a:cxnSpLocks/>
          </p:cNvCxnSpPr>
          <p:nvPr/>
        </p:nvCxnSpPr>
        <p:spPr>
          <a:xfrm>
            <a:off x="3371089" y="3041460"/>
            <a:ext cx="1000125" cy="484633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446A58F-4AC8-4F4D-917A-44933CC11D6E}"/>
              </a:ext>
            </a:extLst>
          </p:cNvPr>
          <p:cNvCxnSpPr>
            <a:cxnSpLocks/>
          </p:cNvCxnSpPr>
          <p:nvPr/>
        </p:nvCxnSpPr>
        <p:spPr>
          <a:xfrm>
            <a:off x="2276284" y="2361031"/>
            <a:ext cx="3377993" cy="213593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2E79FCC-DD1D-4FB2-B785-948AD954C5A2}"/>
              </a:ext>
            </a:extLst>
          </p:cNvPr>
          <p:cNvCxnSpPr/>
          <p:nvPr/>
        </p:nvCxnSpPr>
        <p:spPr>
          <a:xfrm flipV="1">
            <a:off x="2642863" y="2913585"/>
            <a:ext cx="357809" cy="732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C8C76398-3390-4772-8382-D2E3852DCF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3429" y="3647331"/>
          <a:ext cx="77946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Formula" r:id="rId11" imgW="393840" imgH="127080" progId="Equation.Ribbit">
                  <p:embed/>
                </p:oleObj>
              </mc:Choice>
              <mc:Fallback>
                <p:oleObj name="Formula" r:id="rId11" imgW="393840" imgH="127080" progId="Equation.Ribbit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C8C76398-3390-4772-8382-D2E3852DCF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13429" y="3647331"/>
                        <a:ext cx="779462" cy="25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950FBED8-5749-4B49-AEAC-BC5E36128A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6311" y="3035616"/>
          <a:ext cx="12382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Formula" r:id="rId13" imgW="623880" imgH="166680" progId="Equation.Ribbit">
                  <p:embed/>
                </p:oleObj>
              </mc:Choice>
              <mc:Fallback>
                <p:oleObj name="Formula" r:id="rId13" imgW="623880" imgH="166680" progId="Equation.Ribbit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950FBED8-5749-4B49-AEAC-BC5E36128A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26311" y="3035616"/>
                        <a:ext cx="123825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7C8CBE5-33DB-4C4C-8F44-3866CC5A14A1}"/>
              </a:ext>
            </a:extLst>
          </p:cNvPr>
          <p:cNvCxnSpPr>
            <a:cxnSpLocks/>
          </p:cNvCxnSpPr>
          <p:nvPr/>
        </p:nvCxnSpPr>
        <p:spPr>
          <a:xfrm>
            <a:off x="4011622" y="3773536"/>
            <a:ext cx="4214192" cy="83087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D3C0964-30E4-4587-AC01-76DD1C5061E6}"/>
              </a:ext>
            </a:extLst>
          </p:cNvPr>
          <p:cNvCxnSpPr>
            <a:cxnSpLocks/>
          </p:cNvCxnSpPr>
          <p:nvPr/>
        </p:nvCxnSpPr>
        <p:spPr>
          <a:xfrm>
            <a:off x="4674941" y="3899744"/>
            <a:ext cx="0" cy="1879265"/>
          </a:xfrm>
          <a:prstGeom prst="line">
            <a:avLst/>
          </a:prstGeom>
          <a:ln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561AF75-3E34-4458-AC64-0FFA419ABC00}"/>
              </a:ext>
            </a:extLst>
          </p:cNvPr>
          <p:cNvCxnSpPr>
            <a:cxnSpLocks/>
          </p:cNvCxnSpPr>
          <p:nvPr/>
        </p:nvCxnSpPr>
        <p:spPr>
          <a:xfrm>
            <a:off x="7330237" y="4410234"/>
            <a:ext cx="0" cy="1368774"/>
          </a:xfrm>
          <a:prstGeom prst="line">
            <a:avLst/>
          </a:prstGeom>
          <a:ln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13CE92F-BDE6-4E5A-B066-50FD1C6B00F6}"/>
              </a:ext>
            </a:extLst>
          </p:cNvPr>
          <p:cNvCxnSpPr>
            <a:cxnSpLocks/>
          </p:cNvCxnSpPr>
          <p:nvPr/>
        </p:nvCxnSpPr>
        <p:spPr>
          <a:xfrm>
            <a:off x="4372747" y="3531171"/>
            <a:ext cx="638468" cy="303443"/>
          </a:xfrm>
          <a:prstGeom prst="straightConnector1">
            <a:avLst/>
          </a:prstGeom>
          <a:ln>
            <a:prstDash val="lgDashDot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D501E1E-20E8-443D-BF9B-64046FD467BA}"/>
              </a:ext>
            </a:extLst>
          </p:cNvPr>
          <p:cNvCxnSpPr>
            <a:cxnSpLocks/>
          </p:cNvCxnSpPr>
          <p:nvPr/>
        </p:nvCxnSpPr>
        <p:spPr>
          <a:xfrm>
            <a:off x="5025125" y="3841736"/>
            <a:ext cx="773165" cy="194245"/>
          </a:xfrm>
          <a:prstGeom prst="straightConnector1">
            <a:avLst/>
          </a:prstGeom>
          <a:ln>
            <a:prstDash val="lgDashDot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D6A31DA-B475-4480-9DB7-937804470F3B}"/>
              </a:ext>
            </a:extLst>
          </p:cNvPr>
          <p:cNvCxnSpPr>
            <a:cxnSpLocks/>
          </p:cNvCxnSpPr>
          <p:nvPr/>
        </p:nvCxnSpPr>
        <p:spPr>
          <a:xfrm>
            <a:off x="5798289" y="4035796"/>
            <a:ext cx="1531948" cy="374438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121B6B0-C1CB-447C-BAA3-3D8E99532A4A}"/>
              </a:ext>
            </a:extLst>
          </p:cNvPr>
          <p:cNvCxnSpPr>
            <a:cxnSpLocks/>
          </p:cNvCxnSpPr>
          <p:nvPr/>
        </p:nvCxnSpPr>
        <p:spPr>
          <a:xfrm flipV="1">
            <a:off x="5980942" y="4303325"/>
            <a:ext cx="232142" cy="504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21518E7-0D40-4A13-973D-371D63C7960B}"/>
              </a:ext>
            </a:extLst>
          </p:cNvPr>
          <p:cNvCxnSpPr>
            <a:cxnSpLocks/>
          </p:cNvCxnSpPr>
          <p:nvPr/>
        </p:nvCxnSpPr>
        <p:spPr>
          <a:xfrm>
            <a:off x="7288964" y="4410234"/>
            <a:ext cx="1531948" cy="157687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0" name="对象 69">
            <a:extLst>
              <a:ext uri="{FF2B5EF4-FFF2-40B4-BE49-F238E27FC236}">
                <a16:creationId xmlns:a16="http://schemas.microsoft.com/office/drawing/2014/main" id="{2D729B0D-94DA-4FD3-B2AF-B29B98A5B6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3681413"/>
          <a:ext cx="101758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Formula" r:id="rId15" imgW="513360" imgH="170280" progId="Equation.Ribbit">
                  <p:embed/>
                </p:oleObj>
              </mc:Choice>
              <mc:Fallback>
                <p:oleObj name="Formula" r:id="rId15" imgW="513360" imgH="170280" progId="Equation.Ribbit">
                  <p:embed/>
                  <p:pic>
                    <p:nvPicPr>
                      <p:cNvPr id="70" name="对象 69">
                        <a:extLst>
                          <a:ext uri="{FF2B5EF4-FFF2-40B4-BE49-F238E27FC236}">
                            <a16:creationId xmlns:a16="http://schemas.microsoft.com/office/drawing/2014/main" id="{2D729B0D-94DA-4FD3-B2AF-B29B98A5B6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46800" y="3681413"/>
                        <a:ext cx="1017588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>
            <a:extLst>
              <a:ext uri="{FF2B5EF4-FFF2-40B4-BE49-F238E27FC236}">
                <a16:creationId xmlns:a16="http://schemas.microsoft.com/office/drawing/2014/main" id="{93257673-B2B6-4228-A6D4-0553F30C53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64808" y="4113504"/>
          <a:ext cx="10175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Formula" r:id="rId17" imgW="513360" imgH="156240" progId="Equation.Ribbit">
                  <p:embed/>
                </p:oleObj>
              </mc:Choice>
              <mc:Fallback>
                <p:oleObj name="Formula" r:id="rId17" imgW="513360" imgH="156240" progId="Equation.Ribbit">
                  <p:embed/>
                  <p:pic>
                    <p:nvPicPr>
                      <p:cNvPr id="71" name="对象 70">
                        <a:extLst>
                          <a:ext uri="{FF2B5EF4-FFF2-40B4-BE49-F238E27FC236}">
                            <a16:creationId xmlns:a16="http://schemas.microsoft.com/office/drawing/2014/main" id="{93257673-B2B6-4228-A6D4-0553F30C53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64808" y="4113504"/>
                        <a:ext cx="1017588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extLst>
              <a:ext uri="{FF2B5EF4-FFF2-40B4-BE49-F238E27FC236}">
                <a16:creationId xmlns:a16="http://schemas.microsoft.com/office/drawing/2014/main" id="{0668F51B-85E7-464C-9BC7-E95ADF4717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6114" y="4749801"/>
          <a:ext cx="530225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Formula" r:id="rId19" imgW="268200" imgH="127080" progId="Equation.Ribbit">
                  <p:embed/>
                </p:oleObj>
              </mc:Choice>
              <mc:Fallback>
                <p:oleObj name="Formula" r:id="rId19" imgW="268200" imgH="127080" progId="Equation.Ribbit">
                  <p:embed/>
                  <p:pic>
                    <p:nvPicPr>
                      <p:cNvPr id="72" name="对象 71">
                        <a:extLst>
                          <a:ext uri="{FF2B5EF4-FFF2-40B4-BE49-F238E27FC236}">
                            <a16:creationId xmlns:a16="http://schemas.microsoft.com/office/drawing/2014/main" id="{0668F51B-85E7-464C-9BC7-E95ADF4717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726114" y="4749801"/>
                        <a:ext cx="530225" cy="25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>
            <a:extLst>
              <a:ext uri="{FF2B5EF4-FFF2-40B4-BE49-F238E27FC236}">
                <a16:creationId xmlns:a16="http://schemas.microsoft.com/office/drawing/2014/main" id="{8E24C061-E501-4825-8A71-DB74E58AF1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2096" y="3931534"/>
          <a:ext cx="11176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Formula" r:id="rId21" imgW="564120" imgH="167760" progId="Equation.Ribbit">
                  <p:embed/>
                </p:oleObj>
              </mc:Choice>
              <mc:Fallback>
                <p:oleObj name="Formula" r:id="rId21" imgW="564120" imgH="167760" progId="Equation.Ribbit">
                  <p:embed/>
                  <p:pic>
                    <p:nvPicPr>
                      <p:cNvPr id="73" name="对象 72">
                        <a:extLst>
                          <a:ext uri="{FF2B5EF4-FFF2-40B4-BE49-F238E27FC236}">
                            <a16:creationId xmlns:a16="http://schemas.microsoft.com/office/drawing/2014/main" id="{8E24C061-E501-4825-8A71-DB74E58AF1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242096" y="3931534"/>
                        <a:ext cx="111760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>
            <a:extLst>
              <a:ext uri="{FF2B5EF4-FFF2-40B4-BE49-F238E27FC236}">
                <a16:creationId xmlns:a16="http://schemas.microsoft.com/office/drawing/2014/main" id="{A88068CC-61AF-4462-A9FD-D77C3D28F3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6888" y="5037139"/>
          <a:ext cx="900112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Formula" r:id="rId23" imgW="454680" imgH="156240" progId="Equation.Ribbit">
                  <p:embed/>
                </p:oleObj>
              </mc:Choice>
              <mc:Fallback>
                <p:oleObj name="Formula" r:id="rId23" imgW="454680" imgH="156240" progId="Equation.Ribbit">
                  <p:embed/>
                  <p:pic>
                    <p:nvPicPr>
                      <p:cNvPr id="74" name="对象 73">
                        <a:extLst>
                          <a:ext uri="{FF2B5EF4-FFF2-40B4-BE49-F238E27FC236}">
                            <a16:creationId xmlns:a16="http://schemas.microsoft.com/office/drawing/2014/main" id="{A88068CC-61AF-4462-A9FD-D77C3D28F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576888" y="5037139"/>
                        <a:ext cx="900112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>
            <a:extLst>
              <a:ext uri="{FF2B5EF4-FFF2-40B4-BE49-F238E27FC236}">
                <a16:creationId xmlns:a16="http://schemas.microsoft.com/office/drawing/2014/main" id="{761A0ADE-DEB8-4131-B6FD-6A36392714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3113" y="5875338"/>
          <a:ext cx="2270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Formula" r:id="rId25" imgW="114480" imgH="160200" progId="Equation.Ribbit">
                  <p:embed/>
                </p:oleObj>
              </mc:Choice>
              <mc:Fallback>
                <p:oleObj name="Formula" r:id="rId25" imgW="114480" imgH="160200" progId="Equation.Ribbit">
                  <p:embed/>
                  <p:pic>
                    <p:nvPicPr>
                      <p:cNvPr id="75" name="对象 74">
                        <a:extLst>
                          <a:ext uri="{FF2B5EF4-FFF2-40B4-BE49-F238E27FC236}">
                            <a16:creationId xmlns:a16="http://schemas.microsoft.com/office/drawing/2014/main" id="{761A0ADE-DEB8-4131-B6FD-6A36392714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83113" y="5875338"/>
                        <a:ext cx="227012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extLst>
              <a:ext uri="{FF2B5EF4-FFF2-40B4-BE49-F238E27FC236}">
                <a16:creationId xmlns:a16="http://schemas.microsoft.com/office/drawing/2014/main" id="{EEE22C17-BDF7-4D13-B0EC-2870429C68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08989" y="5929314"/>
          <a:ext cx="346075" cy="12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Formula" r:id="rId27" imgW="175320" imgH="62280" progId="Equation.Ribbit">
                  <p:embed/>
                </p:oleObj>
              </mc:Choice>
              <mc:Fallback>
                <p:oleObj name="Formula" r:id="rId27" imgW="175320" imgH="62280" progId="Equation.Ribbit">
                  <p:embed/>
                  <p:pic>
                    <p:nvPicPr>
                      <p:cNvPr id="76" name="对象 75">
                        <a:extLst>
                          <a:ext uri="{FF2B5EF4-FFF2-40B4-BE49-F238E27FC236}">
                            <a16:creationId xmlns:a16="http://schemas.microsoft.com/office/drawing/2014/main" id="{EEE22C17-BDF7-4D13-B0EC-2870429C68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408989" y="5929314"/>
                        <a:ext cx="346075" cy="122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F8B7B0D1-D359-4AA8-AA8D-843604A52A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81756" y="5670169"/>
          <a:ext cx="176212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Formula" r:id="rId29" imgW="88920" imgH="119520" progId="Equation.Ribbit">
                  <p:embed/>
                </p:oleObj>
              </mc:Choice>
              <mc:Fallback>
                <p:oleObj name="Formula" r:id="rId29" imgW="88920" imgH="119520" progId="Equation.Ribbit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F8B7B0D1-D359-4AA8-AA8D-843604A52A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981756" y="5670169"/>
                        <a:ext cx="176212" cy="236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9A95762-3D28-4418-B48B-8DC8B6DB77E6}"/>
              </a:ext>
            </a:extLst>
          </p:cNvPr>
          <p:cNvCxnSpPr>
            <a:cxnSpLocks/>
          </p:cNvCxnSpPr>
          <p:nvPr/>
        </p:nvCxnSpPr>
        <p:spPr>
          <a:xfrm flipH="1">
            <a:off x="2616630" y="1446655"/>
            <a:ext cx="653874" cy="664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C5953B86-6ECC-4FAA-96D0-910C0DF926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7461" y="1180698"/>
          <a:ext cx="47625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Formula" r:id="rId31" imgW="239040" imgH="127080" progId="Equation.Ribbit">
                  <p:embed/>
                </p:oleObj>
              </mc:Choice>
              <mc:Fallback>
                <p:oleObj name="Formula" r:id="rId31" imgW="239040" imgH="127080" progId="Equation.Ribbit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C5953B86-6ECC-4FAA-96D0-910C0DF926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307461" y="1180698"/>
                        <a:ext cx="476250" cy="25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78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667020F-1D82-49DE-911E-9C920BAFE270}"/>
              </a:ext>
            </a:extLst>
          </p:cNvPr>
          <p:cNvSpPr/>
          <p:nvPr/>
        </p:nvSpPr>
        <p:spPr>
          <a:xfrm>
            <a:off x="2364207" y="4920915"/>
            <a:ext cx="7134727" cy="130370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503F83-1135-4F38-900B-DF4EAF35651B}"/>
              </a:ext>
            </a:extLst>
          </p:cNvPr>
          <p:cNvSpPr/>
          <p:nvPr/>
        </p:nvSpPr>
        <p:spPr>
          <a:xfrm>
            <a:off x="2568390" y="5133709"/>
            <a:ext cx="708212" cy="44823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1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C3F09D-9EF0-4273-A382-86F92AE647DF}"/>
              </a:ext>
            </a:extLst>
          </p:cNvPr>
          <p:cNvSpPr/>
          <p:nvPr/>
        </p:nvSpPr>
        <p:spPr>
          <a:xfrm>
            <a:off x="3276603" y="5133709"/>
            <a:ext cx="1424358" cy="4482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 3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BA93F0A-D35F-4525-8940-DE81FAC746DD}"/>
              </a:ext>
            </a:extLst>
          </p:cNvPr>
          <p:cNvCxnSpPr/>
          <p:nvPr/>
        </p:nvCxnSpPr>
        <p:spPr>
          <a:xfrm>
            <a:off x="2568390" y="5841921"/>
            <a:ext cx="708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5963C58-A09A-4301-8125-150E1D28018D}"/>
              </a:ext>
            </a:extLst>
          </p:cNvPr>
          <p:cNvCxnSpPr>
            <a:cxnSpLocks/>
          </p:cNvCxnSpPr>
          <p:nvPr/>
        </p:nvCxnSpPr>
        <p:spPr>
          <a:xfrm>
            <a:off x="3276602" y="5841921"/>
            <a:ext cx="14243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388D82F-F4C1-4A70-9A38-A439598F8E87}"/>
              </a:ext>
            </a:extLst>
          </p:cNvPr>
          <p:cNvSpPr txBox="1"/>
          <p:nvPr/>
        </p:nvSpPr>
        <p:spPr>
          <a:xfrm>
            <a:off x="2779666" y="582839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6557AD-385A-47F1-A9A0-AF596DD17158}"/>
              </a:ext>
            </a:extLst>
          </p:cNvPr>
          <p:cNvSpPr txBox="1"/>
          <p:nvPr/>
        </p:nvSpPr>
        <p:spPr>
          <a:xfrm>
            <a:off x="3831851" y="582744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8EFB5B-0ADE-4D12-81CB-5A7A71512925}"/>
              </a:ext>
            </a:extLst>
          </p:cNvPr>
          <p:cNvSpPr/>
          <p:nvPr/>
        </p:nvSpPr>
        <p:spPr>
          <a:xfrm>
            <a:off x="6396320" y="5133709"/>
            <a:ext cx="983126" cy="44823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23E64D-DAF0-477D-B93F-A3FBA307E06A}"/>
              </a:ext>
            </a:extLst>
          </p:cNvPr>
          <p:cNvSpPr/>
          <p:nvPr/>
        </p:nvSpPr>
        <p:spPr>
          <a:xfrm>
            <a:off x="7379446" y="5133709"/>
            <a:ext cx="1804898" cy="4482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 4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6EB6A25-3106-41B3-AC8B-DCCF87346A20}"/>
              </a:ext>
            </a:extLst>
          </p:cNvPr>
          <p:cNvCxnSpPr>
            <a:cxnSpLocks/>
          </p:cNvCxnSpPr>
          <p:nvPr/>
        </p:nvCxnSpPr>
        <p:spPr>
          <a:xfrm>
            <a:off x="6357470" y="5872270"/>
            <a:ext cx="1021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B10618A-099C-40ED-A485-3BC927F4E5C1}"/>
              </a:ext>
            </a:extLst>
          </p:cNvPr>
          <p:cNvCxnSpPr>
            <a:cxnSpLocks/>
          </p:cNvCxnSpPr>
          <p:nvPr/>
        </p:nvCxnSpPr>
        <p:spPr>
          <a:xfrm>
            <a:off x="7379445" y="5872270"/>
            <a:ext cx="18048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0044D60-9A3D-466A-B306-6D279C9B4482}"/>
              </a:ext>
            </a:extLst>
          </p:cNvPr>
          <p:cNvSpPr txBox="1"/>
          <p:nvPr/>
        </p:nvSpPr>
        <p:spPr>
          <a:xfrm>
            <a:off x="6733103" y="58552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3B6E1C-9475-4993-92C5-EE664CA0E4B6}"/>
              </a:ext>
            </a:extLst>
          </p:cNvPr>
          <p:cNvSpPr txBox="1"/>
          <p:nvPr/>
        </p:nvSpPr>
        <p:spPr>
          <a:xfrm>
            <a:off x="8188700" y="58364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A97FB70-4F55-413A-B5D0-F4987F12AD6F}"/>
              </a:ext>
            </a:extLst>
          </p:cNvPr>
          <p:cNvSpPr/>
          <p:nvPr/>
        </p:nvSpPr>
        <p:spPr>
          <a:xfrm>
            <a:off x="5538008" y="1504684"/>
            <a:ext cx="4787581" cy="1634082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CE456B9-CBD7-4BBC-B520-2E1B6385D09B}"/>
              </a:ext>
            </a:extLst>
          </p:cNvPr>
          <p:cNvSpPr/>
          <p:nvPr/>
        </p:nvSpPr>
        <p:spPr>
          <a:xfrm>
            <a:off x="1441305" y="1504684"/>
            <a:ext cx="3118407" cy="16559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A0B3C52-C08D-4386-BCBE-E072908EE27D}"/>
              </a:ext>
            </a:extLst>
          </p:cNvPr>
          <p:cNvSpPr txBox="1"/>
          <p:nvPr/>
        </p:nvSpPr>
        <p:spPr>
          <a:xfrm>
            <a:off x="1429273" y="2673318"/>
            <a:ext cx="3551698" cy="42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Setup cost</a:t>
            </a:r>
            <a:r>
              <a:rPr lang="zh-CN" altLang="en-US" sz="1600" dirty="0"/>
              <a:t> </a:t>
            </a:r>
            <a:r>
              <a:rPr lang="en-US" altLang="zh-CN" sz="1600" dirty="0"/>
              <a:t>= 9.5 , </a:t>
            </a:r>
            <a:r>
              <a:rPr lang="en-US" altLang="zh-CN" sz="1600" dirty="0">
                <a:solidFill>
                  <a:srgbClr val="FF0000"/>
                </a:solidFill>
              </a:rPr>
              <a:t>Two</a:t>
            </a:r>
            <a:r>
              <a:rPr lang="en-US" altLang="zh-CN" sz="1600" dirty="0"/>
              <a:t> machines.  </a:t>
            </a:r>
            <a:endParaRPr lang="zh-CN" altLang="en-US" sz="16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062D25C-88C7-44E8-870F-292AE5BED584}"/>
              </a:ext>
            </a:extLst>
          </p:cNvPr>
          <p:cNvSpPr txBox="1"/>
          <p:nvPr/>
        </p:nvSpPr>
        <p:spPr>
          <a:xfrm>
            <a:off x="6473526" y="2665104"/>
            <a:ext cx="4041493" cy="42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Setup cost</a:t>
            </a:r>
            <a:r>
              <a:rPr lang="zh-CN" altLang="en-US" sz="1600" dirty="0"/>
              <a:t> </a:t>
            </a:r>
            <a:r>
              <a:rPr lang="en-US" altLang="zh-CN" sz="1600" dirty="0"/>
              <a:t>= 11 , </a:t>
            </a:r>
            <a:r>
              <a:rPr lang="en-US" altLang="zh-CN" sz="1600" dirty="0">
                <a:solidFill>
                  <a:srgbClr val="FF0000"/>
                </a:solidFill>
              </a:rPr>
              <a:t>One</a:t>
            </a:r>
            <a:r>
              <a:rPr lang="en-US" altLang="zh-CN" sz="1600" dirty="0"/>
              <a:t> machine.  </a:t>
            </a:r>
            <a:endParaRPr lang="zh-CN" altLang="en-US" sz="1600" dirty="0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47DA4D50-E4FF-4DFA-83BA-EB0E56587DBA}"/>
              </a:ext>
            </a:extLst>
          </p:cNvPr>
          <p:cNvSpPr/>
          <p:nvPr/>
        </p:nvSpPr>
        <p:spPr>
          <a:xfrm>
            <a:off x="4655923" y="2084899"/>
            <a:ext cx="788386" cy="290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2D72F2D-658D-4B40-B9C4-16AF5AB0D462}"/>
              </a:ext>
            </a:extLst>
          </p:cNvPr>
          <p:cNvSpPr/>
          <p:nvPr/>
        </p:nvSpPr>
        <p:spPr>
          <a:xfrm>
            <a:off x="1755708" y="1680643"/>
            <a:ext cx="647534" cy="3797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1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E7C1376-2933-45F3-8174-EF8EB1678ED6}"/>
              </a:ext>
            </a:extLst>
          </p:cNvPr>
          <p:cNvSpPr/>
          <p:nvPr/>
        </p:nvSpPr>
        <p:spPr>
          <a:xfrm>
            <a:off x="1755708" y="2185632"/>
            <a:ext cx="906475" cy="37970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2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38CCED6-4D6A-4646-B8E5-4FADB5C0C0CF}"/>
              </a:ext>
            </a:extLst>
          </p:cNvPr>
          <p:cNvSpPr/>
          <p:nvPr/>
        </p:nvSpPr>
        <p:spPr>
          <a:xfrm>
            <a:off x="2403242" y="1680643"/>
            <a:ext cx="1313305" cy="3797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job 3</a:t>
            </a:r>
            <a:endParaRPr lang="zh-CN" altLang="en-US" sz="16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21813A2-F61A-4489-9A5D-7E4C8FD483CF}"/>
              </a:ext>
            </a:extLst>
          </p:cNvPr>
          <p:cNvSpPr/>
          <p:nvPr/>
        </p:nvSpPr>
        <p:spPr>
          <a:xfrm>
            <a:off x="2662183" y="2180368"/>
            <a:ext cx="1701898" cy="3797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job 4</a:t>
            </a:r>
            <a:endParaRPr lang="zh-CN" altLang="en-US" sz="16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64581E9-91EF-46D9-9769-DF719979C10D}"/>
              </a:ext>
            </a:extLst>
          </p:cNvPr>
          <p:cNvSpPr/>
          <p:nvPr/>
        </p:nvSpPr>
        <p:spPr>
          <a:xfrm>
            <a:off x="5653174" y="1865874"/>
            <a:ext cx="647534" cy="3797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1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20DD046-8529-4ECD-B376-19511A14BAAA}"/>
              </a:ext>
            </a:extLst>
          </p:cNvPr>
          <p:cNvSpPr/>
          <p:nvPr/>
        </p:nvSpPr>
        <p:spPr>
          <a:xfrm>
            <a:off x="6300708" y="1865874"/>
            <a:ext cx="906475" cy="37970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2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BB6639E-F5E2-4BCF-844E-18EEEF2C7DD1}"/>
              </a:ext>
            </a:extLst>
          </p:cNvPr>
          <p:cNvSpPr/>
          <p:nvPr/>
        </p:nvSpPr>
        <p:spPr>
          <a:xfrm>
            <a:off x="7207183" y="1865874"/>
            <a:ext cx="1313305" cy="3797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job 3</a:t>
            </a:r>
            <a:endParaRPr lang="zh-CN" altLang="en-US" sz="16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B40B2A8-AA99-4454-82FA-B22E06F74C2F}"/>
              </a:ext>
            </a:extLst>
          </p:cNvPr>
          <p:cNvSpPr/>
          <p:nvPr/>
        </p:nvSpPr>
        <p:spPr>
          <a:xfrm>
            <a:off x="8520488" y="1865874"/>
            <a:ext cx="1701898" cy="3797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job 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17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BEF8C12-57A4-4528-A6CC-DC2CCB7A3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742751"/>
              </p:ext>
            </p:extLst>
          </p:nvPr>
        </p:nvGraphicFramePr>
        <p:xfrm>
          <a:off x="2890350" y="3738954"/>
          <a:ext cx="6359639" cy="12598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82053">
                  <a:extLst>
                    <a:ext uri="{9D8B030D-6E8A-4147-A177-3AD203B41FA5}">
                      <a16:colId xmlns:a16="http://schemas.microsoft.com/office/drawing/2014/main" val="2266746264"/>
                    </a:ext>
                  </a:extLst>
                </a:gridCol>
                <a:gridCol w="1094873">
                  <a:extLst>
                    <a:ext uri="{9D8B030D-6E8A-4147-A177-3AD203B41FA5}">
                      <a16:colId xmlns:a16="http://schemas.microsoft.com/office/drawing/2014/main" val="1425588328"/>
                    </a:ext>
                  </a:extLst>
                </a:gridCol>
                <a:gridCol w="1093789">
                  <a:extLst>
                    <a:ext uri="{9D8B030D-6E8A-4147-A177-3AD203B41FA5}">
                      <a16:colId xmlns:a16="http://schemas.microsoft.com/office/drawing/2014/main" val="1140824755"/>
                    </a:ext>
                  </a:extLst>
                </a:gridCol>
                <a:gridCol w="801805">
                  <a:extLst>
                    <a:ext uri="{9D8B030D-6E8A-4147-A177-3AD203B41FA5}">
                      <a16:colId xmlns:a16="http://schemas.microsoft.com/office/drawing/2014/main" val="3298689335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562246316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2352897261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794892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Setup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cost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Increment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Num of Machines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Total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pricing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c(V)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400" dirty="0"/>
                        <a:t>α</a:t>
                      </a:r>
                      <a:r>
                        <a:rPr lang="en-US" altLang="zh-CN" sz="1400" dirty="0"/>
                        <a:t>(V)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Subsidy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9.5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37.25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0.75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78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11.14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41.14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39.5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7105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596E1D4-6C0F-44C1-8140-8A758A42D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050839"/>
              </p:ext>
            </p:extLst>
          </p:nvPr>
        </p:nvGraphicFramePr>
        <p:xfrm>
          <a:off x="2890350" y="1144146"/>
          <a:ext cx="6359639" cy="12598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82053">
                  <a:extLst>
                    <a:ext uri="{9D8B030D-6E8A-4147-A177-3AD203B41FA5}">
                      <a16:colId xmlns:a16="http://schemas.microsoft.com/office/drawing/2014/main" val="2266746264"/>
                    </a:ext>
                  </a:extLst>
                </a:gridCol>
                <a:gridCol w="1094873">
                  <a:extLst>
                    <a:ext uri="{9D8B030D-6E8A-4147-A177-3AD203B41FA5}">
                      <a16:colId xmlns:a16="http://schemas.microsoft.com/office/drawing/2014/main" val="1425588328"/>
                    </a:ext>
                  </a:extLst>
                </a:gridCol>
                <a:gridCol w="1093789">
                  <a:extLst>
                    <a:ext uri="{9D8B030D-6E8A-4147-A177-3AD203B41FA5}">
                      <a16:colId xmlns:a16="http://schemas.microsoft.com/office/drawing/2014/main" val="1140824755"/>
                    </a:ext>
                  </a:extLst>
                </a:gridCol>
                <a:gridCol w="801805">
                  <a:extLst>
                    <a:ext uri="{9D8B030D-6E8A-4147-A177-3AD203B41FA5}">
                      <a16:colId xmlns:a16="http://schemas.microsoft.com/office/drawing/2014/main" val="3298689335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562246316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2352897261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794892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Setup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cost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Increment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Num of Machines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Total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pricing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c(V)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400" dirty="0"/>
                        <a:t>α</a:t>
                      </a:r>
                      <a:r>
                        <a:rPr lang="en-US" altLang="zh-CN" sz="1400" dirty="0"/>
                        <a:t>(V)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Subsidy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9.5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37.25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0.75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78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39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015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83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231</Words>
  <Application>Microsoft Office PowerPoint</Application>
  <PresentationFormat>宽屏</PresentationFormat>
  <Paragraphs>138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Formula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Z.kang</dc:creator>
  <cp:lastModifiedBy>Lee Z.kang</cp:lastModifiedBy>
  <cp:revision>6</cp:revision>
  <dcterms:created xsi:type="dcterms:W3CDTF">2020-07-04T00:28:19Z</dcterms:created>
  <dcterms:modified xsi:type="dcterms:W3CDTF">2020-07-07T07:28:50Z</dcterms:modified>
</cp:coreProperties>
</file>