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2" r:id="rId10"/>
    <p:sldId id="261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5/5/2024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5/5/2024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5/5/2024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5/5/2024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5/5/2024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5/5/2024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5/5/2024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5/5/2024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5/5/2024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5/5/2024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5/5/2024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5/5/2024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5/5/2024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360B6-7F0E-36D1-591E-F83815C66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51" y="4495886"/>
            <a:ext cx="10302940" cy="1121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8570D-6092-A74A-76C1-C06A8F781B65}"/>
              </a:ext>
            </a:extLst>
          </p:cNvPr>
          <p:cNvCxnSpPr>
            <a:cxnSpLocks/>
          </p:cNvCxnSpPr>
          <p:nvPr/>
        </p:nvCxnSpPr>
        <p:spPr>
          <a:xfrm flipH="1" flipV="1">
            <a:off x="7208538" y="4347780"/>
            <a:ext cx="823558" cy="30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FD96B-11F1-9BC9-F5E6-0EF07E4FD782}"/>
              </a:ext>
            </a:extLst>
          </p:cNvPr>
          <p:cNvSpPr txBox="1"/>
          <p:nvPr/>
        </p:nvSpPr>
        <p:spPr>
          <a:xfrm>
            <a:off x="361951" y="942488"/>
            <a:ext cx="11455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Let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D^t_j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be the random variable indicates the number of group type $j$ in $t$ periods.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280A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$P(D_{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}^{T-t} \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geq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)$ is the probability that the demand of group type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</a:t>
            </a:r>
          </a:p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in $(T - t)$ periods is no less than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3C6194-81C2-6491-5461-11D3621CDEF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231" y="3854270"/>
            <a:ext cx="2117333" cy="60266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D03AC7CF-EA38-7C8D-6877-5796D39B5D3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76" y="3866553"/>
            <a:ext cx="2788267" cy="62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F38B-7A06-7031-586E-7A29ADB1C6CE}"/>
              </a:ext>
            </a:extLst>
          </p:cNvPr>
          <p:cNvSpPr txBox="1"/>
          <p:nvPr/>
        </p:nvSpPr>
        <p:spPr>
          <a:xfrm>
            <a:off x="5615797" y="2079920"/>
            <a:ext cx="64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                        is the </a:t>
            </a:r>
            <a:r>
              <a:rPr lang="en-US" dirty="0"/>
              <a:t>probability that the demand of group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in (T - t) periods is no less than </a:t>
            </a:r>
            <a:r>
              <a:rPr lang="en-US" dirty="0" err="1"/>
              <a:t>x_i</a:t>
            </a:r>
            <a:r>
              <a:rPr lang="en-HK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116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87903"/>
              </p:ext>
            </p:extLst>
          </p:nvPr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8414"/>
              </p:ext>
            </p:extLst>
          </p:nvPr>
        </p:nvGraphicFramePr>
        <p:xfrm>
          <a:off x="6604960" y="403462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3761"/>
              </p:ext>
            </p:extLst>
          </p:nvPr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88187"/>
              </p:ext>
            </p:extLst>
          </p:nvPr>
        </p:nvGraphicFramePr>
        <p:xfrm>
          <a:off x="1031333" y="5003325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632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685149" y="4277791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9177"/>
              </p:ext>
            </p:extLst>
          </p:nvPr>
        </p:nvGraphicFramePr>
        <p:xfrm>
          <a:off x="1031333" y="5570512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CF13E4-4FCF-80E4-0E9A-3DA8E85A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8537"/>
              </p:ext>
            </p:extLst>
          </p:nvPr>
        </p:nvGraphicFramePr>
        <p:xfrm>
          <a:off x="6604960" y="461483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863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6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2004"/>
              </p:ext>
            </p:extLst>
          </p:nvPr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29316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5924"/>
              </p:ext>
            </p:extLst>
          </p:nvPr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920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5012"/>
              </p:ext>
            </p:extLst>
          </p:nvPr>
        </p:nvGraphicFramePr>
        <p:xfrm>
          <a:off x="1345709" y="3055818"/>
          <a:ext cx="1690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42656424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41614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65295"/>
              </p:ext>
            </p:extLst>
          </p:nvPr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4658"/>
              </p:ext>
            </p:extLst>
          </p:nvPr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92129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9700"/>
              </p:ext>
            </p:extLst>
          </p:nvPr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22936"/>
              </p:ext>
            </p:extLst>
          </p:nvPr>
        </p:nvGraphicFramePr>
        <p:xfrm>
          <a:off x="1345709" y="3055818"/>
          <a:ext cx="845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77082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/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2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20629"/>
              </p:ext>
            </p:extLst>
          </p:nvPr>
        </p:nvGraphicFramePr>
        <p:xfrm>
          <a:off x="677651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141786"/>
              </p:ext>
            </p:extLst>
          </p:nvPr>
        </p:nvGraphicFramePr>
        <p:xfrm>
          <a:off x="677650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488.564"/>
  <p:tag name="OUTPUTTYPE" val="PNG"/>
  <p:tag name="IGUANATEXVERSION" val="161"/>
  <p:tag name="LATEXADDIN" val="\documentclass{article}&#10;\usepackage{amsmath}&#10;\usepackage{color}&#10;\pagestyle{empty}&#10;\begin{document}&#10;&#10;{\color{red} $D^t_j$} is a random variable \\ &#10;indicating the number of \\&#10;group type $j$ in $t$ periods.&#10;&#10;\end{document}"/>
  <p:tag name="IGUANATEXSIZE" val="14"/>
  <p:tag name="IGUANATEXCURSOR" val="1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4447"/>
  <p:tag name="ORIGINALWIDTH" val="1960.255"/>
  <p:tag name="OUTPUTTYPE" val="PNG"/>
  <p:tag name="IGUANATEXVERSION" val="161"/>
  <p:tag name="LATEXADDIN" val="\documentclass{article}&#10;\usepackage{amsmath}&#10;\usepackage{color}&#10;\pagestyle{empty}&#10;\begin{document}&#10;&#10;\noindent&#10;{\color{red} $P(D_{i}^{T-t} \geq x_i)$} is the probability \\&#10;that the demand of group type $i$ \\&#10;in $(T-t)$ periods is no less than $x_i$. &#10;\end{document}"/>
  <p:tag name="IGUANATEXSIZE" val="14"/>
  <p:tag name="IGUANATEXCURSOR" val="177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468102-0440-4AF5-A5CF-60A0A5369B19}">
  <we:reference id="wa104381909" version="3.14.0.0" store="en-US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224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Times New Roman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40</cp:revision>
  <dcterms:created xsi:type="dcterms:W3CDTF">2023-08-27T02:01:53Z</dcterms:created>
  <dcterms:modified xsi:type="dcterms:W3CDTF">2024-05-05T12:35:17Z</dcterms:modified>
</cp:coreProperties>
</file>