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68" r:id="rId9"/>
    <p:sldId id="264" r:id="rId10"/>
    <p:sldId id="265" r:id="rId11"/>
    <p:sldId id="266" r:id="rId12"/>
    <p:sldId id="262" r:id="rId13"/>
    <p:sldId id="26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40E-F1A6-4A91-967F-8E68706835E0}" type="datetimeFigureOut">
              <a:rPr lang="en-HK" smtClean="0"/>
              <a:t>25/7/2024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E6B9-C1A7-49EF-8305-957896924F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18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https://www.info.gov.hk/gia/general/202204/15/P2022041500474.htm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E6B9-C1A7-49EF-8305-957896924F5D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68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7E5-B597-28DA-280D-102E5F9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ED04-883C-3D4C-6A6C-F8F238D2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7C4F-CA60-2D79-85E5-21E00EA8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25/7/2024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F55A-A0F0-9B80-BD61-B87F6BB1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6119-65B3-0285-36D5-23C7A90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76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E3D-B589-917C-098B-247DC0B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8BF0-3EEE-AB11-BE57-AF78059C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209C-70DC-9A4E-5A89-70E8BF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25/7/2024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EC2E-A637-FBAD-AB86-7FB720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DE7-BF47-ECEE-A70D-F471ED7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69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0C7AA-8D02-A61D-A985-CA2A462E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C21C-5DBC-B033-EC36-3DB3E59C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E69-CCBF-2964-40E5-2C57FCD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25/7/2024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B1D9-706A-3D30-BCDB-3FD0E98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7B1-F513-D25F-F48E-2D5970A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51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BE8-631C-0338-2344-83589FB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C0D-5AA4-4062-751E-2612459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3845-A3D1-D3B1-3598-96039BC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25/7/2024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AA8-A166-F91F-FBFF-3ACE1ED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8AB2-8D0D-08A8-C822-8F5FEA1D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38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AEFA-8964-73F1-BDF5-661A01B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A5B3-E8EF-735B-931E-448AC99E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DDE-DD2B-136E-6C3C-1D11501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25/7/2024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1646-6E13-6497-20D3-28DE611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29DB-9D6D-CBD4-1AFC-B8F7E3C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0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8D5-9420-B808-424D-2834290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E-06DE-87A8-90D8-0FB40178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1E86-3D10-2726-B0BA-656BEFD7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CFEB-2DD6-CEC0-1C64-E656A9E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25/7/2024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F01E-0E09-F0F6-0E7C-DB522F5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4E7-DCB7-FAB8-EF8E-2D4154F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8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0261-E2E1-A8EE-4A63-B25554F3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333D-37FD-9F87-15B3-7A80C774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67B1-D6B9-4F96-C151-830F13D9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5F6A-A54D-5477-DBA6-62394590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0D42-EA8A-1CE6-195C-2CAC0DC0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845B-307D-CB63-0D13-B23DC9BD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25/7/2024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AC451-73FF-B163-369F-A99B218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867BC-6BCA-3436-1EA5-957E5B8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53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4D5C-56AD-C096-D0AA-29828D1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5DD-A9E9-0E54-8DC0-1573044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25/7/2024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D89B-A3ED-E855-7879-5C3AF58A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F0C33-2299-780E-922D-F90736D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64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206D-EADC-BE67-7C76-2C97751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25/7/2024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529C-DCAC-43A6-9857-AFF264AF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3743-7709-0941-3EC9-42D15ED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60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2587-58DB-AC31-6F63-562973B5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FA1-7FF3-4C94-DB86-5CA8CC04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062A-2C4C-3B7F-1EE5-60A2FEA8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6D6E-1964-7962-A660-46BD87D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25/7/2024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B1E8-922C-6850-2C69-C4EB470C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5C4-628B-5759-EB5D-DABB600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D65-95F3-5F8A-3373-F895D196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571C-4800-2E0A-F494-82C16511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6B3B-D25C-E11A-24C5-E2707326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B2DE-3EEF-3626-6E68-27940B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25/7/2024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BF67-0D08-CB24-3948-CF122E7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8604-E653-1724-E450-EA24245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58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2D80-164A-70EF-A6F6-6EEF23E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3F8D-B965-BC72-484A-68F26798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2E03-5C32-DB3D-8EF7-57A3FF9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AB9F-F8D6-4D84-8C93-94B520C5C2D5}" type="datetimeFigureOut">
              <a:rPr lang="en-HK" smtClean="0"/>
              <a:t>25/7/2024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B7B2-4D3B-DD31-2F98-7C8EF583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674-0A0A-1D34-022F-EC4BCB6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0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B7BE-6BCE-E3CF-1497-ADB6507D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Seat Assignment with Social Distancing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D9B3-1E9F-40D9-28FE-C56283D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IEDA</a:t>
            </a:r>
          </a:p>
        </p:txBody>
      </p:sp>
    </p:spTree>
    <p:extLst>
      <p:ext uri="{BB962C8B-B14F-4D97-AF65-F5344CB8AC3E}">
        <p14:creationId xmlns:p14="http://schemas.microsoft.com/office/powerpoint/2010/main" val="120280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2004"/>
              </p:ext>
            </p:extLst>
          </p:nvPr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29316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5924"/>
              </p:ext>
            </p:extLst>
          </p:nvPr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2920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85012"/>
              </p:ext>
            </p:extLst>
          </p:nvPr>
        </p:nvGraphicFramePr>
        <p:xfrm>
          <a:off x="1345709" y="3055818"/>
          <a:ext cx="16907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42656424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41614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65295"/>
              </p:ext>
            </p:extLst>
          </p:nvPr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64658"/>
              </p:ext>
            </p:extLst>
          </p:nvPr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92129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89700"/>
              </p:ext>
            </p:extLst>
          </p:nvPr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86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22936"/>
              </p:ext>
            </p:extLst>
          </p:nvPr>
        </p:nvGraphicFramePr>
        <p:xfrm>
          <a:off x="1345709" y="3055818"/>
          <a:ext cx="8453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77082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/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2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7F0C37B-C53F-2748-90C5-9F808CC65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47652"/>
              </p:ext>
            </p:extLst>
          </p:nvPr>
        </p:nvGraphicFramePr>
        <p:xfrm>
          <a:off x="1307372" y="4081259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CF3EBE47-1456-000E-5FDF-D317E2A5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76342"/>
              </p:ext>
            </p:extLst>
          </p:nvPr>
        </p:nvGraphicFramePr>
        <p:xfrm>
          <a:off x="1307371" y="4732528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08B4537-69D3-BC45-72B8-3203E9B87855}"/>
              </a:ext>
            </a:extLst>
          </p:cNvPr>
          <p:cNvSpPr txBox="1"/>
          <p:nvPr/>
        </p:nvSpPr>
        <p:spPr>
          <a:xfrm>
            <a:off x="370933" y="4082767"/>
            <a:ext cx="8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Largest</a:t>
            </a:r>
            <a:endParaRPr lang="en-HK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96D06-6356-FDF7-CCC1-3274BC905632}"/>
              </a:ext>
            </a:extLst>
          </p:cNvPr>
          <p:cNvSpPr txBox="1"/>
          <p:nvPr/>
        </p:nvSpPr>
        <p:spPr>
          <a:xfrm>
            <a:off x="540241" y="47325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</a:t>
            </a:r>
            <a:endParaRPr lang="en-HK" baseline="-25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7EC14B-9EBB-DAFB-5531-7AAD9D1D6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78906"/>
              </p:ext>
            </p:extLst>
          </p:nvPr>
        </p:nvGraphicFramePr>
        <p:xfrm>
          <a:off x="2106749" y="1852773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DD21D9-000A-2DDC-E926-A3405C490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15592"/>
              </p:ext>
            </p:extLst>
          </p:nvPr>
        </p:nvGraphicFramePr>
        <p:xfrm>
          <a:off x="2106748" y="2504042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D2B8AC-FC5C-4FB6-5CCF-02EDE35C1A91}"/>
              </a:ext>
            </a:extLst>
          </p:cNvPr>
          <p:cNvSpPr txBox="1"/>
          <p:nvPr/>
        </p:nvSpPr>
        <p:spPr>
          <a:xfrm>
            <a:off x="523333" y="1854281"/>
            <a:ext cx="16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Largest pattern</a:t>
            </a:r>
            <a:endParaRPr lang="en-HK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92607-B060-B3C6-6DF1-A98E47FD098A}"/>
              </a:ext>
            </a:extLst>
          </p:cNvPr>
          <p:cNvSpPr txBox="1"/>
          <p:nvPr/>
        </p:nvSpPr>
        <p:spPr>
          <a:xfrm>
            <a:off x="692641" y="2504042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 pattern</a:t>
            </a:r>
            <a:endParaRPr lang="en-HK" baseline="-25000" dirty="0"/>
          </a:p>
        </p:txBody>
      </p:sp>
    </p:spTree>
    <p:extLst>
      <p:ext uri="{BB962C8B-B14F-4D97-AF65-F5344CB8AC3E}">
        <p14:creationId xmlns:p14="http://schemas.microsoft.com/office/powerpoint/2010/main" val="43667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506726-EAE1-15AC-A66A-BE7A2DCB564B}"/>
              </a:ext>
            </a:extLst>
          </p:cNvPr>
          <p:cNvSpPr/>
          <p:nvPr/>
        </p:nvSpPr>
        <p:spPr>
          <a:xfrm>
            <a:off x="1647645" y="2191108"/>
            <a:ext cx="4448355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05760-8C03-B2E7-785A-A89F18BFD130}"/>
              </a:ext>
            </a:extLst>
          </p:cNvPr>
          <p:cNvSpPr/>
          <p:nvPr/>
        </p:nvSpPr>
        <p:spPr>
          <a:xfrm>
            <a:off x="2169044" y="2438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not sufficient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7D292C-2FC0-8118-181B-99917D9199F6}"/>
              </a:ext>
            </a:extLst>
          </p:cNvPr>
          <p:cNvSpPr/>
          <p:nvPr/>
        </p:nvSpPr>
        <p:spPr>
          <a:xfrm>
            <a:off x="4478489" y="245542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Find the larger planned seats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A90FB8-B855-A9D9-9D12-DFF16CD9AA9B}"/>
              </a:ext>
            </a:extLst>
          </p:cNvPr>
          <p:cNvSpPr/>
          <p:nvPr/>
        </p:nvSpPr>
        <p:spPr>
          <a:xfrm>
            <a:off x="6776245" y="2445831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D8C108-829C-B541-5E37-E50F2C88A904}"/>
              </a:ext>
            </a:extLst>
          </p:cNvPr>
          <p:cNvSpPr/>
          <p:nvPr/>
        </p:nvSpPr>
        <p:spPr>
          <a:xfrm>
            <a:off x="3708170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FC80A16-FEC8-6EE9-70C0-3CAB8ECF0733}"/>
              </a:ext>
            </a:extLst>
          </p:cNvPr>
          <p:cNvSpPr/>
          <p:nvPr/>
        </p:nvSpPr>
        <p:spPr>
          <a:xfrm>
            <a:off x="6203699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774A33-330C-CB21-858D-78BE15705E8D}"/>
              </a:ext>
            </a:extLst>
          </p:cNvPr>
          <p:cNvSpPr/>
          <p:nvPr/>
        </p:nvSpPr>
        <p:spPr>
          <a:xfrm>
            <a:off x="8219361" y="276641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C3270-60FE-931C-956E-FB07B7713E76}"/>
              </a:ext>
            </a:extLst>
          </p:cNvPr>
          <p:cNvSpPr/>
          <p:nvPr/>
        </p:nvSpPr>
        <p:spPr>
          <a:xfrm>
            <a:off x="8787113" y="2455427"/>
            <a:ext cx="1956627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Make the decision based on the values of stochastic programming 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CF0B247-3F7F-1235-C89B-620861BC1B78}"/>
              </a:ext>
            </a:extLst>
          </p:cNvPr>
          <p:cNvSpPr/>
          <p:nvPr/>
        </p:nvSpPr>
        <p:spPr>
          <a:xfrm>
            <a:off x="3712788" y="428865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516EF4-8CE9-0092-E20C-CFD2F9C9A2B5}"/>
              </a:ext>
            </a:extLst>
          </p:cNvPr>
          <p:cNvSpPr/>
          <p:nvPr/>
        </p:nvSpPr>
        <p:spPr>
          <a:xfrm>
            <a:off x="253395" y="3275897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 arrivals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CB08A1-8944-007E-9191-EAB70D02D2F9}"/>
              </a:ext>
            </a:extLst>
          </p:cNvPr>
          <p:cNvSpPr/>
          <p:nvPr/>
        </p:nvSpPr>
        <p:spPr>
          <a:xfrm>
            <a:off x="2169044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sufficient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9CA4A3-57A9-3107-D366-0613E7F3E2F5}"/>
              </a:ext>
            </a:extLst>
          </p:cNvPr>
          <p:cNvSpPr/>
          <p:nvPr/>
        </p:nvSpPr>
        <p:spPr>
          <a:xfrm>
            <a:off x="4458938" y="394344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 directly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629D376-104E-F604-E6D1-0427ADFB2FCD}"/>
              </a:ext>
            </a:extLst>
          </p:cNvPr>
          <p:cNvSpPr/>
          <p:nvPr/>
        </p:nvSpPr>
        <p:spPr>
          <a:xfrm rot="20346482">
            <a:off x="1467794" y="295977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B80892-9F0F-2F71-1360-1E25DEB156C2}"/>
              </a:ext>
            </a:extLst>
          </p:cNvPr>
          <p:cNvSpPr/>
          <p:nvPr/>
        </p:nvSpPr>
        <p:spPr>
          <a:xfrm>
            <a:off x="6776166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73DD136-3BB6-C2CC-0B47-06B321A47431}"/>
              </a:ext>
            </a:extLst>
          </p:cNvPr>
          <p:cNvSpPr/>
          <p:nvPr/>
        </p:nvSpPr>
        <p:spPr>
          <a:xfrm rot="1599993">
            <a:off x="1457338" y="410813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2687708-B22A-B641-0A94-C8CA8DD25084}"/>
              </a:ext>
            </a:extLst>
          </p:cNvPr>
          <p:cNvSpPr/>
          <p:nvPr/>
        </p:nvSpPr>
        <p:spPr>
          <a:xfrm>
            <a:off x="6203699" y="4210850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1">
            <a:extLst>
              <a:ext uri="{FF2B5EF4-FFF2-40B4-BE49-F238E27FC236}">
                <a16:creationId xmlns:a16="http://schemas.microsoft.com/office/drawing/2014/main" id="{C33084D1-BE9B-5FBC-EE79-C2446BF6449B}"/>
              </a:ext>
            </a:extLst>
          </p:cNvPr>
          <p:cNvSpPr/>
          <p:nvPr/>
        </p:nvSpPr>
        <p:spPr>
          <a:xfrm>
            <a:off x="3421427" y="699224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Group-type Control</a:t>
            </a:r>
            <a:endParaRPr lang="zh-CN" altLang="en-US" sz="1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22C9088-0E8D-0CE3-A015-0A768B9254E2}"/>
              </a:ext>
            </a:extLst>
          </p:cNvPr>
          <p:cNvSpPr/>
          <p:nvPr/>
        </p:nvSpPr>
        <p:spPr>
          <a:xfrm>
            <a:off x="3838755" y="1581290"/>
            <a:ext cx="175631" cy="3804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</p:spTree>
    <p:extLst>
      <p:ext uri="{BB962C8B-B14F-4D97-AF65-F5344CB8AC3E}">
        <p14:creationId xmlns:p14="http://schemas.microsoft.com/office/powerpoint/2010/main" val="122663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8360B6-7F0E-36D1-591E-F83815C665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38171" y="2753712"/>
            <a:ext cx="10302940" cy="1121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28570D-6092-A74A-76C1-C06A8F781B65}"/>
              </a:ext>
            </a:extLst>
          </p:cNvPr>
          <p:cNvCxnSpPr>
            <a:cxnSpLocks/>
          </p:cNvCxnSpPr>
          <p:nvPr/>
        </p:nvCxnSpPr>
        <p:spPr>
          <a:xfrm flipH="1" flipV="1">
            <a:off x="6495691" y="4743855"/>
            <a:ext cx="1208601" cy="34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FD96B-11F1-9BC9-F5E6-0EF07E4FD782}"/>
              </a:ext>
            </a:extLst>
          </p:cNvPr>
          <p:cNvSpPr txBox="1"/>
          <p:nvPr/>
        </p:nvSpPr>
        <p:spPr>
          <a:xfrm>
            <a:off x="361951" y="942488"/>
            <a:ext cx="11455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Let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D^t_j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be the random variable indicates the number of group type $j$ in $t$ periods.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E280A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$P(D_{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}^{T-t} \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geq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)$ is the probability that the demand of group type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</a:t>
            </a:r>
          </a:p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in $(T - t)$ periods is no less than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endParaRPr lang="en-HK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13C6194-81C2-6491-5461-11D3621CDE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25" y="4141188"/>
            <a:ext cx="2117333" cy="602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ACE00-C446-8CC5-E637-B397A6A7E9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4142270"/>
            <a:ext cx="2833067" cy="62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65F38B-7A06-7031-586E-7A29ADB1C6CE}"/>
              </a:ext>
            </a:extLst>
          </p:cNvPr>
          <p:cNvSpPr txBox="1"/>
          <p:nvPr/>
        </p:nvSpPr>
        <p:spPr>
          <a:xfrm>
            <a:off x="5615797" y="2079920"/>
            <a:ext cx="646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                          is the </a:t>
            </a:r>
            <a:r>
              <a:rPr lang="en-US" dirty="0"/>
              <a:t>probability that the demand of group 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in (T - t) periods is no less than </a:t>
            </a:r>
            <a:r>
              <a:rPr lang="en-US" dirty="0" err="1"/>
              <a:t>x_i</a:t>
            </a:r>
            <a:r>
              <a:rPr lang="en-HK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1030F-B692-4E58-5462-4230909C4C3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56" y="5111870"/>
            <a:ext cx="7279238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12DE-44C6-FA3C-6E0B-3E8B89D2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59" y="105459"/>
            <a:ext cx="6811731" cy="762421"/>
          </a:xfrm>
        </p:spPr>
        <p:txBody>
          <a:bodyPr anchor="b">
            <a:normAutofit/>
          </a:bodyPr>
          <a:lstStyle/>
          <a:p>
            <a:r>
              <a:rPr lang="en-HK" sz="3200" dirty="0"/>
              <a:t>Social Distancing under Pandemic</a:t>
            </a:r>
          </a:p>
        </p:txBody>
      </p:sp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D8ACECD1-D14C-7709-8BCD-2551B5474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958082" y="541311"/>
            <a:ext cx="4020093" cy="2517245"/>
          </a:xfrm>
          <a:prstGeom prst="rect">
            <a:avLst/>
          </a:prstGeom>
        </p:spPr>
      </p:pic>
      <p:pic>
        <p:nvPicPr>
          <p:cNvPr id="7" name="Picture 6" descr="A group of stuffed toys in a movie theater&#10;&#10;Description automatically generated">
            <a:extLst>
              <a:ext uri="{FF2B5EF4-FFF2-40B4-BE49-F238E27FC236}">
                <a16:creationId xmlns:a16="http://schemas.microsoft.com/office/drawing/2014/main" id="{ED56307B-4005-5D03-9A28-D5F637487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38"/>
          <a:stretch/>
        </p:blipFill>
        <p:spPr>
          <a:xfrm>
            <a:off x="7948749" y="3418877"/>
            <a:ext cx="4020093" cy="251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02155-6ACB-B5D9-8D97-EDDF2B4A481B}"/>
              </a:ext>
            </a:extLst>
          </p:cNvPr>
          <p:cNvSpPr txBox="1"/>
          <p:nvPr/>
        </p:nvSpPr>
        <p:spPr>
          <a:xfrm>
            <a:off x="428722" y="1219244"/>
            <a:ext cx="6633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Governments issued the policy about social distancing constraint.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Theater tickets booking: assign to seat.</a:t>
            </a:r>
            <a:endParaRPr lang="en-HK" sz="1800" dirty="0"/>
          </a:p>
          <a:p>
            <a:endParaRPr lang="en-HK" dirty="0"/>
          </a:p>
        </p:txBody>
      </p:sp>
      <p:pic>
        <p:nvPicPr>
          <p:cNvPr id="60" name="Picture 59" descr="A text on a white background&#10;&#10;Description automatically generated">
            <a:extLst>
              <a:ext uri="{FF2B5EF4-FFF2-40B4-BE49-F238E27FC236}">
                <a16:creationId xmlns:a16="http://schemas.microsoft.com/office/drawing/2014/main" id="{722991C7-E828-473C-49DE-7BC37837C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4200899"/>
            <a:ext cx="7827452" cy="1609950"/>
          </a:xfrm>
          <a:prstGeom prst="rect">
            <a:avLst/>
          </a:prstGeom>
        </p:spPr>
      </p:pic>
      <p:pic>
        <p:nvPicPr>
          <p:cNvPr id="67" name="Picture 66" descr="A close up of text&#10;&#10;Description automatically generated">
            <a:extLst>
              <a:ext uri="{FF2B5EF4-FFF2-40B4-BE49-F238E27FC236}">
                <a16:creationId xmlns:a16="http://schemas.microsoft.com/office/drawing/2014/main" id="{22C814A0-00D2-A41E-45AD-376C4B497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" y="1649902"/>
            <a:ext cx="6639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5A40-5C31-9B5E-EA6F-AAA8EE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C7FAE9B7-6A61-3C56-17C5-6FA7C022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7" y="2732253"/>
            <a:ext cx="6928325" cy="2156988"/>
          </a:xfrm>
          <a:prstGeom prst="rect">
            <a:avLst/>
          </a:prstGeom>
        </p:spPr>
      </p:pic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1D2F53DC-C548-2E58-EF98-CA71EA17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622180" y="2732253"/>
            <a:ext cx="4020093" cy="2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682151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Benders Master Problem 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5699185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Subproblem 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/>
          <p:nvPr/>
        </p:nvCxnSpPr>
        <p:spPr>
          <a:xfrm>
            <a:off x="3562709" y="3010612"/>
            <a:ext cx="1992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63C51-FBA3-8C54-2B05-D7A8DC9D950C}"/>
              </a:ext>
            </a:extLst>
          </p:cNvPr>
          <p:cNvCxnSpPr>
            <a:cxnSpLocks/>
          </p:cNvCxnSpPr>
          <p:nvPr/>
        </p:nvCxnSpPr>
        <p:spPr>
          <a:xfrm flipH="1">
            <a:off x="3562709" y="3347049"/>
            <a:ext cx="1949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3968151" y="267579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F06C3-F1A1-E41A-334F-8B4F247136C3}"/>
              </a:ext>
            </a:extLst>
          </p:cNvPr>
          <p:cNvSpPr txBox="1"/>
          <p:nvPr/>
        </p:nvSpPr>
        <p:spPr>
          <a:xfrm>
            <a:off x="3925021" y="3328186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958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71756"/>
              </p:ext>
            </p:extLst>
          </p:nvPr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57558"/>
              </p:ext>
            </p:extLst>
          </p:nvPr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05601"/>
              </p:ext>
            </p:extLst>
          </p:nvPr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25248"/>
              </p:ext>
            </p:extLst>
          </p:nvPr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0070"/>
              </p:ext>
            </p:extLst>
          </p:nvPr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082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43717"/>
              </p:ext>
            </p:extLst>
          </p:nvPr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94768"/>
              </p:ext>
            </p:extLst>
          </p:nvPr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6931564" y="52627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A9D0F-0F34-5A3B-246C-613E68E4166D}"/>
              </a:ext>
            </a:extLst>
          </p:cNvPr>
          <p:cNvSpPr txBox="1"/>
          <p:nvPr/>
        </p:nvSpPr>
        <p:spPr>
          <a:xfrm>
            <a:off x="6497039" y="1194586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7990416" y="74797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3E76C-5080-EF2D-FCF3-A28E72F97B5F}"/>
              </a:ext>
            </a:extLst>
          </p:cNvPr>
          <p:cNvSpPr txBox="1"/>
          <p:nvPr/>
        </p:nvSpPr>
        <p:spPr>
          <a:xfrm>
            <a:off x="7599871" y="1194197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9282649" y="32182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6E16B-40EE-F871-BEAE-B3318E11FD9F}"/>
              </a:ext>
            </a:extLst>
          </p:cNvPr>
          <p:cNvSpPr txBox="1"/>
          <p:nvPr/>
        </p:nvSpPr>
        <p:spPr>
          <a:xfrm>
            <a:off x="8814837" y="1168183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10555897" y="74452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FF18AC-57E9-C38C-ACDF-5E9DD5348A10}"/>
              </a:ext>
            </a:extLst>
          </p:cNvPr>
          <p:cNvSpPr txBox="1"/>
          <p:nvPr/>
        </p:nvSpPr>
        <p:spPr>
          <a:xfrm>
            <a:off x="10092274" y="1168183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5808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484892"/>
              </p:ext>
            </p:extLst>
          </p:nvPr>
        </p:nvGraphicFramePr>
        <p:xfrm>
          <a:off x="644107" y="10626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6726"/>
              </p:ext>
            </p:extLst>
          </p:nvPr>
        </p:nvGraphicFramePr>
        <p:xfrm>
          <a:off x="648898" y="38668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71976" y="757524"/>
            <a:ext cx="0" cy="26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2767168" y="1459336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4993"/>
              </p:ext>
            </p:extLst>
          </p:nvPr>
        </p:nvGraphicFramePr>
        <p:xfrm>
          <a:off x="651778" y="17353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98C2563-CFE7-BE43-C904-A28E11285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83364"/>
              </p:ext>
            </p:extLst>
          </p:nvPr>
        </p:nvGraphicFramePr>
        <p:xfrm>
          <a:off x="2127854" y="2398304"/>
          <a:ext cx="1263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95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1711010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D598512F-470A-DB45-C056-AD89F2C29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32020"/>
              </p:ext>
            </p:extLst>
          </p:nvPr>
        </p:nvGraphicFramePr>
        <p:xfrm>
          <a:off x="644107" y="30353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46A02-B684-D191-76F6-E556DE2CB800}"/>
              </a:ext>
            </a:extLst>
          </p:cNvPr>
          <p:cNvCxnSpPr>
            <a:cxnSpLocks/>
          </p:cNvCxnSpPr>
          <p:nvPr/>
        </p:nvCxnSpPr>
        <p:spPr>
          <a:xfrm>
            <a:off x="2759496" y="2769144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1C02B6FE-85EF-38F9-F1BC-1EF7E261A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82746"/>
              </p:ext>
            </p:extLst>
          </p:nvPr>
        </p:nvGraphicFramePr>
        <p:xfrm>
          <a:off x="644106" y="37080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BA1AEF-0651-327A-2907-A129A05E9218}"/>
              </a:ext>
            </a:extLst>
          </p:cNvPr>
          <p:cNvCxnSpPr>
            <a:cxnSpLocks/>
          </p:cNvCxnSpPr>
          <p:nvPr/>
        </p:nvCxnSpPr>
        <p:spPr>
          <a:xfrm>
            <a:off x="2759496" y="3429000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0FDA643D-732B-D245-A230-59083DD7D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58571"/>
              </p:ext>
            </p:extLst>
          </p:nvPr>
        </p:nvGraphicFramePr>
        <p:xfrm>
          <a:off x="5825695" y="10626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F18C4624-DFF6-6FF5-778D-898D5CCB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117448"/>
              </p:ext>
            </p:extLst>
          </p:nvPr>
        </p:nvGraphicFramePr>
        <p:xfrm>
          <a:off x="5830486" y="38668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F88C5-ED8C-9DD2-E960-4C08DC278085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253564" y="757524"/>
            <a:ext cx="0" cy="26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805C4C-A469-4A3F-093E-83E68DB928E0}"/>
              </a:ext>
            </a:extLst>
          </p:cNvPr>
          <p:cNvCxnSpPr>
            <a:cxnSpLocks/>
          </p:cNvCxnSpPr>
          <p:nvPr/>
        </p:nvCxnSpPr>
        <p:spPr>
          <a:xfrm>
            <a:off x="7948756" y="1459336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783DEFC7-3B4A-716A-4DBA-A4A8EB3F3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09030"/>
              </p:ext>
            </p:extLst>
          </p:nvPr>
        </p:nvGraphicFramePr>
        <p:xfrm>
          <a:off x="5833366" y="17353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7CF9622A-709F-FD69-93B0-14F82C136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38702"/>
              </p:ext>
            </p:extLst>
          </p:nvPr>
        </p:nvGraphicFramePr>
        <p:xfrm>
          <a:off x="7309442" y="2398304"/>
          <a:ext cx="1263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95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1711010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DFDA73-0EEF-0E15-B62F-2A8C0C1464A9}"/>
              </a:ext>
            </a:extLst>
          </p:cNvPr>
          <p:cNvCxnSpPr>
            <a:cxnSpLocks/>
          </p:cNvCxnSpPr>
          <p:nvPr/>
        </p:nvCxnSpPr>
        <p:spPr>
          <a:xfrm>
            <a:off x="7941084" y="2769144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27CCFF38-6F0A-EF24-F2BA-CB54A56FE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86460"/>
              </p:ext>
            </p:extLst>
          </p:nvPr>
        </p:nvGraphicFramePr>
        <p:xfrm>
          <a:off x="5825694" y="30353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EB2F81-C10A-FFAF-B5FE-48DDB06A2081}"/>
              </a:ext>
            </a:extLst>
          </p:cNvPr>
          <p:cNvCxnSpPr>
            <a:cxnSpLocks/>
          </p:cNvCxnSpPr>
          <p:nvPr/>
        </p:nvCxnSpPr>
        <p:spPr>
          <a:xfrm>
            <a:off x="7941084" y="3457914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23B5C3E2-60EF-817C-E87C-988D7BE25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87972"/>
              </p:ext>
            </p:extLst>
          </p:nvPr>
        </p:nvGraphicFramePr>
        <p:xfrm>
          <a:off x="5825694" y="37080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84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49260"/>
              </p:ext>
            </p:extLst>
          </p:nvPr>
        </p:nvGraphicFramePr>
        <p:xfrm>
          <a:off x="677653" y="581814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65822"/>
              </p:ext>
            </p:extLst>
          </p:nvPr>
        </p:nvGraphicFramePr>
        <p:xfrm>
          <a:off x="677666" y="140131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>
            <a:cxnSpLocks/>
          </p:cNvCxnSpPr>
          <p:nvPr/>
        </p:nvCxnSpPr>
        <p:spPr>
          <a:xfrm>
            <a:off x="2777722" y="987158"/>
            <a:ext cx="0" cy="349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1272649" y="126814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A9D0F-0F34-5A3B-246C-613E68E4166D}"/>
              </a:ext>
            </a:extLst>
          </p:cNvPr>
          <p:cNvSpPr txBox="1"/>
          <p:nvPr/>
        </p:nvSpPr>
        <p:spPr>
          <a:xfrm>
            <a:off x="838124" y="1936456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2331501" y="148984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3E76C-5080-EF2D-FCF3-A28E72F97B5F}"/>
              </a:ext>
            </a:extLst>
          </p:cNvPr>
          <p:cNvSpPr txBox="1"/>
          <p:nvPr/>
        </p:nvSpPr>
        <p:spPr>
          <a:xfrm>
            <a:off x="1940956" y="1936067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3623734" y="106369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6E16B-40EE-F871-BEAE-B3318E11FD9F}"/>
              </a:ext>
            </a:extLst>
          </p:cNvPr>
          <p:cNvSpPr txBox="1"/>
          <p:nvPr/>
        </p:nvSpPr>
        <p:spPr>
          <a:xfrm>
            <a:off x="3155922" y="1910053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4896982" y="148639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FF18AC-57E9-C38C-ACDF-5E9DD5348A10}"/>
              </a:ext>
            </a:extLst>
          </p:cNvPr>
          <p:cNvSpPr txBox="1"/>
          <p:nvPr/>
        </p:nvSpPr>
        <p:spPr>
          <a:xfrm>
            <a:off x="4433359" y="1910053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159EB9F-29A1-6707-3BFE-43C3281C3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57286"/>
              </p:ext>
            </p:extLst>
          </p:nvPr>
        </p:nvGraphicFramePr>
        <p:xfrm>
          <a:off x="830053" y="31582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A96EE9-0774-BBD1-D047-1504E9D23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27736"/>
              </p:ext>
            </p:extLst>
          </p:nvPr>
        </p:nvGraphicFramePr>
        <p:xfrm>
          <a:off x="830066" y="39777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13F816-06A5-0B18-FBF4-16AE13875135}"/>
              </a:ext>
            </a:extLst>
          </p:cNvPr>
          <p:cNvCxnSpPr>
            <a:cxnSpLocks/>
          </p:cNvCxnSpPr>
          <p:nvPr/>
        </p:nvCxnSpPr>
        <p:spPr>
          <a:xfrm>
            <a:off x="1877699" y="3546322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CE068FB2-9D3A-BA5E-956F-FB6C2A8EF310}"/>
              </a:ext>
            </a:extLst>
          </p:cNvPr>
          <p:cNvSpPr/>
          <p:nvPr/>
        </p:nvSpPr>
        <p:spPr>
          <a:xfrm rot="16200000">
            <a:off x="1425049" y="38445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9B766-C065-4B13-BACD-6A7EB70B0D7B}"/>
              </a:ext>
            </a:extLst>
          </p:cNvPr>
          <p:cNvSpPr txBox="1"/>
          <p:nvPr/>
        </p:nvSpPr>
        <p:spPr>
          <a:xfrm>
            <a:off x="990524" y="451287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C170E58-25C9-8724-AA4A-CA57CA6885C1}"/>
              </a:ext>
            </a:extLst>
          </p:cNvPr>
          <p:cNvSpPr/>
          <p:nvPr/>
        </p:nvSpPr>
        <p:spPr>
          <a:xfrm rot="16200000">
            <a:off x="2483901" y="40662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74484-799F-D59A-0452-D4BB36DD45EC}"/>
              </a:ext>
            </a:extLst>
          </p:cNvPr>
          <p:cNvSpPr txBox="1"/>
          <p:nvPr/>
        </p:nvSpPr>
        <p:spPr>
          <a:xfrm>
            <a:off x="2093356" y="451248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2444B63-E885-F8C8-68C4-4F6EA5015051}"/>
              </a:ext>
            </a:extLst>
          </p:cNvPr>
          <p:cNvSpPr/>
          <p:nvPr/>
        </p:nvSpPr>
        <p:spPr>
          <a:xfrm rot="16200000">
            <a:off x="3776134" y="36401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F2B25F-FF4F-7AD0-EC3E-528A8EC172C1}"/>
              </a:ext>
            </a:extLst>
          </p:cNvPr>
          <p:cNvSpPr txBox="1"/>
          <p:nvPr/>
        </p:nvSpPr>
        <p:spPr>
          <a:xfrm>
            <a:off x="3308322" y="4486469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4F30F28-CD68-39F0-E231-B13613A1F91F}"/>
              </a:ext>
            </a:extLst>
          </p:cNvPr>
          <p:cNvSpPr/>
          <p:nvPr/>
        </p:nvSpPr>
        <p:spPr>
          <a:xfrm rot="16200000">
            <a:off x="5049382" y="40628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FC6E8-E803-92CF-2DDE-082DD3E61B84}"/>
              </a:ext>
            </a:extLst>
          </p:cNvPr>
          <p:cNvSpPr txBox="1"/>
          <p:nvPr/>
        </p:nvSpPr>
        <p:spPr>
          <a:xfrm>
            <a:off x="4585759" y="4486469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B25C7E-9771-0228-FEDF-24C07C9DD4A2}"/>
              </a:ext>
            </a:extLst>
          </p:cNvPr>
          <p:cNvCxnSpPr>
            <a:cxnSpLocks/>
          </p:cNvCxnSpPr>
          <p:nvPr/>
        </p:nvCxnSpPr>
        <p:spPr>
          <a:xfrm>
            <a:off x="2737464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1DBD0D-3AF3-71A4-79A3-1B2DABF3DD15}"/>
              </a:ext>
            </a:extLst>
          </p:cNvPr>
          <p:cNvCxnSpPr>
            <a:cxnSpLocks/>
          </p:cNvCxnSpPr>
          <p:nvPr/>
        </p:nvCxnSpPr>
        <p:spPr>
          <a:xfrm>
            <a:off x="4420895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69432CC-4AD3-80EC-4D3A-9B77F825A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25562"/>
              </p:ext>
            </p:extLst>
          </p:nvPr>
        </p:nvGraphicFramePr>
        <p:xfrm>
          <a:off x="6580985" y="33106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8BB7353-00FD-FD69-FCE1-9D8A8529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49405"/>
              </p:ext>
            </p:extLst>
          </p:nvPr>
        </p:nvGraphicFramePr>
        <p:xfrm>
          <a:off x="6580998" y="41301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96377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49709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29" name="Left Brace 28">
            <a:extLst>
              <a:ext uri="{FF2B5EF4-FFF2-40B4-BE49-F238E27FC236}">
                <a16:creationId xmlns:a16="http://schemas.microsoft.com/office/drawing/2014/main" id="{031550A6-2649-9519-2537-C0502436BCD7}"/>
              </a:ext>
            </a:extLst>
          </p:cNvPr>
          <p:cNvSpPr/>
          <p:nvPr/>
        </p:nvSpPr>
        <p:spPr>
          <a:xfrm rot="16200000">
            <a:off x="7175981" y="39969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9233EDD0-240F-10B7-5151-4E38FFFC3A26}"/>
              </a:ext>
            </a:extLst>
          </p:cNvPr>
          <p:cNvSpPr/>
          <p:nvPr/>
        </p:nvSpPr>
        <p:spPr>
          <a:xfrm rot="16200000">
            <a:off x="8234833" y="42186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6ED5395-59F2-5A0A-8F1A-F62BE8EBD472}"/>
              </a:ext>
            </a:extLst>
          </p:cNvPr>
          <p:cNvSpPr/>
          <p:nvPr/>
        </p:nvSpPr>
        <p:spPr>
          <a:xfrm rot="16200000">
            <a:off x="9527066" y="37925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464B5294-0E14-651B-32D8-C59F249EA86A}"/>
              </a:ext>
            </a:extLst>
          </p:cNvPr>
          <p:cNvSpPr/>
          <p:nvPr/>
        </p:nvSpPr>
        <p:spPr>
          <a:xfrm rot="16200000">
            <a:off x="10800314" y="42152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AAD7E0-4557-E5EC-14CD-7489F5A3DCC6}"/>
              </a:ext>
            </a:extLst>
          </p:cNvPr>
          <p:cNvCxnSpPr>
            <a:cxnSpLocks/>
          </p:cNvCxnSpPr>
          <p:nvPr/>
        </p:nvCxnSpPr>
        <p:spPr>
          <a:xfrm>
            <a:off x="8681054" y="3158230"/>
            <a:ext cx="15321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43E1DE-880D-855A-AE85-9DF786F9C918}"/>
              </a:ext>
            </a:extLst>
          </p:cNvPr>
          <p:cNvCxnSpPr>
            <a:cxnSpLocks/>
          </p:cNvCxnSpPr>
          <p:nvPr/>
        </p:nvCxnSpPr>
        <p:spPr>
          <a:xfrm>
            <a:off x="10364819" y="3158230"/>
            <a:ext cx="15479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50C9E4-7F5F-418A-1EEB-4492BBBF53A0}"/>
              </a:ext>
            </a:extLst>
          </p:cNvPr>
          <p:cNvCxnSpPr>
            <a:cxnSpLocks/>
          </p:cNvCxnSpPr>
          <p:nvPr/>
        </p:nvCxnSpPr>
        <p:spPr>
          <a:xfrm>
            <a:off x="7835361" y="3158230"/>
            <a:ext cx="15321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0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87903"/>
              </p:ext>
            </p:extLst>
          </p:nvPr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48414"/>
              </p:ext>
            </p:extLst>
          </p:nvPr>
        </p:nvGraphicFramePr>
        <p:xfrm>
          <a:off x="6604960" y="4034622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83761"/>
              </p:ext>
            </p:extLst>
          </p:nvPr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88187"/>
              </p:ext>
            </p:extLst>
          </p:nvPr>
        </p:nvGraphicFramePr>
        <p:xfrm>
          <a:off x="1031333" y="5003325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632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685149" y="4277791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39177"/>
              </p:ext>
            </p:extLst>
          </p:nvPr>
        </p:nvGraphicFramePr>
        <p:xfrm>
          <a:off x="1031333" y="5570512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ACF13E4-4FCF-80E4-0E9A-3DA8E85A9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28537"/>
              </p:ext>
            </p:extLst>
          </p:nvPr>
        </p:nvGraphicFramePr>
        <p:xfrm>
          <a:off x="6604960" y="461483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4863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163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ATEXITDISPLAY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1488.564"/>
  <p:tag name="OUTPUTTYPE" val="PNG"/>
  <p:tag name="IGUANATEXVERSION" val="161"/>
  <p:tag name="LATEXADDIN" val="\documentclass{article}&#10;\usepackage{amsmath}&#10;\usepackage{color}&#10;\pagestyle{empty}&#10;\begin{document}&#10;&#10;{\color{red} $D^t_j$} is a random variable \\ &#10;indicating the number of \\&#10;group type $j$ in $t$ periods.&#10;&#10;\end{document}"/>
  <p:tag name="IGUANATEXSIZE" val="14"/>
  <p:tag name="IGUANATEXCURSOR" val="19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2.4447"/>
  <p:tag name="ORIGINALWIDTH" val="1991.751"/>
  <p:tag name="OUTPUTTYPE" val="PNG"/>
  <p:tag name="IGUANATEXVERSION" val="161"/>
  <p:tag name="LATEXADDIN" val="\documentclass{article}&#10;\usepackage{amsmath}&#10;\usepackage{color}&#10;\pagestyle{empty}&#10;\begin{document}&#10;&#10;\noindent&#10;{\color{red} $P(D_{i}^{T-t} \geq X_i)$} is the probability \\&#10;that the demand of group type $i$ \\&#10;in $(T-t)$ periods is no less than $X_i$. &#10;\end{document}"/>
  <p:tag name="IGUANATEXSIZE" val="14"/>
  <p:tag name="IGUANATEXCURSOR" val="14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582.302"/>
  <p:tag name="OUTPUTTYPE" val="PNG"/>
  <p:tag name="IGUANATEXVERSION" val="161"/>
  <p:tag name="LATEXADDIN" val="\documentclass{article}&#10;\usepackage{amsmath}&#10;\pagestyle{empty}&#10;\begin{document}&#10;&#10;$$&#10;d^{t}(i,\hat{i}) =&#10;    \underbrace{i + (\hat{i}-i-\delta)P(D_{\hat{i}-i-\delta}^{T-t} \geq X_{\hat{i}-i-\delta}+1)}_{\text{acceptance}} - \underbrace{\hat{i} P(D_{\hat{i}}^{T-t} \geq X_{\hat{i}})}_{\text{rejection}}&#10;$$&#10;&#10;&#10;\end{document}"/>
  <p:tag name="IGUANATEXSIZE" val="20"/>
  <p:tag name="IGUANATEXCURSOR" val="28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6468102-0440-4AF5-A5CF-60A0A5369B19}">
  <we:reference id="wa104381909" version="3.14.0.0" store="en-US" storeType="OMEX"/>
  <we:alternateReferences>
    <we:reference id="WA104381909" version="3.14.0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344</Words>
  <Application>Microsoft Office PowerPoint</Application>
  <PresentationFormat>Widescreen</PresentationFormat>
  <Paragraphs>145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Office Theme</vt:lpstr>
      <vt:lpstr>Dynamic Seat Assignment with Social Distancing</vt:lpstr>
      <vt:lpstr>Social Distancing under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Seat Assignment with Social Distancing</dc:title>
  <dc:creator>LI Zikang</dc:creator>
  <cp:lastModifiedBy>LI Zikang</cp:lastModifiedBy>
  <cp:revision>53</cp:revision>
  <dcterms:created xsi:type="dcterms:W3CDTF">2023-08-27T02:01:53Z</dcterms:created>
  <dcterms:modified xsi:type="dcterms:W3CDTF">2024-07-25T10:02:26Z</dcterms:modified>
</cp:coreProperties>
</file>