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40E-F1A6-4A91-967F-8E68706835E0}" type="datetimeFigureOut">
              <a:rPr lang="en-HK" smtClean="0"/>
              <a:t>3/4/2024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E6B9-C1A7-49EF-8305-957896924F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183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https://www.info.gov.hk/gia/general/202204/15/P2022041500474.htm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BE6B9-C1A7-49EF-8305-957896924F5D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681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A7E5-B597-28DA-280D-102E5F9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ED04-883C-3D4C-6A6C-F8F238D2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7C4F-CA60-2D79-85E5-21E00EA8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3/4/2024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F55A-A0F0-9B80-BD61-B87F6BB1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6119-65B3-0285-36D5-23C7A90F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766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5E3D-B589-917C-098B-247DC0B6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A8BF0-3EEE-AB11-BE57-AF78059C8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209C-70DC-9A4E-5A89-70E8BF3E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3/4/2024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EC2E-A637-FBAD-AB86-7FB7205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CCDE7-BF47-ECEE-A70D-F471ED77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698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0C7AA-8D02-A61D-A985-CA2A462E9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BC21C-5DBC-B033-EC36-3DB3E59C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AE69-CCBF-2964-40E5-2C57FCD2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3/4/2024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B1D9-706A-3D30-BCDB-3FD0E988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07B1-F513-D25F-F48E-2D5970A4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512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FBE8-631C-0338-2344-83589FB0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5C0D-5AA4-4062-751E-2612459C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3845-A3D1-D3B1-3598-96039BC9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3/4/2024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7AA8-A166-F91F-FBFF-3ACE1ED9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8AB2-8D0D-08A8-C822-8F5FEA1D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381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AEFA-8964-73F1-BDF5-661A01BF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A5B3-E8EF-735B-931E-448AC99E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5DDE-DD2B-136E-6C3C-1D11501E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3/4/2024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1646-6E13-6497-20D3-28DE611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29DB-9D6D-CBD4-1AFC-B8F7E3C3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300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C8D5-9420-B808-424D-28342909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841E-06DE-87A8-90D8-0FB40178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61E86-3D10-2726-B0BA-656BEFD7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CFEB-2DD6-CEC0-1C64-E656A9E8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3/4/2024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F01E-0E09-F0F6-0E7C-DB522F5C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4E7-DCB7-FAB8-EF8E-2D4154FD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880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0261-E2E1-A8EE-4A63-B25554F3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333D-37FD-9F87-15B3-7A80C774E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B67B1-D6B9-4F96-C151-830F13D9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5F6A-A54D-5477-DBA6-62394590E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20D42-EA8A-1CE6-195C-2CAC0DC04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D845B-307D-CB63-0D13-B23DC9BD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3/4/2024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AC451-73FF-B163-369F-A99B218E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867BC-6BCA-3436-1EA5-957E5B8F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53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4D5C-56AD-C096-D0AA-29828D10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815DD-A9E9-0E54-8DC0-15730441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3/4/2024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D89B-A3ED-E855-7879-5C3AF58A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F0C33-2299-780E-922D-F90736DD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643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206D-EADC-BE67-7C76-2C97751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3/4/2024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529C-DCAC-43A6-9857-AFF264AF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3743-7709-0941-3EC9-42D15ED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602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2587-58DB-AC31-6F63-562973B5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AFA1-7FF3-4C94-DB86-5CA8CC04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D062A-2C4C-3B7F-1EE5-60A2FEA80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96D6E-1964-7962-A660-46BD87D5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3/4/2024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4B1E8-922C-6850-2C69-C4EB470C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095C4-628B-5759-EB5D-DABB600B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45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DD65-95F3-5F8A-3373-F895D196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B571C-4800-2E0A-F494-82C165116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6B3B-D25C-E11A-24C5-E2707326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B2DE-3EEF-3626-6E68-27940B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3/4/2024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BF67-0D08-CB24-3948-CF122E7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8604-E653-1724-E450-EA242456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580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02D80-164A-70EF-A6F6-6EEF23E8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53F8D-B965-BC72-484A-68F267986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82E03-5C32-DB3D-8EF7-57A3FF9E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AB9F-F8D6-4D84-8C93-94B520C5C2D5}" type="datetimeFigureOut">
              <a:rPr lang="en-HK" smtClean="0"/>
              <a:t>3/4/2024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B7B2-4D3B-DD31-2F98-7C8EF5835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1674-0A0A-1D34-022F-EC4BCB644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10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B7BE-6BCE-E3CF-1497-ADB6507D1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Seat Assignment with Social Distancing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5D9B3-1E9F-40D9-28FE-C56283D9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IEDA</a:t>
            </a:r>
          </a:p>
        </p:txBody>
      </p:sp>
    </p:spTree>
    <p:extLst>
      <p:ext uri="{BB962C8B-B14F-4D97-AF65-F5344CB8AC3E}">
        <p14:creationId xmlns:p14="http://schemas.microsoft.com/office/powerpoint/2010/main" val="120280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12DE-44C6-FA3C-6E0B-3E8B89D22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59" y="105459"/>
            <a:ext cx="6811731" cy="762421"/>
          </a:xfrm>
        </p:spPr>
        <p:txBody>
          <a:bodyPr anchor="b">
            <a:normAutofit/>
          </a:bodyPr>
          <a:lstStyle/>
          <a:p>
            <a:r>
              <a:rPr lang="en-HK" sz="3200" dirty="0"/>
              <a:t>Social Distancing under Pandemic</a:t>
            </a:r>
          </a:p>
        </p:txBody>
      </p:sp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D8ACECD1-D14C-7709-8BCD-2551B5474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958082" y="541311"/>
            <a:ext cx="4020093" cy="2517245"/>
          </a:xfrm>
          <a:prstGeom prst="rect">
            <a:avLst/>
          </a:prstGeom>
        </p:spPr>
      </p:pic>
      <p:pic>
        <p:nvPicPr>
          <p:cNvPr id="7" name="Picture 6" descr="A group of stuffed toys in a movie theater&#10;&#10;Description automatically generated">
            <a:extLst>
              <a:ext uri="{FF2B5EF4-FFF2-40B4-BE49-F238E27FC236}">
                <a16:creationId xmlns:a16="http://schemas.microsoft.com/office/drawing/2014/main" id="{ED56307B-4005-5D03-9A28-D5F6374878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838"/>
          <a:stretch/>
        </p:blipFill>
        <p:spPr>
          <a:xfrm>
            <a:off x="7948749" y="3418877"/>
            <a:ext cx="4020093" cy="2517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902155-6ACB-B5D9-8D97-EDDF2B4A481B}"/>
              </a:ext>
            </a:extLst>
          </p:cNvPr>
          <p:cNvSpPr txBox="1"/>
          <p:nvPr/>
        </p:nvSpPr>
        <p:spPr>
          <a:xfrm>
            <a:off x="428722" y="1219244"/>
            <a:ext cx="6633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Governments issued the policy about social distancing constraint.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Theater tickets booking: assign to seat.</a:t>
            </a:r>
            <a:endParaRPr lang="en-HK" sz="1800" dirty="0"/>
          </a:p>
          <a:p>
            <a:endParaRPr lang="en-HK" dirty="0"/>
          </a:p>
        </p:txBody>
      </p:sp>
      <p:pic>
        <p:nvPicPr>
          <p:cNvPr id="60" name="Picture 59" descr="A text on a white background&#10;&#10;Description automatically generated">
            <a:extLst>
              <a:ext uri="{FF2B5EF4-FFF2-40B4-BE49-F238E27FC236}">
                <a16:creationId xmlns:a16="http://schemas.microsoft.com/office/drawing/2014/main" id="{722991C7-E828-473C-49DE-7BC37837C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" y="4200899"/>
            <a:ext cx="7827452" cy="1609950"/>
          </a:xfrm>
          <a:prstGeom prst="rect">
            <a:avLst/>
          </a:prstGeom>
        </p:spPr>
      </p:pic>
      <p:pic>
        <p:nvPicPr>
          <p:cNvPr id="67" name="Picture 66" descr="A close up of text&#10;&#10;Description automatically generated">
            <a:extLst>
              <a:ext uri="{FF2B5EF4-FFF2-40B4-BE49-F238E27FC236}">
                <a16:creationId xmlns:a16="http://schemas.microsoft.com/office/drawing/2014/main" id="{22C814A0-00D2-A41E-45AD-376C4B497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2" y="1649902"/>
            <a:ext cx="663985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5A40-5C31-9B5E-EA6F-AAA8EED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4" name="Picture 3" descr="A close up of text&#10;&#10;Description automatically generated">
            <a:extLst>
              <a:ext uri="{FF2B5EF4-FFF2-40B4-BE49-F238E27FC236}">
                <a16:creationId xmlns:a16="http://schemas.microsoft.com/office/drawing/2014/main" id="{C7FAE9B7-6A61-3C56-17C5-6FA7C022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7" y="2732253"/>
            <a:ext cx="6928325" cy="2156988"/>
          </a:xfrm>
          <a:prstGeom prst="rect">
            <a:avLst/>
          </a:prstGeom>
        </p:spPr>
      </p:pic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1D2F53DC-C548-2E58-EF98-CA71EA179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622180" y="2732253"/>
            <a:ext cx="4020093" cy="25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54537D-9247-E891-DEBD-50882ECA8442}"/>
              </a:ext>
            </a:extLst>
          </p:cNvPr>
          <p:cNvSpPr/>
          <p:nvPr/>
        </p:nvSpPr>
        <p:spPr>
          <a:xfrm>
            <a:off x="1682151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Benders Master Problem </a:t>
            </a:r>
            <a:endParaRPr lang="en-H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8871F8-6BEA-D726-A96C-88269BDB372F}"/>
              </a:ext>
            </a:extLst>
          </p:cNvPr>
          <p:cNvSpPr/>
          <p:nvPr/>
        </p:nvSpPr>
        <p:spPr>
          <a:xfrm>
            <a:off x="5699185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Subproblem </a:t>
            </a:r>
            <a:endParaRPr lang="en-H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E45FA-7761-657D-7F25-88FCA6AE8D90}"/>
              </a:ext>
            </a:extLst>
          </p:cNvPr>
          <p:cNvCxnSpPr/>
          <p:nvPr/>
        </p:nvCxnSpPr>
        <p:spPr>
          <a:xfrm>
            <a:off x="3562709" y="3010612"/>
            <a:ext cx="1992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363C51-FBA3-8C54-2B05-D7A8DC9D950C}"/>
              </a:ext>
            </a:extLst>
          </p:cNvPr>
          <p:cNvCxnSpPr>
            <a:cxnSpLocks/>
          </p:cNvCxnSpPr>
          <p:nvPr/>
        </p:nvCxnSpPr>
        <p:spPr>
          <a:xfrm flipH="1">
            <a:off x="3562709" y="3347049"/>
            <a:ext cx="1949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83A1A0-340D-2837-86B3-E0E5C55FC67E}"/>
              </a:ext>
            </a:extLst>
          </p:cNvPr>
          <p:cNvSpPr txBox="1"/>
          <p:nvPr/>
        </p:nvSpPr>
        <p:spPr>
          <a:xfrm>
            <a:off x="3968151" y="267579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Solutions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EF06C3-F1A1-E41A-334F-8B4F247136C3}"/>
              </a:ext>
            </a:extLst>
          </p:cNvPr>
          <p:cNvSpPr txBox="1"/>
          <p:nvPr/>
        </p:nvSpPr>
        <p:spPr>
          <a:xfrm>
            <a:off x="3925021" y="3328186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59586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71756"/>
              </p:ext>
            </p:extLst>
          </p:nvPr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57558"/>
              </p:ext>
            </p:extLst>
          </p:nvPr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05601"/>
              </p:ext>
            </p:extLst>
          </p:nvPr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25248"/>
              </p:ext>
            </p:extLst>
          </p:nvPr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0070"/>
              </p:ext>
            </p:extLst>
          </p:nvPr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0823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7F0C37B-C53F-2748-90C5-9F808CC65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20629"/>
              </p:ext>
            </p:extLst>
          </p:nvPr>
        </p:nvGraphicFramePr>
        <p:xfrm>
          <a:off x="677651" y="4081259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854136493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96744140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0891342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CF3EBE47-1456-000E-5FDF-D317E2A57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141786"/>
              </p:ext>
            </p:extLst>
          </p:nvPr>
        </p:nvGraphicFramePr>
        <p:xfrm>
          <a:off x="677650" y="4732528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311475659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29029560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85703417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68323481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67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506726-EAE1-15AC-A66A-BE7A2DCB564B}"/>
              </a:ext>
            </a:extLst>
          </p:cNvPr>
          <p:cNvSpPr/>
          <p:nvPr/>
        </p:nvSpPr>
        <p:spPr>
          <a:xfrm>
            <a:off x="1647645" y="2191108"/>
            <a:ext cx="4448355" cy="30364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05760-8C03-B2E7-785A-A89F18BFD130}"/>
              </a:ext>
            </a:extLst>
          </p:cNvPr>
          <p:cNvSpPr/>
          <p:nvPr/>
        </p:nvSpPr>
        <p:spPr>
          <a:xfrm>
            <a:off x="2169044" y="2438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not sufficient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7D292C-2FC0-8118-181B-99917D9199F6}"/>
              </a:ext>
            </a:extLst>
          </p:cNvPr>
          <p:cNvSpPr/>
          <p:nvPr/>
        </p:nvSpPr>
        <p:spPr>
          <a:xfrm>
            <a:off x="4478489" y="245542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Find the larger planned seats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A90FB8-B855-A9D9-9D12-DFF16CD9AA9B}"/>
              </a:ext>
            </a:extLst>
          </p:cNvPr>
          <p:cNvSpPr/>
          <p:nvPr/>
        </p:nvSpPr>
        <p:spPr>
          <a:xfrm>
            <a:off x="6776245" y="2445831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D8C108-829C-B541-5E37-E50F2C88A904}"/>
              </a:ext>
            </a:extLst>
          </p:cNvPr>
          <p:cNvSpPr/>
          <p:nvPr/>
        </p:nvSpPr>
        <p:spPr>
          <a:xfrm>
            <a:off x="3708170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FC80A16-FEC8-6EE9-70C0-3CAB8ECF0733}"/>
              </a:ext>
            </a:extLst>
          </p:cNvPr>
          <p:cNvSpPr/>
          <p:nvPr/>
        </p:nvSpPr>
        <p:spPr>
          <a:xfrm>
            <a:off x="6203699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9774A33-330C-CB21-858D-78BE15705E8D}"/>
              </a:ext>
            </a:extLst>
          </p:cNvPr>
          <p:cNvSpPr/>
          <p:nvPr/>
        </p:nvSpPr>
        <p:spPr>
          <a:xfrm>
            <a:off x="8219361" y="276641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4C3270-60FE-931C-956E-FB07B7713E76}"/>
              </a:ext>
            </a:extLst>
          </p:cNvPr>
          <p:cNvSpPr/>
          <p:nvPr/>
        </p:nvSpPr>
        <p:spPr>
          <a:xfrm>
            <a:off x="8787113" y="2455427"/>
            <a:ext cx="1956627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Make the decision based on the values of stochastic programming 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CF0B247-3F7F-1235-C89B-620861BC1B78}"/>
              </a:ext>
            </a:extLst>
          </p:cNvPr>
          <p:cNvSpPr/>
          <p:nvPr/>
        </p:nvSpPr>
        <p:spPr>
          <a:xfrm>
            <a:off x="3712788" y="428865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516EF4-8CE9-0092-E20C-CFD2F9C9A2B5}"/>
              </a:ext>
            </a:extLst>
          </p:cNvPr>
          <p:cNvSpPr/>
          <p:nvPr/>
        </p:nvSpPr>
        <p:spPr>
          <a:xfrm>
            <a:off x="253395" y="3275897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 arrivals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CB08A1-8944-007E-9191-EAB70D02D2F9}"/>
              </a:ext>
            </a:extLst>
          </p:cNvPr>
          <p:cNvSpPr/>
          <p:nvPr/>
        </p:nvSpPr>
        <p:spPr>
          <a:xfrm>
            <a:off x="2169044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sufficient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9CA4A3-57A9-3107-D366-0613E7F3E2F5}"/>
              </a:ext>
            </a:extLst>
          </p:cNvPr>
          <p:cNvSpPr/>
          <p:nvPr/>
        </p:nvSpPr>
        <p:spPr>
          <a:xfrm>
            <a:off x="4458938" y="394344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 directly</a:t>
            </a:r>
            <a:endParaRPr lang="zh-CN" altLang="en-US" sz="1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629D376-104E-F604-E6D1-0427ADFB2FCD}"/>
              </a:ext>
            </a:extLst>
          </p:cNvPr>
          <p:cNvSpPr/>
          <p:nvPr/>
        </p:nvSpPr>
        <p:spPr>
          <a:xfrm rot="20346482">
            <a:off x="1467794" y="295977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B80892-9F0F-2F71-1360-1E25DEB156C2}"/>
              </a:ext>
            </a:extLst>
          </p:cNvPr>
          <p:cNvSpPr/>
          <p:nvPr/>
        </p:nvSpPr>
        <p:spPr>
          <a:xfrm>
            <a:off x="6776166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73DD136-3BB6-C2CC-0B47-06B321A47431}"/>
              </a:ext>
            </a:extLst>
          </p:cNvPr>
          <p:cNvSpPr/>
          <p:nvPr/>
        </p:nvSpPr>
        <p:spPr>
          <a:xfrm rot="1599993">
            <a:off x="1457338" y="410813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2687708-B22A-B641-0A94-C8CA8DD25084}"/>
              </a:ext>
            </a:extLst>
          </p:cNvPr>
          <p:cNvSpPr/>
          <p:nvPr/>
        </p:nvSpPr>
        <p:spPr>
          <a:xfrm>
            <a:off x="6203699" y="4210850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矩形 11">
            <a:extLst>
              <a:ext uri="{FF2B5EF4-FFF2-40B4-BE49-F238E27FC236}">
                <a16:creationId xmlns:a16="http://schemas.microsoft.com/office/drawing/2014/main" id="{C33084D1-BE9B-5FBC-EE79-C2446BF6449B}"/>
              </a:ext>
            </a:extLst>
          </p:cNvPr>
          <p:cNvSpPr/>
          <p:nvPr/>
        </p:nvSpPr>
        <p:spPr>
          <a:xfrm>
            <a:off x="3421427" y="699224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Group-type Control</a:t>
            </a:r>
            <a:endParaRPr lang="zh-CN" altLang="en-US" sz="14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22C9088-0E8D-0CE3-A015-0A768B9254E2}"/>
              </a:ext>
            </a:extLst>
          </p:cNvPr>
          <p:cNvSpPr/>
          <p:nvPr/>
        </p:nvSpPr>
        <p:spPr>
          <a:xfrm>
            <a:off x="3838755" y="1581290"/>
            <a:ext cx="175631" cy="38045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</p:spTree>
    <p:extLst>
      <p:ext uri="{BB962C8B-B14F-4D97-AF65-F5344CB8AC3E}">
        <p14:creationId xmlns:p14="http://schemas.microsoft.com/office/powerpoint/2010/main" val="122663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8360B6-7F0E-36D1-591E-F83815C66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1" y="4495886"/>
            <a:ext cx="10302940" cy="11210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28570D-6092-A74A-76C1-C06A8F781B65}"/>
              </a:ext>
            </a:extLst>
          </p:cNvPr>
          <p:cNvCxnSpPr>
            <a:cxnSpLocks/>
          </p:cNvCxnSpPr>
          <p:nvPr/>
        </p:nvCxnSpPr>
        <p:spPr>
          <a:xfrm flipH="1" flipV="1">
            <a:off x="7208538" y="4347780"/>
            <a:ext cx="823558" cy="30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FD96B-11F1-9BC9-F5E6-0EF07E4FD782}"/>
              </a:ext>
            </a:extLst>
          </p:cNvPr>
          <p:cNvSpPr txBox="1"/>
          <p:nvPr/>
        </p:nvSpPr>
        <p:spPr>
          <a:xfrm>
            <a:off x="361951" y="942488"/>
            <a:ext cx="11455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Let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D^t_j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be the random variable indicates the number of group type $j$ in $t$ periods.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E280A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$P(D_{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}^{T-t} \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geq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)$ is the probability that the demand of group type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</a:t>
            </a:r>
          </a:p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in $(T - t)$ periods is no less than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endParaRPr lang="en-HK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13C6194-81C2-6491-5461-11D3621CDEF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31" y="3854270"/>
            <a:ext cx="2117333" cy="60266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3AC7CF-EA38-7C8D-6877-5796D39B5D3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76" y="3866553"/>
            <a:ext cx="2788267" cy="62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65F38B-7A06-7031-586E-7A29ADB1C6CE}"/>
              </a:ext>
            </a:extLst>
          </p:cNvPr>
          <p:cNvSpPr txBox="1"/>
          <p:nvPr/>
        </p:nvSpPr>
        <p:spPr>
          <a:xfrm>
            <a:off x="5615797" y="2079920"/>
            <a:ext cx="646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                          is the </a:t>
            </a:r>
            <a:r>
              <a:rPr lang="en-US" dirty="0"/>
              <a:t>probability that the demand of group 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  <a:p>
            <a:r>
              <a:rPr lang="en-US" dirty="0"/>
              <a:t>in (T - t) periods is no less than </a:t>
            </a:r>
            <a:r>
              <a:rPr lang="en-US" dirty="0" err="1"/>
              <a:t>x_i</a:t>
            </a:r>
            <a:r>
              <a:rPr lang="en-HK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11662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1488.564"/>
  <p:tag name="OUTPUTTYPE" val="PNG"/>
  <p:tag name="IGUANATEXVERSION" val="161"/>
  <p:tag name="LATEXADDIN" val="\documentclass{article}&#10;\usepackage{amsmath}&#10;\usepackage{color}&#10;\pagestyle{empty}&#10;\begin{document}&#10;&#10;{\color{red} $D^t_j$} is a random variable \\ &#10;indicating the number of \\&#10;group type $j$ in $t$ periods.&#10;&#10;\end{document}"/>
  <p:tag name="IGUANATEXSIZE" val="14"/>
  <p:tag name="IGUANATEXCURSOR" val="19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2.4447"/>
  <p:tag name="ORIGINALWIDTH" val="1960.255"/>
  <p:tag name="OUTPUTTYPE" val="PNG"/>
  <p:tag name="IGUANATEXVERSION" val="161"/>
  <p:tag name="LATEXADDIN" val="\documentclass{article}&#10;\usepackage{amsmath}&#10;\usepackage{color}&#10;\pagestyle{empty}&#10;\begin{document}&#10;&#10;\noindent&#10;{\color{red} $P(D_{i}^{T-t} \geq x_i)$} is the probability \\&#10;that the demand of group type $i$ \\&#10;in $(T-t)$ periods is no less than $x_i$. &#10;\end{document}"/>
  <p:tag name="IGUANATEXSIZE" val="14"/>
  <p:tag name="IGUANATEXCURSOR" val="17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6468102-0440-4AF5-A5CF-60A0A5369B19}">
  <we:reference id="wa104381909" version="3.14.0.0" store="en-US" storeType="OMEX"/>
  <we:alternateReferences>
    <we:reference id="WA104381909" version="3.14.0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200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Times New Roman</vt:lpstr>
      <vt:lpstr>Office Theme</vt:lpstr>
      <vt:lpstr>Dynamic Seat Assignment with Social Distancing</vt:lpstr>
      <vt:lpstr>Social Distancing under Pandemic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Seat Assignment with Social Distancing</dc:title>
  <dc:creator>LI Zikang</dc:creator>
  <cp:lastModifiedBy>LI Zikang</cp:lastModifiedBy>
  <cp:revision>34</cp:revision>
  <dcterms:created xsi:type="dcterms:W3CDTF">2023-08-27T02:01:53Z</dcterms:created>
  <dcterms:modified xsi:type="dcterms:W3CDTF">2024-04-03T07:41:13Z</dcterms:modified>
</cp:coreProperties>
</file>