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66" r:id="rId10"/>
    <p:sldId id="262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8/7/2024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8/7/2024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8/7/2024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8/7/2024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8/7/2024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8/7/2024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8/7/2024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8/7/2024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8/7/2024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8/7/2024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8/7/2024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8/7/2024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8/7/2024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7F0C37B-C53F-2748-90C5-9F808CC65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20629"/>
              </p:ext>
            </p:extLst>
          </p:nvPr>
        </p:nvGraphicFramePr>
        <p:xfrm>
          <a:off x="677651" y="4081259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F3EBE47-1456-000E-5FDF-D317E2A5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141786"/>
              </p:ext>
            </p:extLst>
          </p:nvPr>
        </p:nvGraphicFramePr>
        <p:xfrm>
          <a:off x="677650" y="4732528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08B4537-69D3-BC45-72B8-3203E9B87855}"/>
              </a:ext>
            </a:extLst>
          </p:cNvPr>
          <p:cNvSpPr txBox="1"/>
          <p:nvPr/>
        </p:nvSpPr>
        <p:spPr>
          <a:xfrm>
            <a:off x="258792" y="408276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1</a:t>
            </a:r>
            <a:endParaRPr lang="en-HK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96D06-6356-FDF7-CCC1-3274BC905632}"/>
              </a:ext>
            </a:extLst>
          </p:cNvPr>
          <p:cNvSpPr txBox="1"/>
          <p:nvPr/>
        </p:nvSpPr>
        <p:spPr>
          <a:xfrm>
            <a:off x="258792" y="473328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4</a:t>
            </a:r>
            <a:endParaRPr lang="en-HK" baseline="-25000" dirty="0"/>
          </a:p>
        </p:txBody>
      </p:sp>
    </p:spTree>
    <p:extLst>
      <p:ext uri="{BB962C8B-B14F-4D97-AF65-F5344CB8AC3E}">
        <p14:creationId xmlns:p14="http://schemas.microsoft.com/office/powerpoint/2010/main" val="43667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06726-EAE1-15AC-A66A-BE7A2DCB564B}"/>
              </a:ext>
            </a:extLst>
          </p:cNvPr>
          <p:cNvSpPr/>
          <p:nvPr/>
        </p:nvSpPr>
        <p:spPr>
          <a:xfrm>
            <a:off x="1647645" y="2191108"/>
            <a:ext cx="444835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05760-8C03-B2E7-785A-A89F18BFD130}"/>
              </a:ext>
            </a:extLst>
          </p:cNvPr>
          <p:cNvSpPr/>
          <p:nvPr/>
        </p:nvSpPr>
        <p:spPr>
          <a:xfrm>
            <a:off x="2169044" y="2438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not sufficient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7D292C-2FC0-8118-181B-99917D9199F6}"/>
              </a:ext>
            </a:extLst>
          </p:cNvPr>
          <p:cNvSpPr/>
          <p:nvPr/>
        </p:nvSpPr>
        <p:spPr>
          <a:xfrm>
            <a:off x="4478489" y="245542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Find the larger planned seats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90FB8-B855-A9D9-9D12-DFF16CD9AA9B}"/>
              </a:ext>
            </a:extLst>
          </p:cNvPr>
          <p:cNvSpPr/>
          <p:nvPr/>
        </p:nvSpPr>
        <p:spPr>
          <a:xfrm>
            <a:off x="6776245" y="2445831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D8C108-829C-B541-5E37-E50F2C88A904}"/>
              </a:ext>
            </a:extLst>
          </p:cNvPr>
          <p:cNvSpPr/>
          <p:nvPr/>
        </p:nvSpPr>
        <p:spPr>
          <a:xfrm>
            <a:off x="3708170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FC80A16-FEC8-6EE9-70C0-3CAB8ECF0733}"/>
              </a:ext>
            </a:extLst>
          </p:cNvPr>
          <p:cNvSpPr/>
          <p:nvPr/>
        </p:nvSpPr>
        <p:spPr>
          <a:xfrm>
            <a:off x="6203699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74A33-330C-CB21-858D-78BE15705E8D}"/>
              </a:ext>
            </a:extLst>
          </p:cNvPr>
          <p:cNvSpPr/>
          <p:nvPr/>
        </p:nvSpPr>
        <p:spPr>
          <a:xfrm>
            <a:off x="8219361" y="276641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C3270-60FE-931C-956E-FB07B7713E76}"/>
              </a:ext>
            </a:extLst>
          </p:cNvPr>
          <p:cNvSpPr/>
          <p:nvPr/>
        </p:nvSpPr>
        <p:spPr>
          <a:xfrm>
            <a:off x="8787113" y="2455427"/>
            <a:ext cx="1956627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the decision based on the values of stochastic programming 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CF0B247-3F7F-1235-C89B-620861BC1B78}"/>
              </a:ext>
            </a:extLst>
          </p:cNvPr>
          <p:cNvSpPr/>
          <p:nvPr/>
        </p:nvSpPr>
        <p:spPr>
          <a:xfrm>
            <a:off x="3712788" y="428865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16EF4-8CE9-0092-E20C-CFD2F9C9A2B5}"/>
              </a:ext>
            </a:extLst>
          </p:cNvPr>
          <p:cNvSpPr/>
          <p:nvPr/>
        </p:nvSpPr>
        <p:spPr>
          <a:xfrm>
            <a:off x="253395" y="327589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 arrivals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B08A1-8944-007E-9191-EAB70D02D2F9}"/>
              </a:ext>
            </a:extLst>
          </p:cNvPr>
          <p:cNvSpPr/>
          <p:nvPr/>
        </p:nvSpPr>
        <p:spPr>
          <a:xfrm>
            <a:off x="2169044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sufficient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9CA4A3-57A9-3107-D366-0613E7F3E2F5}"/>
              </a:ext>
            </a:extLst>
          </p:cNvPr>
          <p:cNvSpPr/>
          <p:nvPr/>
        </p:nvSpPr>
        <p:spPr>
          <a:xfrm>
            <a:off x="4458938" y="394344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 directly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9D376-104E-F604-E6D1-0427ADFB2FCD}"/>
              </a:ext>
            </a:extLst>
          </p:cNvPr>
          <p:cNvSpPr/>
          <p:nvPr/>
        </p:nvSpPr>
        <p:spPr>
          <a:xfrm rot="20346482">
            <a:off x="1467794" y="295977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B80892-9F0F-2F71-1360-1E25DEB156C2}"/>
              </a:ext>
            </a:extLst>
          </p:cNvPr>
          <p:cNvSpPr/>
          <p:nvPr/>
        </p:nvSpPr>
        <p:spPr>
          <a:xfrm>
            <a:off x="6776166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73DD136-3BB6-C2CC-0B47-06B321A47431}"/>
              </a:ext>
            </a:extLst>
          </p:cNvPr>
          <p:cNvSpPr/>
          <p:nvPr/>
        </p:nvSpPr>
        <p:spPr>
          <a:xfrm rot="1599993">
            <a:off x="1457338" y="410813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2687708-B22A-B641-0A94-C8CA8DD25084}"/>
              </a:ext>
            </a:extLst>
          </p:cNvPr>
          <p:cNvSpPr/>
          <p:nvPr/>
        </p:nvSpPr>
        <p:spPr>
          <a:xfrm>
            <a:off x="6203699" y="421085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C33084D1-BE9B-5FBC-EE79-C2446BF6449B}"/>
              </a:ext>
            </a:extLst>
          </p:cNvPr>
          <p:cNvSpPr/>
          <p:nvPr/>
        </p:nvSpPr>
        <p:spPr>
          <a:xfrm>
            <a:off x="3421427" y="699224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2C9088-0E8D-0CE3-A015-0A768B9254E2}"/>
              </a:ext>
            </a:extLst>
          </p:cNvPr>
          <p:cNvSpPr/>
          <p:nvPr/>
        </p:nvSpPr>
        <p:spPr>
          <a:xfrm>
            <a:off x="3838755" y="1581290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</p:spTree>
    <p:extLst>
      <p:ext uri="{BB962C8B-B14F-4D97-AF65-F5344CB8AC3E}">
        <p14:creationId xmlns:p14="http://schemas.microsoft.com/office/powerpoint/2010/main" val="122663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8360B6-7F0E-36D1-591E-F83815C665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38171" y="2753712"/>
            <a:ext cx="10302940" cy="1121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28570D-6092-A74A-76C1-C06A8F781B65}"/>
              </a:ext>
            </a:extLst>
          </p:cNvPr>
          <p:cNvCxnSpPr>
            <a:cxnSpLocks/>
          </p:cNvCxnSpPr>
          <p:nvPr/>
        </p:nvCxnSpPr>
        <p:spPr>
          <a:xfrm flipH="1" flipV="1">
            <a:off x="6495691" y="4743855"/>
            <a:ext cx="1208601" cy="3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FD96B-11F1-9BC9-F5E6-0EF07E4FD782}"/>
              </a:ext>
            </a:extLst>
          </p:cNvPr>
          <p:cNvSpPr txBox="1"/>
          <p:nvPr/>
        </p:nvSpPr>
        <p:spPr>
          <a:xfrm>
            <a:off x="361951" y="942488"/>
            <a:ext cx="11455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Let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D^t_j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be the random variable indicates the number of group type $j$ in $t$ periods.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E280A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$P(D_{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}^{T-t} \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geq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)$ is the probability that the demand of group type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</a:t>
            </a:r>
          </a:p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in $(T - t)$ periods is no less than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3C6194-81C2-6491-5461-11D3621CDE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25" y="4141188"/>
            <a:ext cx="2117333" cy="602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ACE00-C446-8CC5-E637-B397A6A7E9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4142270"/>
            <a:ext cx="2833067" cy="62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5F38B-7A06-7031-586E-7A29ADB1C6CE}"/>
              </a:ext>
            </a:extLst>
          </p:cNvPr>
          <p:cNvSpPr txBox="1"/>
          <p:nvPr/>
        </p:nvSpPr>
        <p:spPr>
          <a:xfrm>
            <a:off x="5615797" y="2079920"/>
            <a:ext cx="646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                          is the </a:t>
            </a:r>
            <a:r>
              <a:rPr lang="en-US" dirty="0"/>
              <a:t>probability that the demand of group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in (T - t) periods is no less than </a:t>
            </a:r>
            <a:r>
              <a:rPr lang="en-US" dirty="0" err="1"/>
              <a:t>x_i</a:t>
            </a:r>
            <a:r>
              <a:rPr lang="en-HK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1030F-B692-4E58-5462-4230909C4C3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56" y="5111870"/>
            <a:ext cx="7279238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3010612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3347049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267579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3328186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71756"/>
              </p:ext>
            </p:extLst>
          </p:nvPr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7558"/>
              </p:ext>
            </p:extLst>
          </p:nvPr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05601"/>
              </p:ext>
            </p:extLst>
          </p:nvPr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25248"/>
              </p:ext>
            </p:extLst>
          </p:nvPr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0070"/>
              </p:ext>
            </p:extLst>
          </p:nvPr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43717"/>
              </p:ext>
            </p:extLst>
          </p:nvPr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94768"/>
              </p:ext>
            </p:extLst>
          </p:nvPr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6931564" y="52627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A9D0F-0F34-5A3B-246C-613E68E4166D}"/>
              </a:ext>
            </a:extLst>
          </p:cNvPr>
          <p:cNvSpPr txBox="1"/>
          <p:nvPr/>
        </p:nvSpPr>
        <p:spPr>
          <a:xfrm>
            <a:off x="6497039" y="119458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7990416" y="74797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3E76C-5080-EF2D-FCF3-A28E72F97B5F}"/>
              </a:ext>
            </a:extLst>
          </p:cNvPr>
          <p:cNvSpPr txBox="1"/>
          <p:nvPr/>
        </p:nvSpPr>
        <p:spPr>
          <a:xfrm>
            <a:off x="7599871" y="1194197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9282649" y="32182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6E16B-40EE-F871-BEAE-B3318E11FD9F}"/>
              </a:ext>
            </a:extLst>
          </p:cNvPr>
          <p:cNvSpPr txBox="1"/>
          <p:nvPr/>
        </p:nvSpPr>
        <p:spPr>
          <a:xfrm>
            <a:off x="8814837" y="1168183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10555897" y="74452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FF18AC-57E9-C38C-ACDF-5E9DD5348A10}"/>
              </a:ext>
            </a:extLst>
          </p:cNvPr>
          <p:cNvSpPr txBox="1"/>
          <p:nvPr/>
        </p:nvSpPr>
        <p:spPr>
          <a:xfrm>
            <a:off x="10092274" y="1168183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5808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87903"/>
              </p:ext>
            </p:extLst>
          </p:nvPr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48414"/>
              </p:ext>
            </p:extLst>
          </p:nvPr>
        </p:nvGraphicFramePr>
        <p:xfrm>
          <a:off x="6604960" y="403462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83761"/>
              </p:ext>
            </p:extLst>
          </p:nvPr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88187"/>
              </p:ext>
            </p:extLst>
          </p:nvPr>
        </p:nvGraphicFramePr>
        <p:xfrm>
          <a:off x="1031333" y="5003325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632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685149" y="4277791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39177"/>
              </p:ext>
            </p:extLst>
          </p:nvPr>
        </p:nvGraphicFramePr>
        <p:xfrm>
          <a:off x="1031333" y="5570512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CF13E4-4FCF-80E4-0E9A-3DA8E85A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28537"/>
              </p:ext>
            </p:extLst>
          </p:nvPr>
        </p:nvGraphicFramePr>
        <p:xfrm>
          <a:off x="6604960" y="461483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863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2004"/>
              </p:ext>
            </p:extLst>
          </p:nvPr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29316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5924"/>
              </p:ext>
            </p:extLst>
          </p:nvPr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2920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85012"/>
              </p:ext>
            </p:extLst>
          </p:nvPr>
        </p:nvGraphicFramePr>
        <p:xfrm>
          <a:off x="1345709" y="3055818"/>
          <a:ext cx="1690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42656424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41614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65295"/>
              </p:ext>
            </p:extLst>
          </p:nvPr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64658"/>
              </p:ext>
            </p:extLst>
          </p:nvPr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92129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9700"/>
              </p:ext>
            </p:extLst>
          </p:nvPr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6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22936"/>
              </p:ext>
            </p:extLst>
          </p:nvPr>
        </p:nvGraphicFramePr>
        <p:xfrm>
          <a:off x="1345709" y="3055818"/>
          <a:ext cx="8453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77082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/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22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488.564"/>
  <p:tag name="OUTPUTTYPE" val="PNG"/>
  <p:tag name="IGUANATEXVERSION" val="161"/>
  <p:tag name="LATEXADDIN" val="\documentclass{article}&#10;\usepackage{amsmath}&#10;\usepackage{color}&#10;\pagestyle{empty}&#10;\begin{document}&#10;&#10;{\color{red} $D^t_j$} is a random variable \\ &#10;indicating the number of \\&#10;group type $j$ in $t$ periods.&#10;&#10;\end{document}"/>
  <p:tag name="IGUANATEXSIZE" val="14"/>
  <p:tag name="IGUANATEXCURSOR" val="1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2.4447"/>
  <p:tag name="ORIGINALWIDTH" val="1991.751"/>
  <p:tag name="OUTPUTTYPE" val="PNG"/>
  <p:tag name="IGUANATEXVERSION" val="161"/>
  <p:tag name="LATEXADDIN" val="\documentclass{article}&#10;\usepackage{amsmath}&#10;\usepackage{color}&#10;\pagestyle{empty}&#10;\begin{document}&#10;&#10;\noindent&#10;{\color{red} $P(D_{i}^{T-t} \geq X_i)$} is the probability \\&#10;that the demand of group type $i$ \\&#10;in $(T-t)$ periods is no less than $X_i$. &#10;\end{document}"/>
  <p:tag name="IGUANATEXSIZE" val="14"/>
  <p:tag name="IGUANATEXCURSOR" val="14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582.302"/>
  <p:tag name="OUTPUTTYPE" val="PNG"/>
  <p:tag name="IGUANATEXVERSION" val="161"/>
  <p:tag name="LATEXADDIN" val="\documentclass{article}&#10;\usepackage{amsmath}&#10;\pagestyle{empty}&#10;\begin{document}&#10;&#10;$$&#10;d^{t}(i,\hat{i}) =&#10;    \underbrace{i + (\hat{i}-i-\delta)P(D_{\hat{i}-i-\delta}^{T-t} \geq X_{\hat{i}-i-\delta}+1)}_{\text{acceptance}} - \underbrace{\hat{i} P(D_{\hat{i}}^{T-t} \geq X_{\hat{i}})}_{\text{rejection}}&#10;$$&#10;&#10;&#10;\end{document}"/>
  <p:tag name="IGUANATEXSIZE" val="20"/>
  <p:tag name="IGUANATEXCURSOR" val="2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468102-0440-4AF5-A5CF-60A0A5369B19}">
  <we:reference id="wa104381909" version="3.14.0.0" store="en-US" storeType="OMEX"/>
  <we:alternateReferences>
    <we:reference id="WA104381909" version="3.14.0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261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45</cp:revision>
  <dcterms:created xsi:type="dcterms:W3CDTF">2023-08-27T02:01:53Z</dcterms:created>
  <dcterms:modified xsi:type="dcterms:W3CDTF">2024-07-08T06:29:23Z</dcterms:modified>
</cp:coreProperties>
</file>