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72" r:id="rId6"/>
    <p:sldId id="260" r:id="rId7"/>
    <p:sldId id="270" r:id="rId8"/>
    <p:sldId id="271" r:id="rId9"/>
    <p:sldId id="267" r:id="rId10"/>
    <p:sldId id="269" r:id="rId11"/>
    <p:sldId id="268" r:id="rId12"/>
    <p:sldId id="274" r:id="rId13"/>
    <p:sldId id="275" r:id="rId14"/>
    <p:sldId id="264" r:id="rId15"/>
    <p:sldId id="265" r:id="rId16"/>
    <p:sldId id="266" r:id="rId17"/>
    <p:sldId id="262" r:id="rId18"/>
    <p:sldId id="261" r:id="rId19"/>
    <p:sldId id="273" r:id="rId20"/>
    <p:sldId id="26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14/3/2025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14/3/2025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14/3/2025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14/3/2025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14/3/2025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14/3/2025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14/3/2025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14/3/2025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14/3/2025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14/3/2025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14/3/2025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14/3/2025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14/3/2025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84892"/>
              </p:ext>
            </p:extLst>
          </p:nvPr>
        </p:nvGraphicFramePr>
        <p:xfrm>
          <a:off x="644107" y="10626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6726"/>
              </p:ext>
            </p:extLst>
          </p:nvPr>
        </p:nvGraphicFramePr>
        <p:xfrm>
          <a:off x="648898" y="38668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71976" y="757524"/>
            <a:ext cx="0" cy="26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2767168" y="1459336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4993"/>
              </p:ext>
            </p:extLst>
          </p:nvPr>
        </p:nvGraphicFramePr>
        <p:xfrm>
          <a:off x="651778" y="17353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98C2563-CFE7-BE43-C904-A28E11285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83364"/>
              </p:ext>
            </p:extLst>
          </p:nvPr>
        </p:nvGraphicFramePr>
        <p:xfrm>
          <a:off x="2127854" y="2398304"/>
          <a:ext cx="1263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95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1711010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D598512F-470A-DB45-C056-AD89F2C29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32020"/>
              </p:ext>
            </p:extLst>
          </p:nvPr>
        </p:nvGraphicFramePr>
        <p:xfrm>
          <a:off x="644107" y="30353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46A02-B684-D191-76F6-E556DE2CB800}"/>
              </a:ext>
            </a:extLst>
          </p:cNvPr>
          <p:cNvCxnSpPr>
            <a:cxnSpLocks/>
          </p:cNvCxnSpPr>
          <p:nvPr/>
        </p:nvCxnSpPr>
        <p:spPr>
          <a:xfrm>
            <a:off x="2759496" y="276914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1C02B6FE-85EF-38F9-F1BC-1EF7E261A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82746"/>
              </p:ext>
            </p:extLst>
          </p:nvPr>
        </p:nvGraphicFramePr>
        <p:xfrm>
          <a:off x="644106" y="37080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BA1AEF-0651-327A-2907-A129A05E9218}"/>
              </a:ext>
            </a:extLst>
          </p:cNvPr>
          <p:cNvCxnSpPr>
            <a:cxnSpLocks/>
          </p:cNvCxnSpPr>
          <p:nvPr/>
        </p:nvCxnSpPr>
        <p:spPr>
          <a:xfrm>
            <a:off x="2759496" y="3429000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0FDA643D-732B-D245-A230-59083DD7D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58571"/>
              </p:ext>
            </p:extLst>
          </p:nvPr>
        </p:nvGraphicFramePr>
        <p:xfrm>
          <a:off x="5825695" y="10626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F18C4624-DFF6-6FF5-778D-898D5CCB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17448"/>
              </p:ext>
            </p:extLst>
          </p:nvPr>
        </p:nvGraphicFramePr>
        <p:xfrm>
          <a:off x="5830486" y="38668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F88C5-ED8C-9DD2-E960-4C08DC278085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253564" y="757524"/>
            <a:ext cx="0" cy="26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805C4C-A469-4A3F-093E-83E68DB928E0}"/>
              </a:ext>
            </a:extLst>
          </p:cNvPr>
          <p:cNvCxnSpPr>
            <a:cxnSpLocks/>
          </p:cNvCxnSpPr>
          <p:nvPr/>
        </p:nvCxnSpPr>
        <p:spPr>
          <a:xfrm>
            <a:off x="7948756" y="1459336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83DEFC7-3B4A-716A-4DBA-A4A8EB3F3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09030"/>
              </p:ext>
            </p:extLst>
          </p:nvPr>
        </p:nvGraphicFramePr>
        <p:xfrm>
          <a:off x="5833366" y="17353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7CF9622A-709F-FD69-93B0-14F82C136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38702"/>
              </p:ext>
            </p:extLst>
          </p:nvPr>
        </p:nvGraphicFramePr>
        <p:xfrm>
          <a:off x="7309442" y="2398304"/>
          <a:ext cx="1263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95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1711010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DFDA73-0EEF-0E15-B62F-2A8C0C1464A9}"/>
              </a:ext>
            </a:extLst>
          </p:cNvPr>
          <p:cNvCxnSpPr>
            <a:cxnSpLocks/>
          </p:cNvCxnSpPr>
          <p:nvPr/>
        </p:nvCxnSpPr>
        <p:spPr>
          <a:xfrm>
            <a:off x="7941084" y="276914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27CCFF38-6F0A-EF24-F2BA-CB54A56FE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86460"/>
              </p:ext>
            </p:extLst>
          </p:nvPr>
        </p:nvGraphicFramePr>
        <p:xfrm>
          <a:off x="5825694" y="30353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EB2F81-C10A-FFAF-B5FE-48DDB06A2081}"/>
              </a:ext>
            </a:extLst>
          </p:cNvPr>
          <p:cNvCxnSpPr>
            <a:cxnSpLocks/>
          </p:cNvCxnSpPr>
          <p:nvPr/>
        </p:nvCxnSpPr>
        <p:spPr>
          <a:xfrm>
            <a:off x="7941084" y="345791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23B5C3E2-60EF-817C-E87C-988D7BE25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87972"/>
              </p:ext>
            </p:extLst>
          </p:nvPr>
        </p:nvGraphicFramePr>
        <p:xfrm>
          <a:off x="5825694" y="37080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844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49260"/>
              </p:ext>
            </p:extLst>
          </p:nvPr>
        </p:nvGraphicFramePr>
        <p:xfrm>
          <a:off x="677653" y="581814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65822"/>
              </p:ext>
            </p:extLst>
          </p:nvPr>
        </p:nvGraphicFramePr>
        <p:xfrm>
          <a:off x="677666" y="140131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>
            <a:cxnSpLocks/>
          </p:cNvCxnSpPr>
          <p:nvPr/>
        </p:nvCxnSpPr>
        <p:spPr>
          <a:xfrm>
            <a:off x="2777722" y="987158"/>
            <a:ext cx="0" cy="349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1272649" y="126814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A9D0F-0F34-5A3B-246C-613E68E4166D}"/>
              </a:ext>
            </a:extLst>
          </p:cNvPr>
          <p:cNvSpPr txBox="1"/>
          <p:nvPr/>
        </p:nvSpPr>
        <p:spPr>
          <a:xfrm>
            <a:off x="838124" y="193645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2331501" y="148984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3E76C-5080-EF2D-FCF3-A28E72F97B5F}"/>
              </a:ext>
            </a:extLst>
          </p:cNvPr>
          <p:cNvSpPr txBox="1"/>
          <p:nvPr/>
        </p:nvSpPr>
        <p:spPr>
          <a:xfrm>
            <a:off x="1940956" y="1936067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3623734" y="106369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6E16B-40EE-F871-BEAE-B3318E11FD9F}"/>
              </a:ext>
            </a:extLst>
          </p:cNvPr>
          <p:cNvSpPr txBox="1"/>
          <p:nvPr/>
        </p:nvSpPr>
        <p:spPr>
          <a:xfrm>
            <a:off x="3155922" y="1910053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4896982" y="148639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FF18AC-57E9-C38C-ACDF-5E9DD5348A10}"/>
              </a:ext>
            </a:extLst>
          </p:cNvPr>
          <p:cNvSpPr txBox="1"/>
          <p:nvPr/>
        </p:nvSpPr>
        <p:spPr>
          <a:xfrm>
            <a:off x="4433359" y="1910053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159EB9F-29A1-6707-3BFE-43C3281C3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57286"/>
              </p:ext>
            </p:extLst>
          </p:nvPr>
        </p:nvGraphicFramePr>
        <p:xfrm>
          <a:off x="830053" y="31582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A96EE9-0774-BBD1-D047-1504E9D23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27736"/>
              </p:ext>
            </p:extLst>
          </p:nvPr>
        </p:nvGraphicFramePr>
        <p:xfrm>
          <a:off x="830066" y="39777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13F816-06A5-0B18-FBF4-16AE13875135}"/>
              </a:ext>
            </a:extLst>
          </p:cNvPr>
          <p:cNvCxnSpPr>
            <a:cxnSpLocks/>
          </p:cNvCxnSpPr>
          <p:nvPr/>
        </p:nvCxnSpPr>
        <p:spPr>
          <a:xfrm>
            <a:off x="1877699" y="3546322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CE068FB2-9D3A-BA5E-956F-FB6C2A8EF310}"/>
              </a:ext>
            </a:extLst>
          </p:cNvPr>
          <p:cNvSpPr/>
          <p:nvPr/>
        </p:nvSpPr>
        <p:spPr>
          <a:xfrm rot="16200000">
            <a:off x="1425049" y="38445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9B766-C065-4B13-BACD-6A7EB70B0D7B}"/>
              </a:ext>
            </a:extLst>
          </p:cNvPr>
          <p:cNvSpPr txBox="1"/>
          <p:nvPr/>
        </p:nvSpPr>
        <p:spPr>
          <a:xfrm>
            <a:off x="990524" y="451287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170E58-25C9-8724-AA4A-CA57CA6885C1}"/>
              </a:ext>
            </a:extLst>
          </p:cNvPr>
          <p:cNvSpPr/>
          <p:nvPr/>
        </p:nvSpPr>
        <p:spPr>
          <a:xfrm rot="16200000">
            <a:off x="2483901" y="40662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74484-799F-D59A-0452-D4BB36DD45EC}"/>
              </a:ext>
            </a:extLst>
          </p:cNvPr>
          <p:cNvSpPr txBox="1"/>
          <p:nvPr/>
        </p:nvSpPr>
        <p:spPr>
          <a:xfrm>
            <a:off x="2093356" y="451248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2444B63-E885-F8C8-68C4-4F6EA5015051}"/>
              </a:ext>
            </a:extLst>
          </p:cNvPr>
          <p:cNvSpPr/>
          <p:nvPr/>
        </p:nvSpPr>
        <p:spPr>
          <a:xfrm rot="16200000">
            <a:off x="3776134" y="36401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2B25F-FF4F-7AD0-EC3E-528A8EC172C1}"/>
              </a:ext>
            </a:extLst>
          </p:cNvPr>
          <p:cNvSpPr txBox="1"/>
          <p:nvPr/>
        </p:nvSpPr>
        <p:spPr>
          <a:xfrm>
            <a:off x="3308322" y="4486469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4F30F28-CD68-39F0-E231-B13613A1F91F}"/>
              </a:ext>
            </a:extLst>
          </p:cNvPr>
          <p:cNvSpPr/>
          <p:nvPr/>
        </p:nvSpPr>
        <p:spPr>
          <a:xfrm rot="16200000">
            <a:off x="5049382" y="40628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FC6E8-E803-92CF-2DDE-082DD3E61B84}"/>
              </a:ext>
            </a:extLst>
          </p:cNvPr>
          <p:cNvSpPr txBox="1"/>
          <p:nvPr/>
        </p:nvSpPr>
        <p:spPr>
          <a:xfrm>
            <a:off x="4585759" y="4486469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B25C7E-9771-0228-FEDF-24C07C9DD4A2}"/>
              </a:ext>
            </a:extLst>
          </p:cNvPr>
          <p:cNvCxnSpPr>
            <a:cxnSpLocks/>
          </p:cNvCxnSpPr>
          <p:nvPr/>
        </p:nvCxnSpPr>
        <p:spPr>
          <a:xfrm>
            <a:off x="2737464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1DBD0D-3AF3-71A4-79A3-1B2DABF3DD15}"/>
              </a:ext>
            </a:extLst>
          </p:cNvPr>
          <p:cNvCxnSpPr>
            <a:cxnSpLocks/>
          </p:cNvCxnSpPr>
          <p:nvPr/>
        </p:nvCxnSpPr>
        <p:spPr>
          <a:xfrm>
            <a:off x="4420895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69432CC-4AD3-80EC-4D3A-9B77F825A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25562"/>
              </p:ext>
            </p:extLst>
          </p:nvPr>
        </p:nvGraphicFramePr>
        <p:xfrm>
          <a:off x="6580985" y="33106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8BB7353-00FD-FD69-FCE1-9D8A8529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911213"/>
              </p:ext>
            </p:extLst>
          </p:nvPr>
        </p:nvGraphicFramePr>
        <p:xfrm>
          <a:off x="6580998" y="41301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363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32456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9" name="Left Brace 28">
            <a:extLst>
              <a:ext uri="{FF2B5EF4-FFF2-40B4-BE49-F238E27FC236}">
                <a16:creationId xmlns:a16="http://schemas.microsoft.com/office/drawing/2014/main" id="{031550A6-2649-9519-2537-C0502436BCD7}"/>
              </a:ext>
            </a:extLst>
          </p:cNvPr>
          <p:cNvSpPr/>
          <p:nvPr/>
        </p:nvSpPr>
        <p:spPr>
          <a:xfrm rot="16200000">
            <a:off x="7175981" y="39969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9233EDD0-240F-10B7-5151-4E38FFFC3A26}"/>
              </a:ext>
            </a:extLst>
          </p:cNvPr>
          <p:cNvSpPr/>
          <p:nvPr/>
        </p:nvSpPr>
        <p:spPr>
          <a:xfrm rot="16200000">
            <a:off x="8234833" y="42186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6ED5395-59F2-5A0A-8F1A-F62BE8EBD472}"/>
              </a:ext>
            </a:extLst>
          </p:cNvPr>
          <p:cNvSpPr/>
          <p:nvPr/>
        </p:nvSpPr>
        <p:spPr>
          <a:xfrm rot="16200000">
            <a:off x="9527066" y="37925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464B5294-0E14-651B-32D8-C59F249EA86A}"/>
              </a:ext>
            </a:extLst>
          </p:cNvPr>
          <p:cNvSpPr/>
          <p:nvPr/>
        </p:nvSpPr>
        <p:spPr>
          <a:xfrm rot="16200000">
            <a:off x="10800314" y="42152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AAD7E0-4557-E5EC-14CD-7489F5A3DCC6}"/>
              </a:ext>
            </a:extLst>
          </p:cNvPr>
          <p:cNvCxnSpPr>
            <a:cxnSpLocks/>
          </p:cNvCxnSpPr>
          <p:nvPr/>
        </p:nvCxnSpPr>
        <p:spPr>
          <a:xfrm>
            <a:off x="8681054" y="3153354"/>
            <a:ext cx="15321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43E1DE-880D-855A-AE85-9DF786F9C918}"/>
              </a:ext>
            </a:extLst>
          </p:cNvPr>
          <p:cNvCxnSpPr>
            <a:cxnSpLocks/>
          </p:cNvCxnSpPr>
          <p:nvPr/>
        </p:nvCxnSpPr>
        <p:spPr>
          <a:xfrm>
            <a:off x="10364819" y="3158230"/>
            <a:ext cx="15479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50C9E4-7F5F-418A-1EEB-4492BBBF53A0}"/>
              </a:ext>
            </a:extLst>
          </p:cNvPr>
          <p:cNvCxnSpPr>
            <a:cxnSpLocks/>
          </p:cNvCxnSpPr>
          <p:nvPr/>
        </p:nvCxnSpPr>
        <p:spPr>
          <a:xfrm>
            <a:off x="7835361" y="3158230"/>
            <a:ext cx="15321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D4324F-FEA7-7BF8-D1B8-0099AF84D664}"/>
              </a:ext>
            </a:extLst>
          </p:cNvPr>
          <p:cNvSpPr txBox="1"/>
          <p:nvPr/>
        </p:nvSpPr>
        <p:spPr>
          <a:xfrm>
            <a:off x="6813752" y="4629605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2</a:t>
            </a:r>
            <a:endParaRPr lang="en-H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1CD38-F668-0DFC-EE13-8B5E5C44C53D}"/>
              </a:ext>
            </a:extLst>
          </p:cNvPr>
          <p:cNvSpPr txBox="1"/>
          <p:nvPr/>
        </p:nvSpPr>
        <p:spPr>
          <a:xfrm>
            <a:off x="7880849" y="462304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1</a:t>
            </a:r>
            <a:endParaRPr lang="en-HK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29433B-5C8C-AD47-EA71-03B3BBE6E6BA}"/>
              </a:ext>
            </a:extLst>
          </p:cNvPr>
          <p:cNvSpPr txBox="1"/>
          <p:nvPr/>
        </p:nvSpPr>
        <p:spPr>
          <a:xfrm>
            <a:off x="9127856" y="462304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3</a:t>
            </a:r>
            <a:endParaRPr lang="en-HK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714F25-45AA-35D4-78C2-6C650261AF74}"/>
              </a:ext>
            </a:extLst>
          </p:cNvPr>
          <p:cNvSpPr txBox="1"/>
          <p:nvPr/>
        </p:nvSpPr>
        <p:spPr>
          <a:xfrm>
            <a:off x="10430789" y="462304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1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60082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929E5-0448-3A63-E16E-9CC73A798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29CC4B0E-BDAE-EC49-1DE9-CAC59C788D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820010"/>
              </p:ext>
            </p:extLst>
          </p:nvPr>
        </p:nvGraphicFramePr>
        <p:xfrm>
          <a:off x="2684727" y="31582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7F1B09A-8F68-E767-C057-C3C289C37E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2589235"/>
              </p:ext>
            </p:extLst>
          </p:nvPr>
        </p:nvGraphicFramePr>
        <p:xfrm>
          <a:off x="2684740" y="39777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231871-ABA0-B0EA-13C4-F40CAEA09470}"/>
              </a:ext>
            </a:extLst>
          </p:cNvPr>
          <p:cNvCxnSpPr>
            <a:cxnSpLocks/>
          </p:cNvCxnSpPr>
          <p:nvPr/>
        </p:nvCxnSpPr>
        <p:spPr>
          <a:xfrm>
            <a:off x="3732373" y="3546322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127C1DBB-7FDC-BB3B-DDFB-3F9378190860}"/>
              </a:ext>
            </a:extLst>
          </p:cNvPr>
          <p:cNvSpPr/>
          <p:nvPr/>
        </p:nvSpPr>
        <p:spPr>
          <a:xfrm rot="16200000">
            <a:off x="3279723" y="38445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4773B7-ED16-737C-AE31-2C6B909B1E54}"/>
              </a:ext>
            </a:extLst>
          </p:cNvPr>
          <p:cNvSpPr txBox="1"/>
          <p:nvPr/>
        </p:nvSpPr>
        <p:spPr>
          <a:xfrm>
            <a:off x="2845198" y="451287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74B67B4A-3998-65F6-3166-7823E0EB49F3}"/>
              </a:ext>
            </a:extLst>
          </p:cNvPr>
          <p:cNvSpPr/>
          <p:nvPr/>
        </p:nvSpPr>
        <p:spPr>
          <a:xfrm rot="16200000">
            <a:off x="4338575" y="40662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1291CB5-6BF7-E788-7464-85EE0D5BC023}"/>
              </a:ext>
            </a:extLst>
          </p:cNvPr>
          <p:cNvSpPr txBox="1"/>
          <p:nvPr/>
        </p:nvSpPr>
        <p:spPr>
          <a:xfrm>
            <a:off x="3948030" y="451248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0A3BBF25-2FC2-F0DC-9153-C33C10EB9DEF}"/>
              </a:ext>
            </a:extLst>
          </p:cNvPr>
          <p:cNvSpPr/>
          <p:nvPr/>
        </p:nvSpPr>
        <p:spPr>
          <a:xfrm rot="16200000">
            <a:off x="5630808" y="36401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B7385BC-622B-5616-07E9-8423C24DD1F7}"/>
              </a:ext>
            </a:extLst>
          </p:cNvPr>
          <p:cNvSpPr txBox="1"/>
          <p:nvPr/>
        </p:nvSpPr>
        <p:spPr>
          <a:xfrm>
            <a:off x="5162996" y="4486469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3CB9534D-B712-E3FC-8521-60E46D4F1644}"/>
              </a:ext>
            </a:extLst>
          </p:cNvPr>
          <p:cNvSpPr/>
          <p:nvPr/>
        </p:nvSpPr>
        <p:spPr>
          <a:xfrm rot="16200000">
            <a:off x="6904056" y="40628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347C227-C152-EB4E-FAD2-261E41FE0E7A}"/>
              </a:ext>
            </a:extLst>
          </p:cNvPr>
          <p:cNvSpPr txBox="1"/>
          <p:nvPr/>
        </p:nvSpPr>
        <p:spPr>
          <a:xfrm>
            <a:off x="6440433" y="4486469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CB396D-1ABD-0BE4-C41E-65F3134A3E89}"/>
              </a:ext>
            </a:extLst>
          </p:cNvPr>
          <p:cNvCxnSpPr>
            <a:cxnSpLocks/>
          </p:cNvCxnSpPr>
          <p:nvPr/>
        </p:nvCxnSpPr>
        <p:spPr>
          <a:xfrm>
            <a:off x="4592138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7CFB17B-12BF-6943-E648-42572F13969E}"/>
              </a:ext>
            </a:extLst>
          </p:cNvPr>
          <p:cNvCxnSpPr>
            <a:cxnSpLocks/>
          </p:cNvCxnSpPr>
          <p:nvPr/>
        </p:nvCxnSpPr>
        <p:spPr>
          <a:xfrm>
            <a:off x="6275569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EB0892F-886B-5D14-5199-EBDF7A31CAA9}"/>
              </a:ext>
            </a:extLst>
          </p:cNvPr>
          <p:cNvSpPr txBox="1"/>
          <p:nvPr/>
        </p:nvSpPr>
        <p:spPr>
          <a:xfrm>
            <a:off x="7496533" y="3158230"/>
            <a:ext cx="18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Physical seat plan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E58EFCD-F397-5D24-C421-B084DF7DDC14}"/>
              </a:ext>
            </a:extLst>
          </p:cNvPr>
          <p:cNvSpPr txBox="1"/>
          <p:nvPr/>
        </p:nvSpPr>
        <p:spPr>
          <a:xfrm>
            <a:off x="7439465" y="3977734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Model of seat plan</a:t>
            </a:r>
          </a:p>
        </p:txBody>
      </p:sp>
    </p:spTree>
    <p:extLst>
      <p:ext uri="{BB962C8B-B14F-4D97-AF65-F5344CB8AC3E}">
        <p14:creationId xmlns:p14="http://schemas.microsoft.com/office/powerpoint/2010/main" val="742939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ECD26-BAEE-64C4-20B0-6CC6477F8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562D8367-1D3F-94D6-0BEF-BE32FE3AFF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15292"/>
              </p:ext>
            </p:extLst>
          </p:nvPr>
        </p:nvGraphicFramePr>
        <p:xfrm>
          <a:off x="2684727" y="31582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B65AD38-D6D6-711E-DC94-7A6896EE75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2919402"/>
              </p:ext>
            </p:extLst>
          </p:nvPr>
        </p:nvGraphicFramePr>
        <p:xfrm>
          <a:off x="2684740" y="39777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A01926-0260-24E2-E1F6-DCFF0A6FC47E}"/>
              </a:ext>
            </a:extLst>
          </p:cNvPr>
          <p:cNvCxnSpPr>
            <a:cxnSpLocks/>
          </p:cNvCxnSpPr>
          <p:nvPr/>
        </p:nvCxnSpPr>
        <p:spPr>
          <a:xfrm>
            <a:off x="3732373" y="3546322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AB40FF92-6DEC-6C13-0596-B15163E55686}"/>
              </a:ext>
            </a:extLst>
          </p:cNvPr>
          <p:cNvSpPr/>
          <p:nvPr/>
        </p:nvSpPr>
        <p:spPr>
          <a:xfrm rot="16200000">
            <a:off x="3279723" y="38445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180E2A-6C70-05B0-2C61-CDB1EC7A1C7D}"/>
              </a:ext>
            </a:extLst>
          </p:cNvPr>
          <p:cNvSpPr txBox="1"/>
          <p:nvPr/>
        </p:nvSpPr>
        <p:spPr>
          <a:xfrm>
            <a:off x="2845198" y="451287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6BF47E86-7D27-0FB3-11EA-B93BE22314FF}"/>
              </a:ext>
            </a:extLst>
          </p:cNvPr>
          <p:cNvSpPr/>
          <p:nvPr/>
        </p:nvSpPr>
        <p:spPr>
          <a:xfrm rot="16200000">
            <a:off x="4338575" y="40662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38400-68ED-FC7F-B9A4-9CBFF30DD1DC}"/>
              </a:ext>
            </a:extLst>
          </p:cNvPr>
          <p:cNvSpPr txBox="1"/>
          <p:nvPr/>
        </p:nvSpPr>
        <p:spPr>
          <a:xfrm>
            <a:off x="3948030" y="451248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5F41501-5EE2-E087-9434-C29B7574EB6C}"/>
              </a:ext>
            </a:extLst>
          </p:cNvPr>
          <p:cNvSpPr/>
          <p:nvPr/>
        </p:nvSpPr>
        <p:spPr>
          <a:xfrm rot="16200000">
            <a:off x="5630808" y="36401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680AD4-12E8-CEF1-FE99-059D4EECFD02}"/>
              </a:ext>
            </a:extLst>
          </p:cNvPr>
          <p:cNvSpPr txBox="1"/>
          <p:nvPr/>
        </p:nvSpPr>
        <p:spPr>
          <a:xfrm>
            <a:off x="5162996" y="4486469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B64A5002-0E92-769F-2521-CB06ADA0EEFC}"/>
              </a:ext>
            </a:extLst>
          </p:cNvPr>
          <p:cNvSpPr/>
          <p:nvPr/>
        </p:nvSpPr>
        <p:spPr>
          <a:xfrm rot="16200000">
            <a:off x="6904056" y="40628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33B031-81B6-561D-9B76-773FE5A549DF}"/>
              </a:ext>
            </a:extLst>
          </p:cNvPr>
          <p:cNvSpPr txBox="1"/>
          <p:nvPr/>
        </p:nvSpPr>
        <p:spPr>
          <a:xfrm>
            <a:off x="6440433" y="4486469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C1EB08-8E90-05A8-5F27-FF3B455715CA}"/>
              </a:ext>
            </a:extLst>
          </p:cNvPr>
          <p:cNvCxnSpPr>
            <a:cxnSpLocks/>
          </p:cNvCxnSpPr>
          <p:nvPr/>
        </p:nvCxnSpPr>
        <p:spPr>
          <a:xfrm>
            <a:off x="4592138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8F66881-0150-3C33-EACB-F4F870D9CE74}"/>
              </a:ext>
            </a:extLst>
          </p:cNvPr>
          <p:cNvCxnSpPr>
            <a:cxnSpLocks/>
          </p:cNvCxnSpPr>
          <p:nvPr/>
        </p:nvCxnSpPr>
        <p:spPr>
          <a:xfrm>
            <a:off x="6275569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379F649-D051-A00E-979D-A33E471B98EE}"/>
              </a:ext>
            </a:extLst>
          </p:cNvPr>
          <p:cNvSpPr txBox="1"/>
          <p:nvPr/>
        </p:nvSpPr>
        <p:spPr>
          <a:xfrm>
            <a:off x="7496533" y="3158230"/>
            <a:ext cx="18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Physical seat plan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E5B217D-7A10-E8FE-0E50-DA2AE292835C}"/>
              </a:ext>
            </a:extLst>
          </p:cNvPr>
          <p:cNvSpPr txBox="1"/>
          <p:nvPr/>
        </p:nvSpPr>
        <p:spPr>
          <a:xfrm>
            <a:off x="7439465" y="3977734"/>
            <a:ext cx="19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Model of seat plan</a:t>
            </a:r>
          </a:p>
        </p:txBody>
      </p:sp>
    </p:spTree>
    <p:extLst>
      <p:ext uri="{BB962C8B-B14F-4D97-AF65-F5344CB8AC3E}">
        <p14:creationId xmlns:p14="http://schemas.microsoft.com/office/powerpoint/2010/main" val="1641998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87903"/>
              </p:ext>
            </p:extLst>
          </p:nvPr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48414"/>
              </p:ext>
            </p:extLst>
          </p:nvPr>
        </p:nvGraphicFramePr>
        <p:xfrm>
          <a:off x="6604960" y="403462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83761"/>
              </p:ext>
            </p:extLst>
          </p:nvPr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88187"/>
              </p:ext>
            </p:extLst>
          </p:nvPr>
        </p:nvGraphicFramePr>
        <p:xfrm>
          <a:off x="1031333" y="5003325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632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685149" y="4277791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39177"/>
              </p:ext>
            </p:extLst>
          </p:nvPr>
        </p:nvGraphicFramePr>
        <p:xfrm>
          <a:off x="1031333" y="5570512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CF13E4-4FCF-80E4-0E9A-3DA8E85A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28537"/>
              </p:ext>
            </p:extLst>
          </p:nvPr>
        </p:nvGraphicFramePr>
        <p:xfrm>
          <a:off x="6604960" y="461483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863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6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2004"/>
              </p:ext>
            </p:extLst>
          </p:nvPr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29316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5924"/>
              </p:ext>
            </p:extLst>
          </p:nvPr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2920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85012"/>
              </p:ext>
            </p:extLst>
          </p:nvPr>
        </p:nvGraphicFramePr>
        <p:xfrm>
          <a:off x="1345709" y="3055818"/>
          <a:ext cx="1690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42656424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41614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65295"/>
              </p:ext>
            </p:extLst>
          </p:nvPr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64658"/>
              </p:ext>
            </p:extLst>
          </p:nvPr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92129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9700"/>
              </p:ext>
            </p:extLst>
          </p:nvPr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648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22936"/>
              </p:ext>
            </p:extLst>
          </p:nvPr>
        </p:nvGraphicFramePr>
        <p:xfrm>
          <a:off x="1345709" y="3055818"/>
          <a:ext cx="8453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77082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/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229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7F0C37B-C53F-2748-90C5-9F808CC65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47652"/>
              </p:ext>
            </p:extLst>
          </p:nvPr>
        </p:nvGraphicFramePr>
        <p:xfrm>
          <a:off x="1307372" y="4081259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F3EBE47-1456-000E-5FDF-D317E2A5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76342"/>
              </p:ext>
            </p:extLst>
          </p:nvPr>
        </p:nvGraphicFramePr>
        <p:xfrm>
          <a:off x="1307371" y="4732528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08B4537-69D3-BC45-72B8-3203E9B87855}"/>
              </a:ext>
            </a:extLst>
          </p:cNvPr>
          <p:cNvSpPr txBox="1"/>
          <p:nvPr/>
        </p:nvSpPr>
        <p:spPr>
          <a:xfrm>
            <a:off x="370933" y="4082767"/>
            <a:ext cx="8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</a:t>
            </a:r>
            <a:endParaRPr lang="en-HK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96D06-6356-FDF7-CCC1-3274BC905632}"/>
              </a:ext>
            </a:extLst>
          </p:cNvPr>
          <p:cNvSpPr txBox="1"/>
          <p:nvPr/>
        </p:nvSpPr>
        <p:spPr>
          <a:xfrm>
            <a:off x="540241" y="47325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</a:t>
            </a:r>
            <a:endParaRPr lang="en-HK" baseline="-25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EC14B-9EBB-DAFB-5531-7AAD9D1D6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8017584"/>
              </p:ext>
            </p:extLst>
          </p:nvPr>
        </p:nvGraphicFramePr>
        <p:xfrm>
          <a:off x="2106749" y="1593989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D21D9-000A-2DDC-E926-A3405C490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76207"/>
              </p:ext>
            </p:extLst>
          </p:nvPr>
        </p:nvGraphicFramePr>
        <p:xfrm>
          <a:off x="2106748" y="2504042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D2B8AC-FC5C-4FB6-5CCF-02EDE35C1A91}"/>
              </a:ext>
            </a:extLst>
          </p:cNvPr>
          <p:cNvSpPr txBox="1"/>
          <p:nvPr/>
        </p:nvSpPr>
        <p:spPr>
          <a:xfrm>
            <a:off x="523333" y="1595497"/>
            <a:ext cx="16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 pattern</a:t>
            </a:r>
            <a:endParaRPr lang="en-HK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92607-B060-B3C6-6DF1-A98E47FD098A}"/>
              </a:ext>
            </a:extLst>
          </p:cNvPr>
          <p:cNvSpPr txBox="1"/>
          <p:nvPr/>
        </p:nvSpPr>
        <p:spPr>
          <a:xfrm>
            <a:off x="692641" y="2504042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 pattern</a:t>
            </a:r>
            <a:endParaRPr lang="en-HK" baseline="-25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0D7B6B-DBAB-A0C3-6341-7FB6EA5EC9F2}"/>
              </a:ext>
            </a:extLst>
          </p:cNvPr>
          <p:cNvSpPr txBox="1"/>
          <p:nvPr/>
        </p:nvSpPr>
        <p:spPr>
          <a:xfrm>
            <a:off x="4669282" y="1994496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(0,</a:t>
            </a:r>
            <a:r>
              <a:rPr lang="zh-CN" altLang="en-US" dirty="0"/>
              <a:t> </a:t>
            </a:r>
            <a:r>
              <a:rPr lang="en-HK" altLang="zh-CN" dirty="0"/>
              <a:t>0,</a:t>
            </a:r>
            <a:r>
              <a:rPr lang="zh-CN" altLang="en-US" dirty="0"/>
              <a:t> </a:t>
            </a:r>
            <a:r>
              <a:rPr lang="en-HK" altLang="zh-CN" dirty="0"/>
              <a:t>0,</a:t>
            </a:r>
            <a:r>
              <a:rPr lang="zh-CN" altLang="en-US" dirty="0"/>
              <a:t> </a:t>
            </a:r>
            <a:r>
              <a:rPr lang="en-HK" altLang="zh-CN" dirty="0"/>
              <a:t>4)</a:t>
            </a:r>
            <a:endParaRPr lang="en-HK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E298AE-3F23-19A2-1EFD-78865A102AA5}"/>
              </a:ext>
            </a:extLst>
          </p:cNvPr>
          <p:cNvSpPr txBox="1"/>
          <p:nvPr/>
        </p:nvSpPr>
        <p:spPr>
          <a:xfrm>
            <a:off x="4669281" y="2877359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(1,</a:t>
            </a:r>
            <a:r>
              <a:rPr lang="zh-CN" altLang="en-US" dirty="0"/>
              <a:t> </a:t>
            </a:r>
            <a:r>
              <a:rPr lang="en-HK" altLang="zh-CN" dirty="0"/>
              <a:t>1,</a:t>
            </a:r>
            <a:r>
              <a:rPr lang="zh-CN" altLang="en-US" dirty="0"/>
              <a:t> </a:t>
            </a:r>
            <a:r>
              <a:rPr lang="en-HK" altLang="zh-CN" dirty="0"/>
              <a:t>4,</a:t>
            </a:r>
            <a:r>
              <a:rPr lang="zh-CN" altLang="en-US" dirty="0"/>
              <a:t> </a:t>
            </a:r>
            <a:r>
              <a:rPr lang="en-HK" altLang="zh-CN" dirty="0"/>
              <a:t>0)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4366741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06726-EAE1-15AC-A66A-BE7A2DCB564B}"/>
              </a:ext>
            </a:extLst>
          </p:cNvPr>
          <p:cNvSpPr/>
          <p:nvPr/>
        </p:nvSpPr>
        <p:spPr>
          <a:xfrm>
            <a:off x="1647645" y="2191108"/>
            <a:ext cx="444835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05760-8C03-B2E7-785A-A89F18BFD130}"/>
              </a:ext>
            </a:extLst>
          </p:cNvPr>
          <p:cNvSpPr/>
          <p:nvPr/>
        </p:nvSpPr>
        <p:spPr>
          <a:xfrm>
            <a:off x="2169044" y="2438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not sufficient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7D292C-2FC0-8118-181B-99917D9199F6}"/>
              </a:ext>
            </a:extLst>
          </p:cNvPr>
          <p:cNvSpPr/>
          <p:nvPr/>
        </p:nvSpPr>
        <p:spPr>
          <a:xfrm>
            <a:off x="4478489" y="245542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Find the larger planned seats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90FB8-B855-A9D9-9D12-DFF16CD9AA9B}"/>
              </a:ext>
            </a:extLst>
          </p:cNvPr>
          <p:cNvSpPr/>
          <p:nvPr/>
        </p:nvSpPr>
        <p:spPr>
          <a:xfrm>
            <a:off x="6776245" y="2445831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D8C108-829C-B541-5E37-E50F2C88A904}"/>
              </a:ext>
            </a:extLst>
          </p:cNvPr>
          <p:cNvSpPr/>
          <p:nvPr/>
        </p:nvSpPr>
        <p:spPr>
          <a:xfrm>
            <a:off x="3708170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FC80A16-FEC8-6EE9-70C0-3CAB8ECF0733}"/>
              </a:ext>
            </a:extLst>
          </p:cNvPr>
          <p:cNvSpPr/>
          <p:nvPr/>
        </p:nvSpPr>
        <p:spPr>
          <a:xfrm>
            <a:off x="6203699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74A33-330C-CB21-858D-78BE15705E8D}"/>
              </a:ext>
            </a:extLst>
          </p:cNvPr>
          <p:cNvSpPr/>
          <p:nvPr/>
        </p:nvSpPr>
        <p:spPr>
          <a:xfrm>
            <a:off x="8219361" y="276641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C3270-60FE-931C-956E-FB07B7713E76}"/>
              </a:ext>
            </a:extLst>
          </p:cNvPr>
          <p:cNvSpPr/>
          <p:nvPr/>
        </p:nvSpPr>
        <p:spPr>
          <a:xfrm>
            <a:off x="8787113" y="2455427"/>
            <a:ext cx="1956627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the decision based on the values of stochastic programming 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CF0B247-3F7F-1235-C89B-620861BC1B78}"/>
              </a:ext>
            </a:extLst>
          </p:cNvPr>
          <p:cNvSpPr/>
          <p:nvPr/>
        </p:nvSpPr>
        <p:spPr>
          <a:xfrm>
            <a:off x="3712788" y="428865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16EF4-8CE9-0092-E20C-CFD2F9C9A2B5}"/>
              </a:ext>
            </a:extLst>
          </p:cNvPr>
          <p:cNvSpPr/>
          <p:nvPr/>
        </p:nvSpPr>
        <p:spPr>
          <a:xfrm>
            <a:off x="253395" y="327589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 arrivals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B08A1-8944-007E-9191-EAB70D02D2F9}"/>
              </a:ext>
            </a:extLst>
          </p:cNvPr>
          <p:cNvSpPr/>
          <p:nvPr/>
        </p:nvSpPr>
        <p:spPr>
          <a:xfrm>
            <a:off x="2169044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sufficient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9CA4A3-57A9-3107-D366-0613E7F3E2F5}"/>
              </a:ext>
            </a:extLst>
          </p:cNvPr>
          <p:cNvSpPr/>
          <p:nvPr/>
        </p:nvSpPr>
        <p:spPr>
          <a:xfrm>
            <a:off x="4458938" y="394344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 directly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9D376-104E-F604-E6D1-0427ADFB2FCD}"/>
              </a:ext>
            </a:extLst>
          </p:cNvPr>
          <p:cNvSpPr/>
          <p:nvPr/>
        </p:nvSpPr>
        <p:spPr>
          <a:xfrm rot="20346482">
            <a:off x="1467794" y="295977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B80892-9F0F-2F71-1360-1E25DEB156C2}"/>
              </a:ext>
            </a:extLst>
          </p:cNvPr>
          <p:cNvSpPr/>
          <p:nvPr/>
        </p:nvSpPr>
        <p:spPr>
          <a:xfrm>
            <a:off x="6776166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73DD136-3BB6-C2CC-0B47-06B321A47431}"/>
              </a:ext>
            </a:extLst>
          </p:cNvPr>
          <p:cNvSpPr/>
          <p:nvPr/>
        </p:nvSpPr>
        <p:spPr>
          <a:xfrm rot="1599993">
            <a:off x="1457338" y="410813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2687708-B22A-B641-0A94-C8CA8DD25084}"/>
              </a:ext>
            </a:extLst>
          </p:cNvPr>
          <p:cNvSpPr/>
          <p:nvPr/>
        </p:nvSpPr>
        <p:spPr>
          <a:xfrm>
            <a:off x="6203699" y="421085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C33084D1-BE9B-5FBC-EE79-C2446BF6449B}"/>
              </a:ext>
            </a:extLst>
          </p:cNvPr>
          <p:cNvSpPr/>
          <p:nvPr/>
        </p:nvSpPr>
        <p:spPr>
          <a:xfrm>
            <a:off x="3421427" y="699224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2C9088-0E8D-0CE3-A015-0A768B9254E2}"/>
              </a:ext>
            </a:extLst>
          </p:cNvPr>
          <p:cNvSpPr/>
          <p:nvPr/>
        </p:nvSpPr>
        <p:spPr>
          <a:xfrm>
            <a:off x="3838755" y="1581290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</p:spTree>
    <p:extLst>
      <p:ext uri="{BB962C8B-B14F-4D97-AF65-F5344CB8AC3E}">
        <p14:creationId xmlns:p14="http://schemas.microsoft.com/office/powerpoint/2010/main" val="12266352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06BBD-B2A3-B389-761A-48991B760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67EA9C7-0403-CA0A-ADCF-D1E8A35217D6}"/>
              </a:ext>
            </a:extLst>
          </p:cNvPr>
          <p:cNvSpPr/>
          <p:nvPr/>
        </p:nvSpPr>
        <p:spPr>
          <a:xfrm>
            <a:off x="5957348" y="1449244"/>
            <a:ext cx="4256327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C3D5DC51-EED1-2F63-CCBF-948EE3AF7920}"/>
              </a:ext>
            </a:extLst>
          </p:cNvPr>
          <p:cNvSpPr/>
          <p:nvPr/>
        </p:nvSpPr>
        <p:spPr>
          <a:xfrm>
            <a:off x="1690776" y="1449244"/>
            <a:ext cx="225401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317988F-37B5-1B80-56FD-44412C40EDC2}"/>
              </a:ext>
            </a:extLst>
          </p:cNvPr>
          <p:cNvSpPr/>
          <p:nvPr/>
        </p:nvSpPr>
        <p:spPr>
          <a:xfrm>
            <a:off x="2220025" y="1961741"/>
            <a:ext cx="1158068" cy="6675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Reject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57FB5E2-DD06-C2F8-833C-DD1E8C4E9868}"/>
              </a:ext>
            </a:extLst>
          </p:cNvPr>
          <p:cNvSpPr/>
          <p:nvPr/>
        </p:nvSpPr>
        <p:spPr>
          <a:xfrm>
            <a:off x="4393531" y="1962468"/>
            <a:ext cx="1158068" cy="667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Match 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8ECF6D9-96BA-80C3-8BD5-685F902731E7}"/>
              </a:ext>
            </a:extLst>
          </p:cNvPr>
          <p:cNvSpPr/>
          <p:nvPr/>
        </p:nvSpPr>
        <p:spPr>
          <a:xfrm>
            <a:off x="6495947" y="1961742"/>
            <a:ext cx="1158068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Assign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36CDF38-D72A-235C-E0D0-50329E053D0F}"/>
              </a:ext>
            </a:extLst>
          </p:cNvPr>
          <p:cNvSpPr/>
          <p:nvPr/>
        </p:nvSpPr>
        <p:spPr>
          <a:xfrm rot="19283639">
            <a:off x="1503992" y="3021276"/>
            <a:ext cx="744719" cy="19690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0C551CD5-E730-9E44-186F-AD0751201020}"/>
              </a:ext>
            </a:extLst>
          </p:cNvPr>
          <p:cNvSpPr/>
          <p:nvPr/>
        </p:nvSpPr>
        <p:spPr>
          <a:xfrm>
            <a:off x="5806188" y="219468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0EC12801-81F0-DEAB-EF7A-A4452839795A}"/>
              </a:ext>
            </a:extLst>
          </p:cNvPr>
          <p:cNvSpPr/>
          <p:nvPr/>
        </p:nvSpPr>
        <p:spPr>
          <a:xfrm>
            <a:off x="3641782" y="3506351"/>
            <a:ext cx="555132" cy="197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5503D8-33F6-3EDF-2CD0-F89D655578F7}"/>
              </a:ext>
            </a:extLst>
          </p:cNvPr>
          <p:cNvSpPr/>
          <p:nvPr/>
        </p:nvSpPr>
        <p:spPr>
          <a:xfrm>
            <a:off x="242510" y="1961741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Arriving Group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0CC728F-BDE8-5B55-1761-A22D266E363D}"/>
              </a:ext>
            </a:extLst>
          </p:cNvPr>
          <p:cNvSpPr/>
          <p:nvPr/>
        </p:nvSpPr>
        <p:spPr>
          <a:xfrm>
            <a:off x="4393531" y="3243899"/>
            <a:ext cx="1158068" cy="6675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Not Match </a:t>
            </a:r>
            <a:endParaRPr lang="zh-CN" altLang="en-US" sz="14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F01A7437-639C-30EC-77E4-3B0575A5B28E}"/>
              </a:ext>
            </a:extLst>
          </p:cNvPr>
          <p:cNvSpPr/>
          <p:nvPr/>
        </p:nvSpPr>
        <p:spPr>
          <a:xfrm>
            <a:off x="8731745" y="1961741"/>
            <a:ext cx="1158068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Assign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E2AAC7BA-7B2B-B0B7-9B49-3F35C6055299}"/>
              </a:ext>
            </a:extLst>
          </p:cNvPr>
          <p:cNvSpPr/>
          <p:nvPr/>
        </p:nvSpPr>
        <p:spPr>
          <a:xfrm>
            <a:off x="1563996" y="350635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DC2487DD-4B1B-71D6-DD4E-8657BFCFC7C5}"/>
              </a:ext>
            </a:extLst>
          </p:cNvPr>
          <p:cNvSpPr/>
          <p:nvPr/>
        </p:nvSpPr>
        <p:spPr>
          <a:xfrm>
            <a:off x="5806188" y="3476838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F4AA7DB5-9521-A4B5-2AB9-EED43933F8EB}"/>
              </a:ext>
            </a:extLst>
          </p:cNvPr>
          <p:cNvSpPr/>
          <p:nvPr/>
        </p:nvSpPr>
        <p:spPr>
          <a:xfrm>
            <a:off x="239802" y="3243900"/>
            <a:ext cx="1198851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Dynamic Programming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4EC3EED9-4996-3BFF-87A2-92B1F34ACC58}"/>
              </a:ext>
            </a:extLst>
          </p:cNvPr>
          <p:cNvSpPr/>
          <p:nvPr/>
        </p:nvSpPr>
        <p:spPr>
          <a:xfrm>
            <a:off x="691249" y="2768157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3" name="矩形 11">
            <a:extLst>
              <a:ext uri="{FF2B5EF4-FFF2-40B4-BE49-F238E27FC236}">
                <a16:creationId xmlns:a16="http://schemas.microsoft.com/office/drawing/2014/main" id="{FB054BC4-A885-51EA-0816-6C550BD9F014}"/>
              </a:ext>
            </a:extLst>
          </p:cNvPr>
          <p:cNvSpPr/>
          <p:nvPr/>
        </p:nvSpPr>
        <p:spPr>
          <a:xfrm>
            <a:off x="4393531" y="54117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Seat</a:t>
            </a:r>
          </a:p>
          <a:p>
            <a:pPr algn="ctr"/>
            <a:r>
              <a:rPr lang="en-HK" altLang="zh-CN" sz="1400" dirty="0"/>
              <a:t>Planning</a:t>
            </a:r>
            <a:endParaRPr lang="zh-CN" altLang="en-US" sz="1400" dirty="0"/>
          </a:p>
        </p:txBody>
      </p:sp>
      <p:sp>
        <p:nvSpPr>
          <p:cNvPr id="21" name="矩形 13">
            <a:extLst>
              <a:ext uri="{FF2B5EF4-FFF2-40B4-BE49-F238E27FC236}">
                <a16:creationId xmlns:a16="http://schemas.microsoft.com/office/drawing/2014/main" id="{48A7D972-CB60-2384-2E09-DF561DD1DDA5}"/>
              </a:ext>
            </a:extLst>
          </p:cNvPr>
          <p:cNvSpPr/>
          <p:nvPr/>
        </p:nvSpPr>
        <p:spPr>
          <a:xfrm>
            <a:off x="2227770" y="3243899"/>
            <a:ext cx="1158068" cy="66755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Ready to Assign</a:t>
            </a:r>
            <a:endParaRPr lang="zh-CN" altLang="en-US" sz="1400" dirty="0"/>
          </a:p>
        </p:txBody>
      </p:sp>
      <p:sp>
        <p:nvSpPr>
          <p:cNvPr id="22" name="箭头: 右 10">
            <a:extLst>
              <a:ext uri="{FF2B5EF4-FFF2-40B4-BE49-F238E27FC236}">
                <a16:creationId xmlns:a16="http://schemas.microsoft.com/office/drawing/2014/main" id="{3577B8EA-3C64-F6B4-E1D1-B75EB1261C4C}"/>
              </a:ext>
            </a:extLst>
          </p:cNvPr>
          <p:cNvSpPr/>
          <p:nvPr/>
        </p:nvSpPr>
        <p:spPr>
          <a:xfrm rot="5400000">
            <a:off x="4680273" y="1395037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4" name="矩形 15">
            <a:extLst>
              <a:ext uri="{FF2B5EF4-FFF2-40B4-BE49-F238E27FC236}">
                <a16:creationId xmlns:a16="http://schemas.microsoft.com/office/drawing/2014/main" id="{32C09CE5-FD4A-3BD9-2B9A-B9638BD9829B}"/>
              </a:ext>
            </a:extLst>
          </p:cNvPr>
          <p:cNvSpPr/>
          <p:nvPr/>
        </p:nvSpPr>
        <p:spPr>
          <a:xfrm>
            <a:off x="8731745" y="3243899"/>
            <a:ext cx="1158068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Reject</a:t>
            </a:r>
            <a:endParaRPr lang="zh-CN" altLang="en-US" sz="1400" dirty="0"/>
          </a:p>
        </p:txBody>
      </p:sp>
      <p:sp>
        <p:nvSpPr>
          <p:cNvPr id="25" name="矩形 15">
            <a:extLst>
              <a:ext uri="{FF2B5EF4-FFF2-40B4-BE49-F238E27FC236}">
                <a16:creationId xmlns:a16="http://schemas.microsoft.com/office/drawing/2014/main" id="{33AB9529-B17D-9EBF-15E5-2B9B3BFD46BA}"/>
              </a:ext>
            </a:extLst>
          </p:cNvPr>
          <p:cNvSpPr/>
          <p:nvPr/>
        </p:nvSpPr>
        <p:spPr>
          <a:xfrm>
            <a:off x="6495947" y="3243899"/>
            <a:ext cx="1158068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6" name="箭头: 右 6">
            <a:extLst>
              <a:ext uri="{FF2B5EF4-FFF2-40B4-BE49-F238E27FC236}">
                <a16:creationId xmlns:a16="http://schemas.microsoft.com/office/drawing/2014/main" id="{CD3332E6-3362-085A-CE61-583EFA60E097}"/>
              </a:ext>
            </a:extLst>
          </p:cNvPr>
          <p:cNvSpPr/>
          <p:nvPr/>
        </p:nvSpPr>
        <p:spPr>
          <a:xfrm rot="19283639">
            <a:off x="7896810" y="2971135"/>
            <a:ext cx="744719" cy="19690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7" name="箭头: 右 10">
            <a:extLst>
              <a:ext uri="{FF2B5EF4-FFF2-40B4-BE49-F238E27FC236}">
                <a16:creationId xmlns:a16="http://schemas.microsoft.com/office/drawing/2014/main" id="{BF5F1A3F-D6E6-DB7E-E1D7-9ED4ED45EABD}"/>
              </a:ext>
            </a:extLst>
          </p:cNvPr>
          <p:cNvSpPr/>
          <p:nvPr/>
        </p:nvSpPr>
        <p:spPr>
          <a:xfrm>
            <a:off x="7988119" y="3489131"/>
            <a:ext cx="555132" cy="197073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9" name="箭头: 右 6">
            <a:extLst>
              <a:ext uri="{FF2B5EF4-FFF2-40B4-BE49-F238E27FC236}">
                <a16:creationId xmlns:a16="http://schemas.microsoft.com/office/drawing/2014/main" id="{577A60DB-1E22-765E-343B-1685B7A7AAFE}"/>
              </a:ext>
            </a:extLst>
          </p:cNvPr>
          <p:cNvSpPr/>
          <p:nvPr/>
        </p:nvSpPr>
        <p:spPr>
          <a:xfrm rot="19283639">
            <a:off x="3570450" y="3050157"/>
            <a:ext cx="744719" cy="19690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212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8360B6-7F0E-36D1-591E-F83815C665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38171" y="2753712"/>
            <a:ext cx="10302940" cy="1121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28570D-6092-A74A-76C1-C06A8F781B65}"/>
              </a:ext>
            </a:extLst>
          </p:cNvPr>
          <p:cNvCxnSpPr>
            <a:cxnSpLocks/>
          </p:cNvCxnSpPr>
          <p:nvPr/>
        </p:nvCxnSpPr>
        <p:spPr>
          <a:xfrm flipH="1" flipV="1">
            <a:off x="6495691" y="4743855"/>
            <a:ext cx="1208601" cy="3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FD96B-11F1-9BC9-F5E6-0EF07E4FD782}"/>
              </a:ext>
            </a:extLst>
          </p:cNvPr>
          <p:cNvSpPr txBox="1"/>
          <p:nvPr/>
        </p:nvSpPr>
        <p:spPr>
          <a:xfrm>
            <a:off x="361951" y="942488"/>
            <a:ext cx="11455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Let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D^t_j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be the random variable indicates the number of group type $j$ in $t$ periods.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E280A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$P(D_{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}^{T-t} \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geq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)$ is the probability that the demand of group type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</a:t>
            </a:r>
          </a:p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in $(T - t)$ periods is no less than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3C6194-81C2-6491-5461-11D3621CDE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25" y="4141188"/>
            <a:ext cx="2117333" cy="602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ACE00-C446-8CC5-E637-B397A6A7E9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4142270"/>
            <a:ext cx="2833067" cy="62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5F38B-7A06-7031-586E-7A29ADB1C6CE}"/>
              </a:ext>
            </a:extLst>
          </p:cNvPr>
          <p:cNvSpPr txBox="1"/>
          <p:nvPr/>
        </p:nvSpPr>
        <p:spPr>
          <a:xfrm>
            <a:off x="5615797" y="2079920"/>
            <a:ext cx="646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                          is the </a:t>
            </a:r>
            <a:r>
              <a:rPr lang="en-US" dirty="0"/>
              <a:t>probability that the demand of group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in (T - t) periods is no less than </a:t>
            </a:r>
            <a:r>
              <a:rPr lang="en-US" dirty="0" err="1"/>
              <a:t>x_i</a:t>
            </a:r>
            <a:r>
              <a:rPr lang="en-HK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1030F-B692-4E58-5462-4230909C4C3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56" y="5111870"/>
            <a:ext cx="7279238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22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1138692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1138692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1406104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1742541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1071285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1723678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338333" y="1535487"/>
            <a:ext cx="3666494" cy="301061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dirty="0">
                <a:solidFill>
                  <a:srgbClr val="FF0000"/>
                </a:solidFill>
              </a:rPr>
              <a:t>Seat Planning</a:t>
            </a:r>
          </a:p>
          <a:p>
            <a:pPr algn="ctr"/>
            <a:endParaRPr lang="en-US" altLang="zh-CN" sz="2000" dirty="0">
              <a:solidFill>
                <a:srgbClr val="FF0000"/>
              </a:solidFill>
            </a:endParaRPr>
          </a:p>
          <a:p>
            <a:endParaRPr lang="en-US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"/>
            </a:pPr>
            <a:r>
              <a:rPr lang="en-US" dirty="0"/>
              <a:t>New model and technique for stochastic demand</a:t>
            </a:r>
          </a:p>
          <a:p>
            <a:pPr>
              <a:buClr>
                <a:schemeClr val="accent1"/>
              </a:buClr>
            </a:pPr>
            <a:endParaRPr lang="en-US" dirty="0"/>
          </a:p>
          <a:p>
            <a:pPr marL="342900" indent="-342900">
              <a:buClr>
                <a:schemeClr val="accent1"/>
              </a:buClr>
              <a:buFont typeface="Wingdings" panose="05000000000000000000" pitchFamily="2" charset="2"/>
              <a:buChar char=""/>
            </a:pPr>
            <a:r>
              <a:rPr lang="en-US" dirty="0"/>
              <a:t>Provide seat planning as a basis for seat assignment </a:t>
            </a:r>
          </a:p>
          <a:p>
            <a:pPr algn="ctr"/>
            <a:endParaRPr lang="en-US" dirty="0"/>
          </a:p>
          <a:p>
            <a:pPr algn="ctr"/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6678390" y="1535487"/>
            <a:ext cx="3749438" cy="301061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HK" sz="2800" dirty="0">
                <a:solidFill>
                  <a:srgbClr val="FF0000"/>
                </a:solidFill>
              </a:rPr>
              <a:t>Seat Assignment</a:t>
            </a:r>
          </a:p>
          <a:p>
            <a:pPr algn="ctr"/>
            <a:endParaRPr lang="en-HK" dirty="0"/>
          </a:p>
          <a:p>
            <a:endParaRPr lang="en-HK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dirty="0"/>
              <a:t>New model for seat assignment problem </a:t>
            </a:r>
          </a:p>
          <a:p>
            <a:endParaRPr lang="en-US" dirty="0"/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n"/>
            </a:pPr>
            <a:r>
              <a:rPr lang="en-US" dirty="0"/>
              <a:t>Provide practical policies and insights</a:t>
            </a:r>
          </a:p>
          <a:p>
            <a:endParaRPr lang="en-US" dirty="0"/>
          </a:p>
          <a:p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>
            <a:cxnSpLocks/>
          </p:cNvCxnSpPr>
          <p:nvPr/>
        </p:nvCxnSpPr>
        <p:spPr>
          <a:xfrm>
            <a:off x="5106836" y="2406781"/>
            <a:ext cx="146954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5299633" y="2037445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b="1" dirty="0">
                <a:solidFill>
                  <a:schemeClr val="accent1"/>
                </a:solidFill>
              </a:rPr>
              <a:t>Guidance</a:t>
            </a:r>
          </a:p>
        </p:txBody>
      </p:sp>
    </p:spTree>
    <p:extLst>
      <p:ext uri="{BB962C8B-B14F-4D97-AF65-F5344CB8AC3E}">
        <p14:creationId xmlns:p14="http://schemas.microsoft.com/office/powerpoint/2010/main" val="3488605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71756"/>
              </p:ext>
            </p:extLst>
          </p:nvPr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7558"/>
              </p:ext>
            </p:extLst>
          </p:nvPr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05601"/>
              </p:ext>
            </p:extLst>
          </p:nvPr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25248"/>
              </p:ext>
            </p:extLst>
          </p:nvPr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0070"/>
              </p:ext>
            </p:extLst>
          </p:nvPr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74C1E54-FD19-B12D-EC33-A313B9D86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1412"/>
              </p:ext>
            </p:extLst>
          </p:nvPr>
        </p:nvGraphicFramePr>
        <p:xfrm>
          <a:off x="677651" y="281317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304B7FF-3D06-E16F-FE66-18A50CAE3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99144"/>
              </p:ext>
            </p:extLst>
          </p:nvPr>
        </p:nvGraphicFramePr>
        <p:xfrm>
          <a:off x="677651" y="355398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AB5E27-F5F6-10A0-2450-BF2A2BC0E5E7}"/>
              </a:ext>
            </a:extLst>
          </p:cNvPr>
          <p:cNvCxnSpPr>
            <a:cxnSpLocks/>
          </p:cNvCxnSpPr>
          <p:nvPr/>
        </p:nvCxnSpPr>
        <p:spPr>
          <a:xfrm>
            <a:off x="1744836" y="3198999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4DE3D8-AAA4-1998-0C25-0DE84CC3BD47}"/>
              </a:ext>
            </a:extLst>
          </p:cNvPr>
          <p:cNvCxnSpPr>
            <a:cxnSpLocks/>
          </p:cNvCxnSpPr>
          <p:nvPr/>
        </p:nvCxnSpPr>
        <p:spPr>
          <a:xfrm>
            <a:off x="2595979" y="3198999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A9C260-D639-B747-F361-5136ACC20DA7}"/>
              </a:ext>
            </a:extLst>
          </p:cNvPr>
          <p:cNvCxnSpPr>
            <a:cxnSpLocks/>
          </p:cNvCxnSpPr>
          <p:nvPr/>
        </p:nvCxnSpPr>
        <p:spPr>
          <a:xfrm>
            <a:off x="4283881" y="3184017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FB232D-B9DA-F00C-AB79-1A8052D3601E}"/>
              </a:ext>
            </a:extLst>
          </p:cNvPr>
          <p:cNvCxnSpPr>
            <a:cxnSpLocks/>
          </p:cNvCxnSpPr>
          <p:nvPr/>
        </p:nvCxnSpPr>
        <p:spPr>
          <a:xfrm>
            <a:off x="5124089" y="3184017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00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74C1E54-FD19-B12D-EC33-A313B9D86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43115"/>
              </p:ext>
            </p:extLst>
          </p:nvPr>
        </p:nvGraphicFramePr>
        <p:xfrm>
          <a:off x="910563" y="352053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D597B0C-70E2-51DD-25BF-E82EAB9B3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5761"/>
              </p:ext>
            </p:extLst>
          </p:nvPr>
        </p:nvGraphicFramePr>
        <p:xfrm>
          <a:off x="910563" y="44493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49D5E828-28BE-B5D8-A055-E7A401B35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92852"/>
              </p:ext>
            </p:extLst>
          </p:nvPr>
        </p:nvGraphicFramePr>
        <p:xfrm>
          <a:off x="6609751" y="363569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F80849C-4F37-FDC0-4FD1-E7E311986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25357"/>
              </p:ext>
            </p:extLst>
          </p:nvPr>
        </p:nvGraphicFramePr>
        <p:xfrm>
          <a:off x="6609751" y="2836589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48283F-DC62-D779-E31F-99DE7D1BDE08}"/>
              </a:ext>
            </a:extLst>
          </p:cNvPr>
          <p:cNvCxnSpPr>
            <a:cxnSpLocks/>
          </p:cNvCxnSpPr>
          <p:nvPr/>
        </p:nvCxnSpPr>
        <p:spPr>
          <a:xfrm>
            <a:off x="7032829" y="3289578"/>
            <a:ext cx="0" cy="299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3B0F1F-D210-B683-AA4A-4ABBB4871E95}"/>
              </a:ext>
            </a:extLst>
          </p:cNvPr>
          <p:cNvCxnSpPr>
            <a:cxnSpLocks/>
          </p:cNvCxnSpPr>
          <p:nvPr/>
        </p:nvCxnSpPr>
        <p:spPr>
          <a:xfrm>
            <a:off x="8720350" y="4028541"/>
            <a:ext cx="0" cy="353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458233C-5ED4-3F85-8B89-D5D460E46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13689"/>
              </p:ext>
            </p:extLst>
          </p:nvPr>
        </p:nvGraphicFramePr>
        <p:xfrm>
          <a:off x="6609751" y="444013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7412DECB-29EC-1E4D-79D5-84D206FC3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94835"/>
              </p:ext>
            </p:extLst>
          </p:nvPr>
        </p:nvGraphicFramePr>
        <p:xfrm>
          <a:off x="6604960" y="519286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8B6E504-EA64-9E1A-B251-C6F7AE0AEAE7}"/>
              </a:ext>
            </a:extLst>
          </p:cNvPr>
          <p:cNvSpPr txBox="1"/>
          <p:nvPr/>
        </p:nvSpPr>
        <p:spPr>
          <a:xfrm>
            <a:off x="8527028" y="479060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92283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43717"/>
              </p:ext>
            </p:extLst>
          </p:nvPr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94768"/>
              </p:ext>
            </p:extLst>
          </p:nvPr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6931564" y="52627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7990416" y="74797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9282649" y="32182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10555897" y="74452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580833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488.564"/>
  <p:tag name="OUTPUTTYPE" val="PNG"/>
  <p:tag name="IGUANATEXVERSION" val="161"/>
  <p:tag name="LATEXADDIN" val="\documentclass{article}&#10;\usepackage{amsmath}&#10;\usepackage{color}&#10;\pagestyle{empty}&#10;\begin{document}&#10;&#10;{\color{red} $D^t_j$} is a random variable \\ &#10;indicating the number of \\&#10;group type $j$ in $t$ periods.&#10;&#10;\end{document}"/>
  <p:tag name="IGUANATEXSIZE" val="14"/>
  <p:tag name="IGUANATEXCURSOR" val="1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2.4447"/>
  <p:tag name="ORIGINALWIDTH" val="1991.751"/>
  <p:tag name="OUTPUTTYPE" val="PNG"/>
  <p:tag name="IGUANATEXVERSION" val="161"/>
  <p:tag name="LATEXADDIN" val="\documentclass{article}&#10;\usepackage{amsmath}&#10;\usepackage{color}&#10;\pagestyle{empty}&#10;\begin{document}&#10;&#10;\noindent&#10;{\color{red} $P(D_{i}^{T-t} \geq X_i)$} is the probability \\&#10;that the demand of group type $i$ \\&#10;in $(T-t)$ periods is no less than $X_i$. &#10;\end{document}"/>
  <p:tag name="IGUANATEXSIZE" val="14"/>
  <p:tag name="IGUANATEXCURSOR" val="14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582.302"/>
  <p:tag name="OUTPUTTYPE" val="PNG"/>
  <p:tag name="IGUANATEXVERSION" val="161"/>
  <p:tag name="LATEXADDIN" val="\documentclass{article}&#10;\usepackage{amsmath}&#10;\pagestyle{empty}&#10;\begin{document}&#10;&#10;$$&#10;d^{t}(i,\hat{i}) =&#10;    \underbrace{i + (\hat{i}-i-\delta)P(D_{\hat{i}-i-\delta}^{T-t} \geq X_{\hat{i}-i-\delta}+1)}_{\text{acceptance}} - \underbrace{\hat{i} P(D_{\hat{i}}^{T-t} \geq X_{\hat{i}})}_{\text{rejection}}&#10;$$&#10;&#10;&#10;\end{document}"/>
  <p:tag name="IGUANATEXSIZE" val="20"/>
  <p:tag name="IGUANATEXCURSOR" val="2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468102-0440-4AF5-A5CF-60A0A5369B19}">
  <we:reference id="wa104381909" version="3.14.0.0" store="en-US" storeType="OMEX"/>
  <we:alternateReferences>
    <we:reference id="WA104381909" version="3.14.0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3124</TotalTime>
  <Words>495</Words>
  <Application>Microsoft Office PowerPoint</Application>
  <PresentationFormat>Widescreen</PresentationFormat>
  <Paragraphs>231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Times New Roman</vt:lpstr>
      <vt:lpstr>Wingdings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77</cp:revision>
  <dcterms:created xsi:type="dcterms:W3CDTF">2023-08-27T02:01:53Z</dcterms:created>
  <dcterms:modified xsi:type="dcterms:W3CDTF">2025-03-14T09:48:16Z</dcterms:modified>
</cp:coreProperties>
</file>