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8"/>
  </p:notesMasterIdLst>
  <p:sldIdLst>
    <p:sldId id="256" r:id="rId2"/>
    <p:sldId id="257" r:id="rId3"/>
    <p:sldId id="258" r:id="rId4"/>
    <p:sldId id="259" r:id="rId5"/>
    <p:sldId id="260" r:id="rId6"/>
    <p:sldId id="270" r:id="rId7"/>
    <p:sldId id="271" r:id="rId8"/>
    <p:sldId id="267" r:id="rId9"/>
    <p:sldId id="269" r:id="rId10"/>
    <p:sldId id="268" r:id="rId11"/>
    <p:sldId id="264" r:id="rId12"/>
    <p:sldId id="265" r:id="rId13"/>
    <p:sldId id="266" r:id="rId14"/>
    <p:sldId id="262" r:id="rId15"/>
    <p:sldId id="261" r:id="rId16"/>
    <p:sldId id="263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1" d="100"/>
          <a:sy n="111" d="100"/>
        </p:scale>
        <p:origin x="55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12240E-F1A6-4A91-967F-8E68706835E0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H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H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4BE6B9-C1A7-49EF-8305-957896924F5D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218308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HK" dirty="0"/>
              <a:t>https://www.info.gov.hk/gia/general/202204/15/P2022041500474.htm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A4BE6B9-C1A7-49EF-8305-957896924F5D}" type="slidenum">
              <a:rPr lang="en-HK" smtClean="0"/>
              <a:t>2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468176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34A7E5-B597-28DA-280D-102E5F9925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E1ED04-883C-3D4C-6A6C-F8F238D24A9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587C4F-CA60-2D79-85E5-21E00EA8C2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A1F55A-A0F0-9B80-BD61-B87F6BB162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B86119-65B3-0285-36D5-23C7A90FD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447660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45E3D-B589-917C-098B-247DC0B66C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A8BF0-3EEE-AB11-BE57-AF78059C8B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A7209C-70DC-9A4E-5A89-70E8BF3E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9BEC2E-A637-FBAD-AB86-7FB720573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4CCDE7-BF47-ECEE-A70D-F471ED77D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669883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F10C7AA-8D02-A61D-A985-CA2A462E99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ABBC21C-5DBC-B033-EC36-3DB3E59CD84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9AE69-CCBF-2964-40E5-2C57FCD2E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4CB1D9-706A-3D30-BCDB-3FD0E988DA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AC07B1-F513-D25F-F48E-2D5970A4A9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545129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C8FBE8-631C-0338-2344-83589FB0DE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335C0D-5AA4-4062-751E-2612459C3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83845-A3D1-D3B1-3598-96039BC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3A7AA8-A166-F91F-FBFF-3ACE1ED9E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D78AB2-8D0D-08A8-C822-8F5FEA1D9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4138183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4AEFA-8964-73F1-BDF5-661A01BF93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6BA5B3-E8EF-735B-931E-448AC99E0D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275DDE-DD2B-136E-6C3C-1D11501EC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01646-6E13-6497-20D3-28DE611EE3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2829DB-9D6D-CBD4-1AFC-B8F7E3C3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230073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46C8D5-9420-B808-424D-28342909C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9D841E-06DE-87A8-90D8-0FB40178373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A61E86-3D10-2726-B0BA-656BEFD77B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39CFEB-2DD6-CEC0-1C64-E656A9E89F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EDF01E-0E09-F0F6-0E7C-DB522F5C1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A404E7-DCB7-FAB8-EF8E-2D4154FD3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8588056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00261-E2E1-A8EE-4A63-B25554F3B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0E333D-37FD-9F87-15B3-7A80C774E6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9B67B1-D6B9-4F96-C151-830F13D927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C25F6A-A54D-5477-DBA6-62394590EF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A20D42-EA8A-1CE6-195C-2CAC0DC046A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7D845B-307D-CB63-0D13-B23DC9BDE6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E4AC451-73FF-B163-369F-A99B218E5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1867BC-6BCA-3436-1EA5-957E5B8FB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995387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4D5C-56AD-C096-D0AA-29828D1052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1815DD-A9E9-0E54-8DC0-157304414B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03D89B-A3ED-E855-7879-5C3AF58AA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38F0C33-2299-780E-922D-F90736DD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9764313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A9206D-EADC-BE67-7C76-2C97751F95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D4529C-DCAC-43A6-9857-AFF264AF9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E33743-7709-0941-3EC9-42D15ED47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560249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712587-58DB-AC31-6F63-562973B501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24AFA1-7FF3-4C94-DB86-5CA8CC0478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D062A-2C4C-3B7F-1EE5-60A2FEA806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D96D6E-1964-7962-A660-46BD87D561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54B1E8-922C-6850-2C69-C4EB470C7C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E095C4-628B-5759-EB5D-DABB600B7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584506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6DD65-95F3-5F8A-3373-F895D1960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50B571C-4800-2E0A-F494-82C16511668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FD6B3B-D25C-E11A-24C5-E2707326947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0EB2DE-3EEF-3626-6E68-27940B3A1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D9BBF67-0D08-CB24-3948-CF122E77CD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998604-E653-1724-E450-EA242456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258081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402D80-164A-70EF-A6F6-6EEF23E8B7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553F8D-B965-BC72-484A-68F2679860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D82E03-5C32-DB3D-8EF7-57A3FF9EF4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62AB9F-F8D6-4D84-8C93-94B520C5C2D5}" type="datetimeFigureOut">
              <a:rPr lang="en-HK" smtClean="0"/>
              <a:t>27/7/2024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22B7B2-4D3B-DD31-2F98-7C8EF58351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FB1674-0A0A-1D34-022F-EC4BCB6443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50004E-59DC-4F1C-8D8F-A53C324AB430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4106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tags" Target="../tags/tag3.xml"/><Relationship Id="rId7" Type="http://schemas.openxmlformats.org/officeDocument/2006/relationships/image" Target="../media/image6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5.png"/><Relationship Id="rId5" Type="http://schemas.openxmlformats.org/officeDocument/2006/relationships/slideLayout" Target="../slideLayouts/slideLayout2.xml"/><Relationship Id="rId4" Type="http://schemas.openxmlformats.org/officeDocument/2006/relationships/tags" Target="../tags/tag4.xml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B5B7BE-6BCE-E3CF-1497-ADB6507D1C6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Dynamic Seat Assignment with Social Distancing</a:t>
            </a:r>
            <a:endParaRPr lang="en-HK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15D9B3-1E9F-40D9-28FE-C56283D9542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HK" dirty="0"/>
              <a:t>IEDA</a:t>
            </a:r>
          </a:p>
        </p:txBody>
      </p:sp>
    </p:spTree>
    <p:extLst>
      <p:ext uri="{BB962C8B-B14F-4D97-AF65-F5344CB8AC3E}">
        <p14:creationId xmlns:p14="http://schemas.microsoft.com/office/powerpoint/2010/main" val="12028043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3749260"/>
              </p:ext>
            </p:extLst>
          </p:nvPr>
        </p:nvGraphicFramePr>
        <p:xfrm>
          <a:off x="677653" y="581814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6565822"/>
              </p:ext>
            </p:extLst>
          </p:nvPr>
        </p:nvGraphicFramePr>
        <p:xfrm>
          <a:off x="677666" y="140131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>
            <a:cxnSpLocks/>
          </p:cNvCxnSpPr>
          <p:nvPr/>
        </p:nvCxnSpPr>
        <p:spPr>
          <a:xfrm>
            <a:off x="2777722" y="987158"/>
            <a:ext cx="0" cy="34932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1272649" y="126814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D7A9D0F-0F34-5A3B-246C-613E68E4166D}"/>
              </a:ext>
            </a:extLst>
          </p:cNvPr>
          <p:cNvSpPr txBox="1"/>
          <p:nvPr/>
        </p:nvSpPr>
        <p:spPr>
          <a:xfrm>
            <a:off x="838124" y="1936456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2331501" y="148984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EB3E76C-5080-EF2D-FCF3-A28E72F97B5F}"/>
              </a:ext>
            </a:extLst>
          </p:cNvPr>
          <p:cNvSpPr txBox="1"/>
          <p:nvPr/>
        </p:nvSpPr>
        <p:spPr>
          <a:xfrm>
            <a:off x="1940956" y="1936067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3623734" y="106369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9F6E16B-40EE-F871-BEAE-B3318E11FD9F}"/>
              </a:ext>
            </a:extLst>
          </p:cNvPr>
          <p:cNvSpPr txBox="1"/>
          <p:nvPr/>
        </p:nvSpPr>
        <p:spPr>
          <a:xfrm>
            <a:off x="3155922" y="1910053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4896982" y="148639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4FF18AC-57E9-C38C-ACDF-5E9DD5348A10}"/>
              </a:ext>
            </a:extLst>
          </p:cNvPr>
          <p:cNvSpPr txBox="1"/>
          <p:nvPr/>
        </p:nvSpPr>
        <p:spPr>
          <a:xfrm>
            <a:off x="4433359" y="1910053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159EB9F-29A1-6707-3BFE-43C3281C32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9057286"/>
              </p:ext>
            </p:extLst>
          </p:nvPr>
        </p:nvGraphicFramePr>
        <p:xfrm>
          <a:off x="830053" y="31582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FEA96EE9-0774-BBD1-D047-1504E9D234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95027736"/>
              </p:ext>
            </p:extLst>
          </p:nvPr>
        </p:nvGraphicFramePr>
        <p:xfrm>
          <a:off x="830066" y="39777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E13F816-06A5-0B18-FBF4-16AE13875135}"/>
              </a:ext>
            </a:extLst>
          </p:cNvPr>
          <p:cNvCxnSpPr>
            <a:cxnSpLocks/>
          </p:cNvCxnSpPr>
          <p:nvPr/>
        </p:nvCxnSpPr>
        <p:spPr>
          <a:xfrm>
            <a:off x="1877699" y="3546322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8" name="Left Brace 7">
            <a:extLst>
              <a:ext uri="{FF2B5EF4-FFF2-40B4-BE49-F238E27FC236}">
                <a16:creationId xmlns:a16="http://schemas.microsoft.com/office/drawing/2014/main" id="{CE068FB2-9D3A-BA5E-956F-FB6C2A8EF310}"/>
              </a:ext>
            </a:extLst>
          </p:cNvPr>
          <p:cNvSpPr/>
          <p:nvPr/>
        </p:nvSpPr>
        <p:spPr>
          <a:xfrm rot="16200000">
            <a:off x="1425049" y="38445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79B766-C065-4B13-BACD-6A7EB70B0D7B}"/>
              </a:ext>
            </a:extLst>
          </p:cNvPr>
          <p:cNvSpPr txBox="1"/>
          <p:nvPr/>
        </p:nvSpPr>
        <p:spPr>
          <a:xfrm>
            <a:off x="990524" y="4512872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1</a:t>
            </a:r>
            <a:endParaRPr lang="en-HK" dirty="0"/>
          </a:p>
        </p:txBody>
      </p:sp>
      <p:sp>
        <p:nvSpPr>
          <p:cNvPr id="10" name="Left Brace 9">
            <a:extLst>
              <a:ext uri="{FF2B5EF4-FFF2-40B4-BE49-F238E27FC236}">
                <a16:creationId xmlns:a16="http://schemas.microsoft.com/office/drawing/2014/main" id="{1C170E58-25C9-8724-AA4A-CA57CA6885C1}"/>
              </a:ext>
            </a:extLst>
          </p:cNvPr>
          <p:cNvSpPr/>
          <p:nvPr/>
        </p:nvSpPr>
        <p:spPr>
          <a:xfrm rot="16200000">
            <a:off x="2483901" y="40662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4174484-799F-D59A-0452-D4BB36DD45EC}"/>
              </a:ext>
            </a:extLst>
          </p:cNvPr>
          <p:cNvSpPr txBox="1"/>
          <p:nvPr/>
        </p:nvSpPr>
        <p:spPr>
          <a:xfrm>
            <a:off x="2093356" y="4512483"/>
            <a:ext cx="9423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Group 2</a:t>
            </a:r>
            <a:endParaRPr lang="en-HK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D2444B63-E885-F8C8-68C4-4F6EA5015051}"/>
              </a:ext>
            </a:extLst>
          </p:cNvPr>
          <p:cNvSpPr/>
          <p:nvPr/>
        </p:nvSpPr>
        <p:spPr>
          <a:xfrm rot="16200000">
            <a:off x="3776134" y="36401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F2B25F-FF4F-7AD0-EC3E-528A8EC172C1}"/>
              </a:ext>
            </a:extLst>
          </p:cNvPr>
          <p:cNvSpPr txBox="1"/>
          <p:nvPr/>
        </p:nvSpPr>
        <p:spPr>
          <a:xfrm>
            <a:off x="3308322" y="4486469"/>
            <a:ext cx="1239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3</a:t>
            </a:r>
            <a:endParaRPr lang="en-HK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74F30F28-CD68-39F0-E231-B13613A1F91F}"/>
              </a:ext>
            </a:extLst>
          </p:cNvPr>
          <p:cNvSpPr/>
          <p:nvPr/>
        </p:nvSpPr>
        <p:spPr>
          <a:xfrm rot="16200000">
            <a:off x="5049382" y="40628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3FC6E8-E803-92CF-2DDE-082DD3E61B84}"/>
              </a:ext>
            </a:extLst>
          </p:cNvPr>
          <p:cNvSpPr txBox="1"/>
          <p:nvPr/>
        </p:nvSpPr>
        <p:spPr>
          <a:xfrm>
            <a:off x="4585759" y="4486469"/>
            <a:ext cx="9729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Group 4</a:t>
            </a:r>
            <a:endParaRPr lang="en-HK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EB25C7E-9771-0228-FEDF-24C07C9DD4A2}"/>
              </a:ext>
            </a:extLst>
          </p:cNvPr>
          <p:cNvCxnSpPr>
            <a:cxnSpLocks/>
          </p:cNvCxnSpPr>
          <p:nvPr/>
        </p:nvCxnSpPr>
        <p:spPr>
          <a:xfrm>
            <a:off x="2737464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4E1DBD0D-3AF3-71A4-79A3-1B2DABF3DD15}"/>
              </a:ext>
            </a:extLst>
          </p:cNvPr>
          <p:cNvCxnSpPr>
            <a:cxnSpLocks/>
          </p:cNvCxnSpPr>
          <p:nvPr/>
        </p:nvCxnSpPr>
        <p:spPr>
          <a:xfrm>
            <a:off x="4420895" y="3529070"/>
            <a:ext cx="0" cy="349329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A69432CC-4AD3-80EC-4D3A-9B77F825AEC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5725562"/>
              </p:ext>
            </p:extLst>
          </p:nvPr>
        </p:nvGraphicFramePr>
        <p:xfrm>
          <a:off x="6580985" y="331063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26">
            <a:extLst>
              <a:ext uri="{FF2B5EF4-FFF2-40B4-BE49-F238E27FC236}">
                <a16:creationId xmlns:a16="http://schemas.microsoft.com/office/drawing/2014/main" id="{18BB7353-00FD-FD69-FCE1-9D8A85295C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911213"/>
              </p:ext>
            </p:extLst>
          </p:nvPr>
        </p:nvGraphicFramePr>
        <p:xfrm>
          <a:off x="6580998" y="4130134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363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32456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9" name="Left Brace 28">
            <a:extLst>
              <a:ext uri="{FF2B5EF4-FFF2-40B4-BE49-F238E27FC236}">
                <a16:creationId xmlns:a16="http://schemas.microsoft.com/office/drawing/2014/main" id="{031550A6-2649-9519-2537-C0502436BCD7}"/>
              </a:ext>
            </a:extLst>
          </p:cNvPr>
          <p:cNvSpPr/>
          <p:nvPr/>
        </p:nvSpPr>
        <p:spPr>
          <a:xfrm rot="16200000">
            <a:off x="7175981" y="3996964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1" name="Left Brace 30">
            <a:extLst>
              <a:ext uri="{FF2B5EF4-FFF2-40B4-BE49-F238E27FC236}">
                <a16:creationId xmlns:a16="http://schemas.microsoft.com/office/drawing/2014/main" id="{9233EDD0-240F-10B7-5151-4E38FFFC3A26}"/>
              </a:ext>
            </a:extLst>
          </p:cNvPr>
          <p:cNvSpPr/>
          <p:nvPr/>
        </p:nvSpPr>
        <p:spPr>
          <a:xfrm rot="16200000">
            <a:off x="8234833" y="4218662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3" name="Left Brace 32">
            <a:extLst>
              <a:ext uri="{FF2B5EF4-FFF2-40B4-BE49-F238E27FC236}">
                <a16:creationId xmlns:a16="http://schemas.microsoft.com/office/drawing/2014/main" id="{26ED5395-59F2-5A0A-8F1A-F62BE8EBD472}"/>
              </a:ext>
            </a:extLst>
          </p:cNvPr>
          <p:cNvSpPr/>
          <p:nvPr/>
        </p:nvSpPr>
        <p:spPr>
          <a:xfrm rot="16200000">
            <a:off x="9527066" y="3792514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5" name="Left Brace 34">
            <a:extLst>
              <a:ext uri="{FF2B5EF4-FFF2-40B4-BE49-F238E27FC236}">
                <a16:creationId xmlns:a16="http://schemas.microsoft.com/office/drawing/2014/main" id="{464B5294-0E14-651B-32D8-C59F249EA86A}"/>
              </a:ext>
            </a:extLst>
          </p:cNvPr>
          <p:cNvSpPr/>
          <p:nvPr/>
        </p:nvSpPr>
        <p:spPr>
          <a:xfrm rot="16200000">
            <a:off x="10800314" y="4215212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D6AAD7E0-4557-E5EC-14CD-7489F5A3DCC6}"/>
              </a:ext>
            </a:extLst>
          </p:cNvPr>
          <p:cNvCxnSpPr>
            <a:cxnSpLocks/>
          </p:cNvCxnSpPr>
          <p:nvPr/>
        </p:nvCxnSpPr>
        <p:spPr>
          <a:xfrm>
            <a:off x="8681054" y="3153354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D43E1DE-880D-855A-AE85-9DF786F9C918}"/>
              </a:ext>
            </a:extLst>
          </p:cNvPr>
          <p:cNvCxnSpPr>
            <a:cxnSpLocks/>
          </p:cNvCxnSpPr>
          <p:nvPr/>
        </p:nvCxnSpPr>
        <p:spPr>
          <a:xfrm>
            <a:off x="10364819" y="3158230"/>
            <a:ext cx="15479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0150C9E4-7F5F-418A-1EEB-4492BBBF53A0}"/>
              </a:ext>
            </a:extLst>
          </p:cNvPr>
          <p:cNvCxnSpPr>
            <a:cxnSpLocks/>
          </p:cNvCxnSpPr>
          <p:nvPr/>
        </p:nvCxnSpPr>
        <p:spPr>
          <a:xfrm>
            <a:off x="7835361" y="3158230"/>
            <a:ext cx="15321" cy="1697571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90D4324F-FEA7-7BF8-D1B8-0099AF84D664}"/>
              </a:ext>
            </a:extLst>
          </p:cNvPr>
          <p:cNvSpPr txBox="1"/>
          <p:nvPr/>
        </p:nvSpPr>
        <p:spPr>
          <a:xfrm>
            <a:off x="6813752" y="4629605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2</a:t>
            </a:r>
            <a:endParaRPr lang="en-HK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5D1CD38-F668-0DFC-EE13-8B5E5C44C53D}"/>
              </a:ext>
            </a:extLst>
          </p:cNvPr>
          <p:cNvSpPr txBox="1"/>
          <p:nvPr/>
        </p:nvSpPr>
        <p:spPr>
          <a:xfrm>
            <a:off x="7880849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1</a:t>
            </a:r>
            <a:endParaRPr lang="en-HK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929433B-5C8C-AD47-EA71-03B3BBE6E6BA}"/>
              </a:ext>
            </a:extLst>
          </p:cNvPr>
          <p:cNvSpPr txBox="1"/>
          <p:nvPr/>
        </p:nvSpPr>
        <p:spPr>
          <a:xfrm>
            <a:off x="9127856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3</a:t>
            </a:r>
            <a:endParaRPr lang="en-HK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B714F25-45AA-35D4-78C2-6C650261AF74}"/>
              </a:ext>
            </a:extLst>
          </p:cNvPr>
          <p:cNvSpPr txBox="1"/>
          <p:nvPr/>
        </p:nvSpPr>
        <p:spPr>
          <a:xfrm>
            <a:off x="10430789" y="4623043"/>
            <a:ext cx="7977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Type 1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60082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0387903"/>
              </p:ext>
            </p:extLst>
          </p:nvPr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8948414"/>
              </p:ext>
            </p:extLst>
          </p:nvPr>
        </p:nvGraphicFramePr>
        <p:xfrm>
          <a:off x="6604960" y="403462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7183761"/>
              </p:ext>
            </p:extLst>
          </p:nvPr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1388187"/>
              </p:ext>
            </p:extLst>
          </p:nvPr>
        </p:nvGraphicFramePr>
        <p:xfrm>
          <a:off x="1031333" y="5003325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5321632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685149" y="4277791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539177"/>
              </p:ext>
            </p:extLst>
          </p:nvPr>
        </p:nvGraphicFramePr>
        <p:xfrm>
          <a:off x="1031333" y="5570512"/>
          <a:ext cx="41520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AACF13E4-4FCF-80E4-0E9A-3DA8E85A91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4128537"/>
              </p:ext>
            </p:extLst>
          </p:nvPr>
        </p:nvGraphicFramePr>
        <p:xfrm>
          <a:off x="6604960" y="461483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7224863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816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9872004"/>
              </p:ext>
            </p:extLst>
          </p:nvPr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5829316"/>
              </p:ext>
            </p:extLst>
          </p:nvPr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9715924"/>
              </p:ext>
            </p:extLst>
          </p:nvPr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5129202"/>
              </p:ext>
            </p:extLst>
          </p:nvPr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1185012"/>
              </p:ext>
            </p:extLst>
          </p:nvPr>
        </p:nvGraphicFramePr>
        <p:xfrm>
          <a:off x="1345709" y="3055818"/>
          <a:ext cx="1690788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4265642422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4161418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84165295"/>
              </p:ext>
            </p:extLst>
          </p:nvPr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364658"/>
              </p:ext>
            </p:extLst>
          </p:nvPr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392129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6589700"/>
              </p:ext>
            </p:extLst>
          </p:nvPr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608648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1229741" y="68785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058160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17877" y="3531115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97775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8021" y="50334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551182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2353609" y="1233581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7628749" y="874033"/>
            <a:ext cx="2844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Seat planning with two rows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A327658F-C2B0-EA0C-271F-C0B2E098AD5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54494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1" name="Table 4">
            <a:extLst>
              <a:ext uri="{FF2B5EF4-FFF2-40B4-BE49-F238E27FC236}">
                <a16:creationId xmlns:a16="http://schemas.microsoft.com/office/drawing/2014/main" id="{A02CF28C-E80C-3E40-B2AE-9BB4B94F7970}"/>
              </a:ext>
            </a:extLst>
          </p:cNvPr>
          <p:cNvGraphicFramePr>
            <a:graphicFrameLocks noGrp="1"/>
          </p:cNvGraphicFramePr>
          <p:nvPr/>
        </p:nvGraphicFramePr>
        <p:xfrm>
          <a:off x="6612631" y="609203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75B15822-184D-3930-3348-AA7B77364B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97622936"/>
              </p:ext>
            </p:extLst>
          </p:nvPr>
        </p:nvGraphicFramePr>
        <p:xfrm>
          <a:off x="1345709" y="3055818"/>
          <a:ext cx="84539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2697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2697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83FBB7B-33C6-D927-1A2A-93469BA30E48}"/>
              </a:ext>
            </a:extLst>
          </p:cNvPr>
          <p:cNvCxnSpPr>
            <a:cxnSpLocks/>
          </p:cNvCxnSpPr>
          <p:nvPr/>
        </p:nvCxnSpPr>
        <p:spPr>
          <a:xfrm>
            <a:off x="1753836" y="352877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9512FBD-D4D1-1424-1850-9BAFDE125830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39754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5D897CA-7FC2-53A4-781F-2AC9E79612BD}"/>
              </a:ext>
            </a:extLst>
          </p:cNvPr>
          <p:cNvCxnSpPr>
            <a:cxnSpLocks/>
          </p:cNvCxnSpPr>
          <p:nvPr/>
        </p:nvCxnSpPr>
        <p:spPr>
          <a:xfrm>
            <a:off x="3463980" y="5031128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6D099DA6-2763-A262-FB15-FA9357FEAC39}"/>
              </a:ext>
            </a:extLst>
          </p:cNvPr>
          <p:cNvGraphicFramePr>
            <a:graphicFrameLocks noGrp="1"/>
          </p:cNvGraphicFramePr>
          <p:nvPr/>
        </p:nvGraphicFramePr>
        <p:xfrm>
          <a:off x="1345710" y="454260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8" name="Table 4">
            <a:extLst>
              <a:ext uri="{FF2B5EF4-FFF2-40B4-BE49-F238E27FC236}">
                <a16:creationId xmlns:a16="http://schemas.microsoft.com/office/drawing/2014/main" id="{008A6BCC-D47F-067A-4369-8F7E52E980A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9677082"/>
              </p:ext>
            </p:extLst>
          </p:nvPr>
        </p:nvGraphicFramePr>
        <p:xfrm>
          <a:off x="1348590" y="608969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0" name="Table 4">
            <a:extLst>
              <a:ext uri="{FF2B5EF4-FFF2-40B4-BE49-F238E27FC236}">
                <a16:creationId xmlns:a16="http://schemas.microsoft.com/office/drawing/2014/main" id="{E07E5706-102C-7D06-3B11-889B5C48356C}"/>
              </a:ext>
            </a:extLst>
          </p:cNvPr>
          <p:cNvGraphicFramePr>
            <a:graphicFrameLocks noGrp="1"/>
          </p:cNvGraphicFramePr>
          <p:nvPr/>
        </p:nvGraphicFramePr>
        <p:xfrm>
          <a:off x="1345709" y="5518271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83229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27F0C37B-C53F-2748-90C5-9F808CC65E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9147652"/>
              </p:ext>
            </p:extLst>
          </p:nvPr>
        </p:nvGraphicFramePr>
        <p:xfrm>
          <a:off x="1307372" y="4081259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4">
            <a:extLst>
              <a:ext uri="{FF2B5EF4-FFF2-40B4-BE49-F238E27FC236}">
                <a16:creationId xmlns:a16="http://schemas.microsoft.com/office/drawing/2014/main" id="{CF3EBE47-1456-000E-5FDF-D317E2A579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5476342"/>
              </p:ext>
            </p:extLst>
          </p:nvPr>
        </p:nvGraphicFramePr>
        <p:xfrm>
          <a:off x="1307371" y="4732528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D08B4537-69D3-BC45-72B8-3203E9B87855}"/>
              </a:ext>
            </a:extLst>
          </p:cNvPr>
          <p:cNvSpPr txBox="1"/>
          <p:nvPr/>
        </p:nvSpPr>
        <p:spPr>
          <a:xfrm>
            <a:off x="370933" y="4082767"/>
            <a:ext cx="8567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</a:t>
            </a:r>
            <a:endParaRPr lang="en-HK" baseline="-25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996D06-6356-FDF7-CCC1-3274BC905632}"/>
              </a:ext>
            </a:extLst>
          </p:cNvPr>
          <p:cNvSpPr txBox="1"/>
          <p:nvPr/>
        </p:nvSpPr>
        <p:spPr>
          <a:xfrm>
            <a:off x="540241" y="4732528"/>
            <a:ext cx="5180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</a:t>
            </a:r>
            <a:endParaRPr lang="en-HK" baseline="-25000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CC7EC14B-9EBB-DAFB-5531-7AAD9D1D65B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4978906"/>
              </p:ext>
            </p:extLst>
          </p:nvPr>
        </p:nvGraphicFramePr>
        <p:xfrm>
          <a:off x="2106749" y="1852773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854136493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96744140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0891342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9DD21D9-000A-2DDC-E926-A3405C49043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5715592"/>
              </p:ext>
            </p:extLst>
          </p:nvPr>
        </p:nvGraphicFramePr>
        <p:xfrm>
          <a:off x="2106748" y="2504042"/>
          <a:ext cx="6723822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182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9129177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49353311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42796582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64728003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415233984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90241422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661741288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3311475659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290295606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1857034175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683234811"/>
                    </a:ext>
                  </a:extLst>
                </a:gridCol>
                <a:gridCol w="320182">
                  <a:extLst>
                    <a:ext uri="{9D8B030D-6E8A-4147-A177-3AD203B41FA5}">
                      <a16:colId xmlns:a16="http://schemas.microsoft.com/office/drawing/2014/main" val="2175505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C0D2B8AC-FC5C-4FB6-5CCF-02EDE35C1A91}"/>
              </a:ext>
            </a:extLst>
          </p:cNvPr>
          <p:cNvSpPr txBox="1"/>
          <p:nvPr/>
        </p:nvSpPr>
        <p:spPr>
          <a:xfrm>
            <a:off x="523333" y="1854281"/>
            <a:ext cx="16054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Largest pattern</a:t>
            </a:r>
            <a:endParaRPr lang="en-HK" baseline="-250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392607-B060-B3C6-6DF1-A98E47FD098A}"/>
              </a:ext>
            </a:extLst>
          </p:cNvPr>
          <p:cNvSpPr txBox="1"/>
          <p:nvPr/>
        </p:nvSpPr>
        <p:spPr>
          <a:xfrm>
            <a:off x="692641" y="2504042"/>
            <a:ext cx="12668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Full pattern</a:t>
            </a:r>
            <a:endParaRPr lang="en-HK" baseline="-25000" dirty="0"/>
          </a:p>
        </p:txBody>
      </p:sp>
    </p:spTree>
    <p:extLst>
      <p:ext uri="{BB962C8B-B14F-4D97-AF65-F5344CB8AC3E}">
        <p14:creationId xmlns:p14="http://schemas.microsoft.com/office/powerpoint/2010/main" val="4366741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E506726-EAE1-15AC-A66A-BE7A2DCB564B}"/>
              </a:ext>
            </a:extLst>
          </p:cNvPr>
          <p:cNvSpPr/>
          <p:nvPr/>
        </p:nvSpPr>
        <p:spPr>
          <a:xfrm>
            <a:off x="1647645" y="2191108"/>
            <a:ext cx="4448355" cy="303649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9F905760-8C03-B2E7-785A-A89F18BFD130}"/>
              </a:ext>
            </a:extLst>
          </p:cNvPr>
          <p:cNvSpPr/>
          <p:nvPr/>
        </p:nvSpPr>
        <p:spPr>
          <a:xfrm>
            <a:off x="2169044" y="2438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not sufficient</a:t>
            </a:r>
            <a:endParaRPr lang="zh-CN" altLang="en-US" sz="1400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1F7D292C-2FC0-8118-181B-99917D9199F6}"/>
              </a:ext>
            </a:extLst>
          </p:cNvPr>
          <p:cNvSpPr/>
          <p:nvPr/>
        </p:nvSpPr>
        <p:spPr>
          <a:xfrm>
            <a:off x="4478489" y="245542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Find the larger planned seats</a:t>
            </a:r>
            <a:endParaRPr lang="zh-CN" altLang="en-US" sz="1400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9AA90FB8-B855-A9D9-9D12-DFF16CD9AA9B}"/>
              </a:ext>
            </a:extLst>
          </p:cNvPr>
          <p:cNvSpPr/>
          <p:nvPr/>
        </p:nvSpPr>
        <p:spPr>
          <a:xfrm>
            <a:off x="6776245" y="2445831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8ED8C108-829C-B541-5E37-E50F2C88A904}"/>
              </a:ext>
            </a:extLst>
          </p:cNvPr>
          <p:cNvSpPr/>
          <p:nvPr/>
        </p:nvSpPr>
        <p:spPr>
          <a:xfrm>
            <a:off x="3708170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8" name="箭头: 右 7">
            <a:extLst>
              <a:ext uri="{FF2B5EF4-FFF2-40B4-BE49-F238E27FC236}">
                <a16:creationId xmlns:a16="http://schemas.microsoft.com/office/drawing/2014/main" id="{2FC80A16-FEC8-6EE9-70C0-3CAB8ECF0733}"/>
              </a:ext>
            </a:extLst>
          </p:cNvPr>
          <p:cNvSpPr/>
          <p:nvPr/>
        </p:nvSpPr>
        <p:spPr>
          <a:xfrm>
            <a:off x="6203699" y="278607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9" name="箭头: 右 8">
            <a:extLst>
              <a:ext uri="{FF2B5EF4-FFF2-40B4-BE49-F238E27FC236}">
                <a16:creationId xmlns:a16="http://schemas.microsoft.com/office/drawing/2014/main" id="{09774A33-330C-CB21-858D-78BE15705E8D}"/>
              </a:ext>
            </a:extLst>
          </p:cNvPr>
          <p:cNvSpPr/>
          <p:nvPr/>
        </p:nvSpPr>
        <p:spPr>
          <a:xfrm>
            <a:off x="8219361" y="276641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F4C3270-60FE-931C-956E-FB07B7713E76}"/>
              </a:ext>
            </a:extLst>
          </p:cNvPr>
          <p:cNvSpPr/>
          <p:nvPr/>
        </p:nvSpPr>
        <p:spPr>
          <a:xfrm>
            <a:off x="8787113" y="2455427"/>
            <a:ext cx="1956627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Make the decision based on the values of stochastic programming </a:t>
            </a:r>
            <a:endParaRPr lang="zh-CN" altLang="en-US" sz="1400" dirty="0"/>
          </a:p>
        </p:txBody>
      </p:sp>
      <p:sp>
        <p:nvSpPr>
          <p:cNvPr id="11" name="箭头: 右 10">
            <a:extLst>
              <a:ext uri="{FF2B5EF4-FFF2-40B4-BE49-F238E27FC236}">
                <a16:creationId xmlns:a16="http://schemas.microsoft.com/office/drawing/2014/main" id="{6CF0B247-3F7F-1235-C89B-620861BC1B78}"/>
              </a:ext>
            </a:extLst>
          </p:cNvPr>
          <p:cNvSpPr/>
          <p:nvPr/>
        </p:nvSpPr>
        <p:spPr>
          <a:xfrm>
            <a:off x="3712788" y="4288656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AA516EF4-8CE9-0092-E20C-CFD2F9C9A2B5}"/>
              </a:ext>
            </a:extLst>
          </p:cNvPr>
          <p:cNvSpPr/>
          <p:nvPr/>
        </p:nvSpPr>
        <p:spPr>
          <a:xfrm>
            <a:off x="253395" y="3275897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 arrivals</a:t>
            </a:r>
            <a:endParaRPr lang="zh-CN" altLang="en-US" sz="1400" dirty="0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4CB08A1-8944-007E-9191-EAB70D02D2F9}"/>
              </a:ext>
            </a:extLst>
          </p:cNvPr>
          <p:cNvSpPr/>
          <p:nvPr/>
        </p:nvSpPr>
        <p:spPr>
          <a:xfrm>
            <a:off x="2169044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The supply is sufficient</a:t>
            </a:r>
            <a:endParaRPr lang="zh-CN" altLang="en-US" sz="1400" dirty="0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619CA4A3-57A9-3107-D366-0613E7F3E2F5}"/>
              </a:ext>
            </a:extLst>
          </p:cNvPr>
          <p:cNvSpPr/>
          <p:nvPr/>
        </p:nvSpPr>
        <p:spPr>
          <a:xfrm>
            <a:off x="4458938" y="3943447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Accept directly</a:t>
            </a:r>
            <a:endParaRPr lang="zh-CN" altLang="en-US" sz="1400" dirty="0"/>
          </a:p>
        </p:txBody>
      </p:sp>
      <p:sp>
        <p:nvSpPr>
          <p:cNvPr id="15" name="箭头: 右 14">
            <a:extLst>
              <a:ext uri="{FF2B5EF4-FFF2-40B4-BE49-F238E27FC236}">
                <a16:creationId xmlns:a16="http://schemas.microsoft.com/office/drawing/2014/main" id="{C629D376-104E-F604-E6D1-0427ADFB2FCD}"/>
              </a:ext>
            </a:extLst>
          </p:cNvPr>
          <p:cNvSpPr/>
          <p:nvPr/>
        </p:nvSpPr>
        <p:spPr>
          <a:xfrm rot="20346482">
            <a:off x="1467794" y="295977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FB80892-9F0F-2F71-1360-1E25DEB156C2}"/>
              </a:ext>
            </a:extLst>
          </p:cNvPr>
          <p:cNvSpPr/>
          <p:nvPr/>
        </p:nvSpPr>
        <p:spPr>
          <a:xfrm>
            <a:off x="6776166" y="3962440"/>
            <a:ext cx="1346818" cy="86296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Break tie to select one row</a:t>
            </a:r>
            <a:endParaRPr lang="zh-CN" altLang="en-US" sz="1400" dirty="0"/>
          </a:p>
        </p:txBody>
      </p:sp>
      <p:sp>
        <p:nvSpPr>
          <p:cNvPr id="17" name="箭头: 右 16">
            <a:extLst>
              <a:ext uri="{FF2B5EF4-FFF2-40B4-BE49-F238E27FC236}">
                <a16:creationId xmlns:a16="http://schemas.microsoft.com/office/drawing/2014/main" id="{A73DD136-3BB6-C2CC-0B47-06B321A47431}"/>
              </a:ext>
            </a:extLst>
          </p:cNvPr>
          <p:cNvSpPr/>
          <p:nvPr/>
        </p:nvSpPr>
        <p:spPr>
          <a:xfrm rot="1599993">
            <a:off x="1457338" y="4108132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 b="1" dirty="0">
              <a:ln w="22225">
                <a:solidFill>
                  <a:schemeClr val="accent2"/>
                </a:solidFill>
                <a:prstDash val="solid"/>
              </a:ln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18" name="箭头: 右 17">
            <a:extLst>
              <a:ext uri="{FF2B5EF4-FFF2-40B4-BE49-F238E27FC236}">
                <a16:creationId xmlns:a16="http://schemas.microsoft.com/office/drawing/2014/main" id="{A2687708-B22A-B641-0A94-C8CA8DD25084}"/>
              </a:ext>
            </a:extLst>
          </p:cNvPr>
          <p:cNvSpPr/>
          <p:nvPr/>
        </p:nvSpPr>
        <p:spPr>
          <a:xfrm>
            <a:off x="6203699" y="4210850"/>
            <a:ext cx="499626" cy="20167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/>
          </a:p>
        </p:txBody>
      </p:sp>
      <p:sp>
        <p:nvSpPr>
          <p:cNvPr id="2" name="矩形 11">
            <a:extLst>
              <a:ext uri="{FF2B5EF4-FFF2-40B4-BE49-F238E27FC236}">
                <a16:creationId xmlns:a16="http://schemas.microsoft.com/office/drawing/2014/main" id="{C33084D1-BE9B-5FBC-EE79-C2446BF6449B}"/>
              </a:ext>
            </a:extLst>
          </p:cNvPr>
          <p:cNvSpPr/>
          <p:nvPr/>
        </p:nvSpPr>
        <p:spPr>
          <a:xfrm>
            <a:off x="3421427" y="699224"/>
            <a:ext cx="1073110" cy="6675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dirty="0"/>
              <a:t>Group-type Control</a:t>
            </a:r>
            <a:endParaRPr lang="zh-CN" altLang="en-US" sz="1400" dirty="0"/>
          </a:p>
        </p:txBody>
      </p:sp>
      <p:sp>
        <p:nvSpPr>
          <p:cNvPr id="20" name="Arrow: Down 19">
            <a:extLst>
              <a:ext uri="{FF2B5EF4-FFF2-40B4-BE49-F238E27FC236}">
                <a16:creationId xmlns:a16="http://schemas.microsoft.com/office/drawing/2014/main" id="{622C9088-0E8D-0CE3-A015-0A768B9254E2}"/>
              </a:ext>
            </a:extLst>
          </p:cNvPr>
          <p:cNvSpPr/>
          <p:nvPr/>
        </p:nvSpPr>
        <p:spPr>
          <a:xfrm>
            <a:off x="3838755" y="1581290"/>
            <a:ext cx="175631" cy="380451"/>
          </a:xfrm>
          <a:prstGeom prst="downArrow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 sz="1400"/>
          </a:p>
        </p:txBody>
      </p:sp>
    </p:spTree>
    <p:extLst>
      <p:ext uri="{BB962C8B-B14F-4D97-AF65-F5344CB8AC3E}">
        <p14:creationId xmlns:p14="http://schemas.microsoft.com/office/powerpoint/2010/main" val="122663524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C8360B6-7F0E-36D1-591E-F83815C6655F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938171" y="2753712"/>
            <a:ext cx="10302940" cy="1121001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9928570D-6092-A74A-76C1-C06A8F781B65}"/>
              </a:ext>
            </a:extLst>
          </p:cNvPr>
          <p:cNvCxnSpPr>
            <a:cxnSpLocks/>
          </p:cNvCxnSpPr>
          <p:nvPr/>
        </p:nvCxnSpPr>
        <p:spPr>
          <a:xfrm flipH="1" flipV="1">
            <a:off x="6495691" y="4743855"/>
            <a:ext cx="1208601" cy="3402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26FD96B-11F1-9BC9-F5E6-0EF07E4FD782}"/>
              </a:ext>
            </a:extLst>
          </p:cNvPr>
          <p:cNvSpPr txBox="1"/>
          <p:nvPr/>
        </p:nvSpPr>
        <p:spPr>
          <a:xfrm>
            <a:off x="361951" y="942488"/>
            <a:ext cx="1145538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Let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D^t_j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be the random variable indicates the number of group type $j$ in $t$ periods.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br>
              <a:rPr lang="en-US" b="0" dirty="0">
                <a:solidFill>
                  <a:srgbClr val="E280AE"/>
                </a:solidFill>
                <a:effectLst/>
                <a:latin typeface="Consolas" panose="020B0609020204030204" pitchFamily="49" charset="0"/>
              </a:rPr>
            </a:b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$P(D_{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}^{T-t} \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geq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)$ is the probability that the demand of group type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 </a:t>
            </a:r>
          </a:p>
          <a:p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in $(T - t)$ periods is no less than $</a:t>
            </a:r>
            <a:r>
              <a:rPr lang="en-US" b="0" dirty="0" err="1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x_i</a:t>
            </a:r>
            <a:r>
              <a:rPr lang="en-US" b="0" dirty="0">
                <a:solidFill>
                  <a:srgbClr val="676F7D"/>
                </a:solidFill>
                <a:effectLst/>
                <a:latin typeface="Consolas" panose="020B0609020204030204" pitchFamily="49" charset="0"/>
              </a:rPr>
              <a:t>$.</a:t>
            </a:r>
            <a:endParaRPr lang="en-US" b="0" dirty="0">
              <a:solidFill>
                <a:srgbClr val="E280AE"/>
              </a:solidFill>
              <a:effectLst/>
              <a:latin typeface="Consolas" panose="020B0609020204030204" pitchFamily="49" charset="0"/>
            </a:endParaRPr>
          </a:p>
          <a:p>
            <a:endParaRPr lang="en-HK" dirty="0"/>
          </a:p>
        </p:txBody>
      </p:sp>
      <p:pic>
        <p:nvPicPr>
          <p:cNvPr id="40" name="Picture 39">
            <a:extLst>
              <a:ext uri="{FF2B5EF4-FFF2-40B4-BE49-F238E27FC236}">
                <a16:creationId xmlns:a16="http://schemas.microsoft.com/office/drawing/2014/main" id="{213C6194-81C2-6491-5461-11D3621CDEF7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1525" y="4141188"/>
            <a:ext cx="2117333" cy="60266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89CACE00-C446-8CC5-E637-B397A6A7E92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37728" y="4142270"/>
            <a:ext cx="2833067" cy="62933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665F38B-7A06-7031-586E-7A29ADB1C6CE}"/>
              </a:ext>
            </a:extLst>
          </p:cNvPr>
          <p:cNvSpPr txBox="1"/>
          <p:nvPr/>
        </p:nvSpPr>
        <p:spPr>
          <a:xfrm>
            <a:off x="5615797" y="2079920"/>
            <a:ext cx="64637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                          is the </a:t>
            </a:r>
            <a:r>
              <a:rPr lang="en-US" dirty="0"/>
              <a:t>probability that the demand of group type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dirty="0"/>
              <a:t> </a:t>
            </a:r>
          </a:p>
          <a:p>
            <a:r>
              <a:rPr lang="en-US" dirty="0"/>
              <a:t>in (T - t) periods is no less than </a:t>
            </a:r>
            <a:r>
              <a:rPr lang="en-US" dirty="0" err="1"/>
              <a:t>x_i</a:t>
            </a:r>
            <a:r>
              <a:rPr lang="en-HK" dirty="0"/>
              <a:t>  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EC1030F-B692-4E58-5462-4230909C4C3B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06456" y="5111870"/>
            <a:ext cx="7279238" cy="740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662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1C12DE-44C6-FA3C-6E0B-3E8B89D22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5559" y="105459"/>
            <a:ext cx="6811731" cy="762421"/>
          </a:xfrm>
        </p:spPr>
        <p:txBody>
          <a:bodyPr anchor="b">
            <a:normAutofit/>
          </a:bodyPr>
          <a:lstStyle/>
          <a:p>
            <a:r>
              <a:rPr lang="en-HK" sz="3200" dirty="0"/>
              <a:t>Social Distancing under Pandemic</a:t>
            </a:r>
          </a:p>
        </p:txBody>
      </p:sp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D8ACECD1-D14C-7709-8BCD-2551B54745A6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958082" y="541311"/>
            <a:ext cx="4020093" cy="2517245"/>
          </a:xfrm>
          <a:prstGeom prst="rect">
            <a:avLst/>
          </a:prstGeom>
        </p:spPr>
      </p:pic>
      <p:pic>
        <p:nvPicPr>
          <p:cNvPr id="7" name="Picture 6" descr="A group of stuffed toys in a movie theater&#10;&#10;Description automatically generated">
            <a:extLst>
              <a:ext uri="{FF2B5EF4-FFF2-40B4-BE49-F238E27FC236}">
                <a16:creationId xmlns:a16="http://schemas.microsoft.com/office/drawing/2014/main" id="{ED56307B-4005-5D03-9A28-D5F637487833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-2" b="5838"/>
          <a:stretch/>
        </p:blipFill>
        <p:spPr>
          <a:xfrm>
            <a:off x="7948749" y="3418877"/>
            <a:ext cx="4020093" cy="251724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A902155-6ACB-B5D9-8D97-EDDF2B4A481B}"/>
              </a:ext>
            </a:extLst>
          </p:cNvPr>
          <p:cNvSpPr txBox="1"/>
          <p:nvPr/>
        </p:nvSpPr>
        <p:spPr>
          <a:xfrm>
            <a:off x="428722" y="1219244"/>
            <a:ext cx="6633713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/>
              <a:t>Governments issued the policy about social distancing constraint.</a:t>
            </a:r>
          </a:p>
          <a:p>
            <a:endParaRPr lang="en-US" sz="1800" dirty="0"/>
          </a:p>
          <a:p>
            <a:endParaRPr lang="en-US" sz="1800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dirty="0"/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800" dirty="0"/>
              <a:t>Theater tickets booking: assign to seat.</a:t>
            </a:r>
            <a:endParaRPr lang="en-HK" sz="1800" dirty="0"/>
          </a:p>
          <a:p>
            <a:endParaRPr lang="en-HK" dirty="0"/>
          </a:p>
        </p:txBody>
      </p:sp>
      <p:pic>
        <p:nvPicPr>
          <p:cNvPr id="60" name="Picture 59" descr="A text on a white background&#10;&#10;Description automatically generated">
            <a:extLst>
              <a:ext uri="{FF2B5EF4-FFF2-40B4-BE49-F238E27FC236}">
                <a16:creationId xmlns:a16="http://schemas.microsoft.com/office/drawing/2014/main" id="{722991C7-E828-473C-49DE-7BC37837C41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297" y="4200899"/>
            <a:ext cx="7827452" cy="1609950"/>
          </a:xfrm>
          <a:prstGeom prst="rect">
            <a:avLst/>
          </a:prstGeom>
        </p:spPr>
      </p:pic>
      <p:pic>
        <p:nvPicPr>
          <p:cNvPr id="67" name="Picture 66" descr="A close up of text&#10;&#10;Description automatically generated">
            <a:extLst>
              <a:ext uri="{FF2B5EF4-FFF2-40B4-BE49-F238E27FC236}">
                <a16:creationId xmlns:a16="http://schemas.microsoft.com/office/drawing/2014/main" id="{22C814A0-00D2-A41E-45AD-376C4B49706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5652" y="1649902"/>
            <a:ext cx="6639852" cy="1867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3933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AA5A40-5C31-9B5E-EA6F-AAA8EED0C7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HK"/>
          </a:p>
        </p:txBody>
      </p:sp>
      <p:pic>
        <p:nvPicPr>
          <p:cNvPr id="4" name="Picture 3" descr="A close up of text&#10;&#10;Description automatically generated">
            <a:extLst>
              <a:ext uri="{FF2B5EF4-FFF2-40B4-BE49-F238E27FC236}">
                <a16:creationId xmlns:a16="http://schemas.microsoft.com/office/drawing/2014/main" id="{C7FAE9B7-6A61-3C56-17C5-6FA7C022E0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9727" y="2732253"/>
            <a:ext cx="6928325" cy="2156988"/>
          </a:xfrm>
          <a:prstGeom prst="rect">
            <a:avLst/>
          </a:prstGeom>
        </p:spPr>
      </p:pic>
      <p:pic>
        <p:nvPicPr>
          <p:cNvPr id="5" name="Picture 4" descr="A table with a clear plastic shield&#10;&#10;Description automatically generated with medium confidence">
            <a:extLst>
              <a:ext uri="{FF2B5EF4-FFF2-40B4-BE49-F238E27FC236}">
                <a16:creationId xmlns:a16="http://schemas.microsoft.com/office/drawing/2014/main" id="{1D2F53DC-C548-2E58-EF98-CA71EA17971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470" r="-2" b="19853"/>
          <a:stretch/>
        </p:blipFill>
        <p:spPr>
          <a:xfrm>
            <a:off x="7622180" y="2732253"/>
            <a:ext cx="4020093" cy="2517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03998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B54537D-9247-E891-DEBD-50882ECA8442}"/>
              </a:ext>
            </a:extLst>
          </p:cNvPr>
          <p:cNvSpPr/>
          <p:nvPr/>
        </p:nvSpPr>
        <p:spPr>
          <a:xfrm>
            <a:off x="1682151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Benders Master Problem </a:t>
            </a:r>
            <a:endParaRPr lang="en-HK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C8871F8-6BEA-D726-A96C-88269BDB372F}"/>
              </a:ext>
            </a:extLst>
          </p:cNvPr>
          <p:cNvSpPr/>
          <p:nvPr/>
        </p:nvSpPr>
        <p:spPr>
          <a:xfrm>
            <a:off x="5699185" y="2743200"/>
            <a:ext cx="1733909" cy="750498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Subproblem </a:t>
            </a:r>
            <a:endParaRPr lang="en-HK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5CE45FA-7761-657D-7F25-88FCA6AE8D90}"/>
              </a:ext>
            </a:extLst>
          </p:cNvPr>
          <p:cNvCxnSpPr/>
          <p:nvPr/>
        </p:nvCxnSpPr>
        <p:spPr>
          <a:xfrm>
            <a:off x="3562709" y="3010612"/>
            <a:ext cx="1992701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1363C51-FBA3-8C54-2B05-D7A8DC9D950C}"/>
              </a:ext>
            </a:extLst>
          </p:cNvPr>
          <p:cNvCxnSpPr>
            <a:cxnSpLocks/>
          </p:cNvCxnSpPr>
          <p:nvPr/>
        </p:nvCxnSpPr>
        <p:spPr>
          <a:xfrm flipH="1">
            <a:off x="3562709" y="3347049"/>
            <a:ext cx="1949568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FF83A1A0-340D-2837-86B3-E0E5C55FC67E}"/>
              </a:ext>
            </a:extLst>
          </p:cNvPr>
          <p:cNvSpPr txBox="1"/>
          <p:nvPr/>
        </p:nvSpPr>
        <p:spPr>
          <a:xfrm>
            <a:off x="3968151" y="2675793"/>
            <a:ext cx="10502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Solutions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6EF06C3-F1A1-E41A-334F-8B4F247136C3}"/>
              </a:ext>
            </a:extLst>
          </p:cNvPr>
          <p:cNvSpPr txBox="1"/>
          <p:nvPr/>
        </p:nvSpPr>
        <p:spPr>
          <a:xfrm>
            <a:off x="3925021" y="3328186"/>
            <a:ext cx="12412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HK" dirty="0"/>
              <a:t>Constraints</a:t>
            </a:r>
          </a:p>
        </p:txBody>
      </p:sp>
    </p:spTree>
    <p:extLst>
      <p:ext uri="{BB962C8B-B14F-4D97-AF65-F5344CB8AC3E}">
        <p14:creationId xmlns:p14="http://schemas.microsoft.com/office/powerpoint/2010/main" val="35958657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63771756"/>
              </p:ext>
            </p:extLst>
          </p:nvPr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5857558"/>
              </p:ext>
            </p:extLst>
          </p:nvPr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54405601"/>
              </p:ext>
            </p:extLst>
          </p:nvPr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25248"/>
              </p:ext>
            </p:extLst>
          </p:nvPr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640070"/>
              </p:ext>
            </p:extLst>
          </p:nvPr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708233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74C1E54-FD19-B12D-EC33-A313B9D86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51412"/>
              </p:ext>
            </p:extLst>
          </p:nvPr>
        </p:nvGraphicFramePr>
        <p:xfrm>
          <a:off x="677651" y="281317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B304B7FF-3D06-E16F-FE66-18A50CAE3A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77999144"/>
              </p:ext>
            </p:extLst>
          </p:nvPr>
        </p:nvGraphicFramePr>
        <p:xfrm>
          <a:off x="677651" y="355398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51AB5E27-F5F6-10A0-2450-BF2A2BC0E5E7}"/>
              </a:ext>
            </a:extLst>
          </p:cNvPr>
          <p:cNvCxnSpPr>
            <a:cxnSpLocks/>
          </p:cNvCxnSpPr>
          <p:nvPr/>
        </p:nvCxnSpPr>
        <p:spPr>
          <a:xfrm>
            <a:off x="1744836" y="3198999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F4DE3D8-AAA4-1998-0C25-0DE84CC3BD47}"/>
              </a:ext>
            </a:extLst>
          </p:cNvPr>
          <p:cNvCxnSpPr>
            <a:cxnSpLocks/>
          </p:cNvCxnSpPr>
          <p:nvPr/>
        </p:nvCxnSpPr>
        <p:spPr>
          <a:xfrm>
            <a:off x="2595979" y="3198999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09A9C260-D639-B747-F361-5136ACC20DA7}"/>
              </a:ext>
            </a:extLst>
          </p:cNvPr>
          <p:cNvCxnSpPr>
            <a:cxnSpLocks/>
          </p:cNvCxnSpPr>
          <p:nvPr/>
        </p:nvCxnSpPr>
        <p:spPr>
          <a:xfrm>
            <a:off x="4283881" y="3184017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6FB232D-B9DA-F00C-AB79-1A8052D3601E}"/>
              </a:ext>
            </a:extLst>
          </p:cNvPr>
          <p:cNvCxnSpPr>
            <a:cxnSpLocks/>
          </p:cNvCxnSpPr>
          <p:nvPr/>
        </p:nvCxnSpPr>
        <p:spPr>
          <a:xfrm>
            <a:off x="5124089" y="3184017"/>
            <a:ext cx="0" cy="28607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200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/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>
                        <a:ln>
                          <a:solidFill>
                            <a:srgbClr val="FF0000"/>
                          </a:solidFill>
                        </a:ln>
                        <a:solidFill>
                          <a:srgbClr val="FF0000"/>
                        </a:solidFill>
                      </a:endParaRP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Left Brace 1">
            <a:extLst>
              <a:ext uri="{FF2B5EF4-FFF2-40B4-BE49-F238E27FC236}">
                <a16:creationId xmlns:a16="http://schemas.microsoft.com/office/drawing/2014/main" id="{7ABD30C3-2A97-0553-BC85-4066178546AB}"/>
              </a:ext>
            </a:extLst>
          </p:cNvPr>
          <p:cNvSpPr/>
          <p:nvPr/>
        </p:nvSpPr>
        <p:spPr>
          <a:xfrm rot="16200000">
            <a:off x="2707977" y="-932373"/>
            <a:ext cx="170132" cy="4230779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8C90DA7-5E11-023E-90E7-F56BD0742A48}"/>
              </a:ext>
            </a:extLst>
          </p:cNvPr>
          <p:cNvSpPr txBox="1"/>
          <p:nvPr/>
        </p:nvSpPr>
        <p:spPr>
          <a:xfrm>
            <a:off x="2647811" y="1240854"/>
            <a:ext cx="2904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S</a:t>
            </a:r>
            <a:endParaRPr lang="en-HK" dirty="0"/>
          </a:p>
        </p:txBody>
      </p:sp>
      <p:sp>
        <p:nvSpPr>
          <p:cNvPr id="6" name="Left Brace 5">
            <a:extLst>
              <a:ext uri="{FF2B5EF4-FFF2-40B4-BE49-F238E27FC236}">
                <a16:creationId xmlns:a16="http://schemas.microsoft.com/office/drawing/2014/main" id="{E9B0F459-7E03-964C-6739-2FB5D28567E3}"/>
              </a:ext>
            </a:extLst>
          </p:cNvPr>
          <p:cNvSpPr/>
          <p:nvPr/>
        </p:nvSpPr>
        <p:spPr>
          <a:xfrm rot="16200000">
            <a:off x="8554484" y="-1119954"/>
            <a:ext cx="217669" cy="4653475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8B6161-9100-787B-64C8-3088F7C84858}"/>
              </a:ext>
            </a:extLst>
          </p:cNvPr>
          <p:cNvSpPr txBox="1"/>
          <p:nvPr/>
        </p:nvSpPr>
        <p:spPr>
          <a:xfrm>
            <a:off x="8510886" y="1229360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L</a:t>
            </a:r>
            <a:endParaRPr lang="en-HK" dirty="0"/>
          </a:p>
        </p:txBody>
      </p:sp>
      <p:graphicFrame>
        <p:nvGraphicFramePr>
          <p:cNvPr id="12" name="Table 4">
            <a:extLst>
              <a:ext uri="{FF2B5EF4-FFF2-40B4-BE49-F238E27FC236}">
                <a16:creationId xmlns:a16="http://schemas.microsoft.com/office/drawing/2014/main" id="{674C1E54-FD19-B12D-EC33-A313B9D860A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0743115"/>
              </p:ext>
            </p:extLst>
          </p:nvPr>
        </p:nvGraphicFramePr>
        <p:xfrm>
          <a:off x="910563" y="352053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0D597B0C-70E2-51DD-25BF-E82EAB9B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655761"/>
              </p:ext>
            </p:extLst>
          </p:nvPr>
        </p:nvGraphicFramePr>
        <p:xfrm>
          <a:off x="910563" y="444931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49D5E828-28BE-B5D8-A055-E7A401B3509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0892852"/>
              </p:ext>
            </p:extLst>
          </p:nvPr>
        </p:nvGraphicFramePr>
        <p:xfrm>
          <a:off x="6609751" y="3635692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3" name="Table 4">
            <a:extLst>
              <a:ext uri="{FF2B5EF4-FFF2-40B4-BE49-F238E27FC236}">
                <a16:creationId xmlns:a16="http://schemas.microsoft.com/office/drawing/2014/main" id="{BF80849C-4F37-FDC0-4FD1-E7E3119865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54825357"/>
              </p:ext>
            </p:extLst>
          </p:nvPr>
        </p:nvGraphicFramePr>
        <p:xfrm>
          <a:off x="6609751" y="2836589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48283F-DC62-D779-E31F-99DE7D1BDE08}"/>
              </a:ext>
            </a:extLst>
          </p:cNvPr>
          <p:cNvCxnSpPr>
            <a:cxnSpLocks/>
          </p:cNvCxnSpPr>
          <p:nvPr/>
        </p:nvCxnSpPr>
        <p:spPr>
          <a:xfrm>
            <a:off x="7032829" y="3289578"/>
            <a:ext cx="0" cy="299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963B0F1F-D210-B683-AA4A-4ABBB4871E95}"/>
              </a:ext>
            </a:extLst>
          </p:cNvPr>
          <p:cNvCxnSpPr>
            <a:cxnSpLocks/>
          </p:cNvCxnSpPr>
          <p:nvPr/>
        </p:nvCxnSpPr>
        <p:spPr>
          <a:xfrm>
            <a:off x="8720350" y="4028541"/>
            <a:ext cx="0" cy="35367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8458233C-5ED4-3F85-8B89-D5D460E46F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4313689"/>
              </p:ext>
            </p:extLst>
          </p:nvPr>
        </p:nvGraphicFramePr>
        <p:xfrm>
          <a:off x="6609751" y="4440133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7" name="Table 4">
            <a:extLst>
              <a:ext uri="{FF2B5EF4-FFF2-40B4-BE49-F238E27FC236}">
                <a16:creationId xmlns:a16="http://schemas.microsoft.com/office/drawing/2014/main" id="{7412DECB-29EC-1E4D-79D5-84D206FC32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5794835"/>
              </p:ext>
            </p:extLst>
          </p:nvPr>
        </p:nvGraphicFramePr>
        <p:xfrm>
          <a:off x="6604960" y="5192869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8" name="TextBox 17">
            <a:extLst>
              <a:ext uri="{FF2B5EF4-FFF2-40B4-BE49-F238E27FC236}">
                <a16:creationId xmlns:a16="http://schemas.microsoft.com/office/drawing/2014/main" id="{F8B6E504-EA64-9E1A-B251-C6F7AE0AEAE7}"/>
              </a:ext>
            </a:extLst>
          </p:cNvPr>
          <p:cNvSpPr txBox="1"/>
          <p:nvPr/>
        </p:nvSpPr>
        <p:spPr>
          <a:xfrm>
            <a:off x="8527028" y="479060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or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1392283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007631A5-5B7F-0A8F-E80D-96BA09779B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743717"/>
              </p:ext>
            </p:extLst>
          </p:nvPr>
        </p:nvGraphicFramePr>
        <p:xfrm>
          <a:off x="677653" y="65944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FAE220C8-F22C-3F85-4AA0-A86CEABEB5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84694768"/>
              </p:ext>
            </p:extLst>
          </p:nvPr>
        </p:nvGraphicFramePr>
        <p:xfrm>
          <a:off x="6336581" y="659448"/>
          <a:ext cx="4653473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43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23043">
                  <a:extLst>
                    <a:ext uri="{9D8B030D-6E8A-4147-A177-3AD203B41FA5}">
                      <a16:colId xmlns:a16="http://schemas.microsoft.com/office/drawing/2014/main" val="30319544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3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6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8</a:t>
                      </a:r>
                    </a:p>
                  </a:txBody>
                  <a:tcP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HK" dirty="0">
                          <a:solidFill>
                            <a:schemeClr val="tx1"/>
                          </a:solidFill>
                        </a:rPr>
                        <a:t>11</a:t>
                      </a:r>
                    </a:p>
                  </a:txBody>
                  <a:tcPr>
                    <a:lnR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9F963AD-EB44-C24B-E373-6295B079DF1D}"/>
              </a:ext>
            </a:extLst>
          </p:cNvPr>
          <p:cNvCxnSpPr/>
          <p:nvPr/>
        </p:nvCxnSpPr>
        <p:spPr>
          <a:xfrm>
            <a:off x="5124091" y="844868"/>
            <a:ext cx="97190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9" name="Table 4">
            <a:extLst>
              <a:ext uri="{FF2B5EF4-FFF2-40B4-BE49-F238E27FC236}">
                <a16:creationId xmlns:a16="http://schemas.microsoft.com/office/drawing/2014/main" id="{DF41D44F-E334-FDE7-F985-4F7DE99E2DF6}"/>
              </a:ext>
            </a:extLst>
          </p:cNvPr>
          <p:cNvGraphicFramePr>
            <a:graphicFrameLocks noGrp="1"/>
          </p:cNvGraphicFramePr>
          <p:nvPr/>
        </p:nvGraphicFramePr>
        <p:xfrm>
          <a:off x="677653" y="2464897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4644975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370785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</p:cNvCxnSpPr>
          <p:nvPr/>
        </p:nvCxnSpPr>
        <p:spPr>
          <a:xfrm>
            <a:off x="7032829" y="4160843"/>
            <a:ext cx="0" cy="4226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4" name="Table 4">
            <a:extLst>
              <a:ext uri="{FF2B5EF4-FFF2-40B4-BE49-F238E27FC236}">
                <a16:creationId xmlns:a16="http://schemas.microsoft.com/office/drawing/2014/main" id="{D4588EEB-6689-C1E8-59C0-95BCBF8952EC}"/>
              </a:ext>
            </a:extLst>
          </p:cNvPr>
          <p:cNvGraphicFramePr>
            <a:graphicFrameLocks noGrp="1"/>
          </p:cNvGraphicFramePr>
          <p:nvPr/>
        </p:nvGraphicFramePr>
        <p:xfrm>
          <a:off x="677651" y="5149970"/>
          <a:ext cx="456720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5200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  <a:gridCol w="415200">
                  <a:extLst>
                    <a:ext uri="{9D8B030D-6E8A-4147-A177-3AD203B41FA5}">
                      <a16:colId xmlns:a16="http://schemas.microsoft.com/office/drawing/2014/main" val="89468521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3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8720350" y="5149970"/>
            <a:ext cx="0" cy="37668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/>
        </p:nvGraphicFramePr>
        <p:xfrm>
          <a:off x="6609751" y="5690956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7FFED4E9-7134-62F7-577C-EE04C21ED462}"/>
              </a:ext>
            </a:extLst>
          </p:cNvPr>
          <p:cNvSpPr txBox="1"/>
          <p:nvPr/>
        </p:nvSpPr>
        <p:spPr>
          <a:xfrm>
            <a:off x="1801521" y="3010619"/>
            <a:ext cx="1983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Fixed seat planning</a:t>
            </a:r>
            <a:endParaRPr lang="en-HK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8D31FBC-1864-2B24-D111-652C20CA603F}"/>
              </a:ext>
            </a:extLst>
          </p:cNvPr>
          <p:cNvSpPr txBox="1"/>
          <p:nvPr/>
        </p:nvSpPr>
        <p:spPr>
          <a:xfrm>
            <a:off x="1725283" y="4398871"/>
            <a:ext cx="22068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Flexible seat planning</a:t>
            </a:r>
            <a:endParaRPr lang="en-HK" dirty="0"/>
          </a:p>
        </p:txBody>
      </p:sp>
      <p:sp>
        <p:nvSpPr>
          <p:cNvPr id="12" name="Left Brace 11">
            <a:extLst>
              <a:ext uri="{FF2B5EF4-FFF2-40B4-BE49-F238E27FC236}">
                <a16:creationId xmlns:a16="http://schemas.microsoft.com/office/drawing/2014/main" id="{9DE1626D-0F60-1A21-98E8-F549E28396E3}"/>
              </a:ext>
            </a:extLst>
          </p:cNvPr>
          <p:cNvSpPr/>
          <p:nvPr/>
        </p:nvSpPr>
        <p:spPr>
          <a:xfrm rot="16200000">
            <a:off x="6931564" y="526278"/>
            <a:ext cx="73325" cy="1263291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0" name="Left Brace 19">
            <a:extLst>
              <a:ext uri="{FF2B5EF4-FFF2-40B4-BE49-F238E27FC236}">
                <a16:creationId xmlns:a16="http://schemas.microsoft.com/office/drawing/2014/main" id="{EF73190A-EC4C-479F-1659-B4EFBB82C391}"/>
              </a:ext>
            </a:extLst>
          </p:cNvPr>
          <p:cNvSpPr/>
          <p:nvPr/>
        </p:nvSpPr>
        <p:spPr>
          <a:xfrm rot="16200000">
            <a:off x="7990416" y="747976"/>
            <a:ext cx="73324" cy="81911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2" name="Left Brace 21">
            <a:extLst>
              <a:ext uri="{FF2B5EF4-FFF2-40B4-BE49-F238E27FC236}">
                <a16:creationId xmlns:a16="http://schemas.microsoft.com/office/drawing/2014/main" id="{3A4135CE-F553-8DC3-6351-CA5822627C67}"/>
              </a:ext>
            </a:extLst>
          </p:cNvPr>
          <p:cNvSpPr/>
          <p:nvPr/>
        </p:nvSpPr>
        <p:spPr>
          <a:xfrm rot="16200000">
            <a:off x="9282649" y="321828"/>
            <a:ext cx="45719" cy="1661058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sp>
        <p:nvSpPr>
          <p:cNvPr id="24" name="Left Brace 23">
            <a:extLst>
              <a:ext uri="{FF2B5EF4-FFF2-40B4-BE49-F238E27FC236}">
                <a16:creationId xmlns:a16="http://schemas.microsoft.com/office/drawing/2014/main" id="{BDB11B44-58E4-DACF-0665-32C656DB3D58}"/>
              </a:ext>
            </a:extLst>
          </p:cNvPr>
          <p:cNvSpPr/>
          <p:nvPr/>
        </p:nvSpPr>
        <p:spPr>
          <a:xfrm rot="16200000">
            <a:off x="10555897" y="744526"/>
            <a:ext cx="45720" cy="819117"/>
          </a:xfrm>
          <a:prstGeom prst="leftBrace">
            <a:avLst/>
          </a:prstGeom>
          <a:ln>
            <a:solidFill>
              <a:schemeClr val="bg2">
                <a:lumMod val="25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580833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able 4">
            <a:extLst>
              <a:ext uri="{FF2B5EF4-FFF2-40B4-BE49-F238E27FC236}">
                <a16:creationId xmlns:a16="http://schemas.microsoft.com/office/drawing/2014/main" id="{6913DCE2-8D26-147F-B65A-42CD0497A8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6484892"/>
              </p:ext>
            </p:extLst>
          </p:nvPr>
        </p:nvGraphicFramePr>
        <p:xfrm>
          <a:off x="644107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11" name="Table 4">
            <a:extLst>
              <a:ext uri="{FF2B5EF4-FFF2-40B4-BE49-F238E27FC236}">
                <a16:creationId xmlns:a16="http://schemas.microsoft.com/office/drawing/2014/main" id="{0228550D-2E4F-14D2-A000-B8F5130FCEF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476726"/>
              </p:ext>
            </p:extLst>
          </p:nvPr>
        </p:nvGraphicFramePr>
        <p:xfrm>
          <a:off x="648898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ED66A68B-9E4D-6CF7-84D9-EB9732A589DA}"/>
              </a:ext>
            </a:extLst>
          </p:cNvPr>
          <p:cNvCxnSpPr>
            <a:cxnSpLocks/>
            <a:stCxn id="11" idx="2"/>
          </p:cNvCxnSpPr>
          <p:nvPr/>
        </p:nvCxnSpPr>
        <p:spPr>
          <a:xfrm>
            <a:off x="1071976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1558E12-4E83-EA9D-F9E8-507F250B36A1}"/>
              </a:ext>
            </a:extLst>
          </p:cNvPr>
          <p:cNvCxnSpPr>
            <a:cxnSpLocks/>
          </p:cNvCxnSpPr>
          <p:nvPr/>
        </p:nvCxnSpPr>
        <p:spPr>
          <a:xfrm>
            <a:off x="2767168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6" name="Table 4">
            <a:extLst>
              <a:ext uri="{FF2B5EF4-FFF2-40B4-BE49-F238E27FC236}">
                <a16:creationId xmlns:a16="http://schemas.microsoft.com/office/drawing/2014/main" id="{0904DAD7-D973-ABB1-9CF9-0DF8690F334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144993"/>
              </p:ext>
            </p:extLst>
          </p:nvPr>
        </p:nvGraphicFramePr>
        <p:xfrm>
          <a:off x="651778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" name="Table 4">
            <a:extLst>
              <a:ext uri="{FF2B5EF4-FFF2-40B4-BE49-F238E27FC236}">
                <a16:creationId xmlns:a16="http://schemas.microsoft.com/office/drawing/2014/main" id="{B98C2563-CFE7-BE43-C904-A28E112853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3683364"/>
              </p:ext>
            </p:extLst>
          </p:nvPr>
        </p:nvGraphicFramePr>
        <p:xfrm>
          <a:off x="2127854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27" name="Table 4">
            <a:extLst>
              <a:ext uri="{FF2B5EF4-FFF2-40B4-BE49-F238E27FC236}">
                <a16:creationId xmlns:a16="http://schemas.microsoft.com/office/drawing/2014/main" id="{D598512F-470A-DB45-C056-AD89F2C29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9532020"/>
              </p:ext>
            </p:extLst>
          </p:nvPr>
        </p:nvGraphicFramePr>
        <p:xfrm>
          <a:off x="644107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15E46A02-B684-D191-76F6-E556DE2CB800}"/>
              </a:ext>
            </a:extLst>
          </p:cNvPr>
          <p:cNvCxnSpPr>
            <a:cxnSpLocks/>
          </p:cNvCxnSpPr>
          <p:nvPr/>
        </p:nvCxnSpPr>
        <p:spPr>
          <a:xfrm>
            <a:off x="2759496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29" name="Table 4">
            <a:extLst>
              <a:ext uri="{FF2B5EF4-FFF2-40B4-BE49-F238E27FC236}">
                <a16:creationId xmlns:a16="http://schemas.microsoft.com/office/drawing/2014/main" id="{1C02B6FE-85EF-38F9-F1BC-1EF7E261A13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4382746"/>
              </p:ext>
            </p:extLst>
          </p:nvPr>
        </p:nvGraphicFramePr>
        <p:xfrm>
          <a:off x="644106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5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09BA1AEF-0651-327A-2907-A129A05E9218}"/>
              </a:ext>
            </a:extLst>
          </p:cNvPr>
          <p:cNvCxnSpPr>
            <a:cxnSpLocks/>
          </p:cNvCxnSpPr>
          <p:nvPr/>
        </p:nvCxnSpPr>
        <p:spPr>
          <a:xfrm>
            <a:off x="2759496" y="3429000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1" name="Table 4">
            <a:extLst>
              <a:ext uri="{FF2B5EF4-FFF2-40B4-BE49-F238E27FC236}">
                <a16:creationId xmlns:a16="http://schemas.microsoft.com/office/drawing/2014/main" id="{0FDA643D-732B-D245-A230-59083DD7D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3758571"/>
              </p:ext>
            </p:extLst>
          </p:nvPr>
        </p:nvGraphicFramePr>
        <p:xfrm>
          <a:off x="5825695" y="10626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2" name="Table 4">
            <a:extLst>
              <a:ext uri="{FF2B5EF4-FFF2-40B4-BE49-F238E27FC236}">
                <a16:creationId xmlns:a16="http://schemas.microsoft.com/office/drawing/2014/main" id="{F18C4624-DFF6-6FF5-778D-898D5CCBCF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3117448"/>
              </p:ext>
            </p:extLst>
          </p:nvPr>
        </p:nvGraphicFramePr>
        <p:xfrm>
          <a:off x="5830486" y="386684"/>
          <a:ext cx="846156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83F88C5-ED8C-9DD2-E960-4C08DC278085}"/>
              </a:ext>
            </a:extLst>
          </p:cNvPr>
          <p:cNvCxnSpPr>
            <a:cxnSpLocks/>
            <a:stCxn id="32" idx="2"/>
          </p:cNvCxnSpPr>
          <p:nvPr/>
        </p:nvCxnSpPr>
        <p:spPr>
          <a:xfrm>
            <a:off x="6253564" y="757524"/>
            <a:ext cx="0" cy="2603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64805C4C-A469-4A3F-093E-83E68DB928E0}"/>
              </a:ext>
            </a:extLst>
          </p:cNvPr>
          <p:cNvCxnSpPr>
            <a:cxnSpLocks/>
          </p:cNvCxnSpPr>
          <p:nvPr/>
        </p:nvCxnSpPr>
        <p:spPr>
          <a:xfrm>
            <a:off x="7948756" y="1459336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35" name="Table 4">
            <a:extLst>
              <a:ext uri="{FF2B5EF4-FFF2-40B4-BE49-F238E27FC236}">
                <a16:creationId xmlns:a16="http://schemas.microsoft.com/office/drawing/2014/main" id="{783DEFC7-3B4A-716A-4DBA-A4A8EB3F3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7609030"/>
              </p:ext>
            </p:extLst>
          </p:nvPr>
        </p:nvGraphicFramePr>
        <p:xfrm>
          <a:off x="5833366" y="17353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graphicFrame>
        <p:nvGraphicFramePr>
          <p:cNvPr id="36" name="Table 4">
            <a:extLst>
              <a:ext uri="{FF2B5EF4-FFF2-40B4-BE49-F238E27FC236}">
                <a16:creationId xmlns:a16="http://schemas.microsoft.com/office/drawing/2014/main" id="{7CF9622A-709F-FD69-93B0-14F82C1366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038702"/>
              </p:ext>
            </p:extLst>
          </p:nvPr>
        </p:nvGraphicFramePr>
        <p:xfrm>
          <a:off x="7309442" y="2398304"/>
          <a:ext cx="1263285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1095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1095">
                  <a:extLst>
                    <a:ext uri="{9D8B030D-6E8A-4147-A177-3AD203B41FA5}">
                      <a16:colId xmlns:a16="http://schemas.microsoft.com/office/drawing/2014/main" val="171101061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9DFDA73-0EEF-0E15-B62F-2A8C0C1464A9}"/>
              </a:ext>
            </a:extLst>
          </p:cNvPr>
          <p:cNvCxnSpPr>
            <a:cxnSpLocks/>
          </p:cNvCxnSpPr>
          <p:nvPr/>
        </p:nvCxnSpPr>
        <p:spPr>
          <a:xfrm>
            <a:off x="7941084" y="276914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1" name="Table 4">
            <a:extLst>
              <a:ext uri="{FF2B5EF4-FFF2-40B4-BE49-F238E27FC236}">
                <a16:creationId xmlns:a16="http://schemas.microsoft.com/office/drawing/2014/main" id="{27CCFF38-6F0A-EF24-F2BA-CB54A56FE51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8886460"/>
              </p:ext>
            </p:extLst>
          </p:nvPr>
        </p:nvGraphicFramePr>
        <p:xfrm>
          <a:off x="5825694" y="3035318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4EB2F81-C10A-FFAF-B5FE-48DDB06A2081}"/>
              </a:ext>
            </a:extLst>
          </p:cNvPr>
          <p:cNvCxnSpPr>
            <a:cxnSpLocks/>
          </p:cNvCxnSpPr>
          <p:nvPr/>
        </p:nvCxnSpPr>
        <p:spPr>
          <a:xfrm>
            <a:off x="7941084" y="3457914"/>
            <a:ext cx="0" cy="25016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43" name="Table 4">
            <a:extLst>
              <a:ext uri="{FF2B5EF4-FFF2-40B4-BE49-F238E27FC236}">
                <a16:creationId xmlns:a16="http://schemas.microsoft.com/office/drawing/2014/main" id="{23B5C3E2-60EF-817C-E87C-988D7BE25C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9587972"/>
              </p:ext>
            </p:extLst>
          </p:nvPr>
        </p:nvGraphicFramePr>
        <p:xfrm>
          <a:off x="5825694" y="3708080"/>
          <a:ext cx="4230780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23078">
                  <a:extLst>
                    <a:ext uri="{9D8B030D-6E8A-4147-A177-3AD203B41FA5}">
                      <a16:colId xmlns:a16="http://schemas.microsoft.com/office/drawing/2014/main" val="195871680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103222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40914140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770747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77037994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4085467491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2183018877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957069584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244291510"/>
                    </a:ext>
                  </a:extLst>
                </a:gridCol>
                <a:gridCol w="423078">
                  <a:extLst>
                    <a:ext uri="{9D8B030D-6E8A-4147-A177-3AD203B41FA5}">
                      <a16:colId xmlns:a16="http://schemas.microsoft.com/office/drawing/2014/main" val="37223988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6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lnTlToB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lToBr>
                    <a:lnBlToT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HK" dirty="0"/>
                    </a:p>
                  </a:txBody>
                  <a:tcP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10473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084469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LATEXITDISPLAY" val="Fals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23.697"/>
  <p:tag name="ORIGINALWIDTH" val="1488.564"/>
  <p:tag name="OUTPUTTYPE" val="PNG"/>
  <p:tag name="IGUANATEXVERSION" val="161"/>
  <p:tag name="LATEXADDIN" val="\documentclass{article}&#10;\usepackage{amsmath}&#10;\usepackage{color}&#10;\pagestyle{empty}&#10;\begin{document}&#10;&#10;{\color{red} $D^t_j$} is a random variable \\ &#10;indicating the number of \\&#10;group type $j$ in $t$ periods.&#10;&#10;\end{document}"/>
  <p:tag name="IGUANATEXSIZE" val="14"/>
  <p:tag name="IGUANATEXCURSOR" val="19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442.4447"/>
  <p:tag name="ORIGINALWIDTH" val="1991.751"/>
  <p:tag name="OUTPUTTYPE" val="PNG"/>
  <p:tag name="IGUANATEXVERSION" val="161"/>
  <p:tag name="LATEXADDIN" val="\documentclass{article}&#10;\usepackage{amsmath}&#10;\usepackage{color}&#10;\pagestyle{empty}&#10;\begin{document}&#10;&#10;\noindent&#10;{\color{red} $P(D_{i}^{T-t} \geq X_i)$} is the probability \\&#10;that the demand of group type $i$ \\&#10;in $(T-t)$ periods is no less than $X_i$. &#10;\end{document}"/>
  <p:tag name="IGUANATEXSIZE" val="14"/>
  <p:tag name="IGUANATEXCURSOR" val="144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364.4544"/>
  <p:tag name="ORIGINALWIDTH" val="3582.302"/>
  <p:tag name="OUTPUTTYPE" val="PNG"/>
  <p:tag name="IGUANATEXVERSION" val="161"/>
  <p:tag name="LATEXADDIN" val="\documentclass{article}&#10;\usepackage{amsmath}&#10;\pagestyle{empty}&#10;\begin{document}&#10;&#10;$$&#10;d^{t}(i,\hat{i}) =&#10;    \underbrace{i + (\hat{i}-i-\delta)P(D_{\hat{i}-i-\delta}^{T-t} \geq X_{\hat{i}-i-\delta}+1)}_{\text{acceptance}} - \underbrace{\hat{i} P(D_{\hat{i}}^{T-t} \geq X_{\hat{i}})}_{\text{rejection}}&#10;$$&#10;&#10;&#10;\end{document}"/>
  <p:tag name="IGUANATEXSIZE" val="20"/>
  <p:tag name="IGUANATEXCURSOR" val="280"/>
  <p:tag name="TRANSPARENCY" val="True"/>
  <p:tag name="LATEXENGINEID" val="0"/>
  <p:tag name="TEMPFOLDER" val="c:\temp\"/>
  <p:tag name="LATEXFORMHEIGHT" val="320"/>
  <p:tag name="LATEXFORMWIDTH" val="38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350" row="2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C6468102-0440-4AF5-A5CF-60A0A5369B19}">
  <we:reference id="wa104381909" version="3.14.0.0" store="en-US" storeType="OMEX"/>
  <we:alternateReferences>
    <we:reference id="WA104381909" version="3.14.0.0" store="WA104381909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1311</TotalTime>
  <Words>349</Words>
  <Application>Microsoft Office PowerPoint</Application>
  <PresentationFormat>Widescreen</PresentationFormat>
  <Paragraphs>150</Paragraphs>
  <Slides>16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2" baseType="lpstr">
      <vt:lpstr>Arial</vt:lpstr>
      <vt:lpstr>Calibri</vt:lpstr>
      <vt:lpstr>Calibri Light</vt:lpstr>
      <vt:lpstr>Consolas</vt:lpstr>
      <vt:lpstr>Times New Roman</vt:lpstr>
      <vt:lpstr>Office Theme</vt:lpstr>
      <vt:lpstr>Dynamic Seat Assignment with Social Distancing</vt:lpstr>
      <vt:lpstr>Social Distancing under Pandemic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Seat Assignment with Social Distancing</dc:title>
  <dc:creator>LI Zikang</dc:creator>
  <cp:lastModifiedBy>LI Zikang</cp:lastModifiedBy>
  <cp:revision>57</cp:revision>
  <dcterms:created xsi:type="dcterms:W3CDTF">2023-08-27T02:01:53Z</dcterms:created>
  <dcterms:modified xsi:type="dcterms:W3CDTF">2024-07-27T03:26:21Z</dcterms:modified>
</cp:coreProperties>
</file>