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A484F-A214-4187-B730-E64F524FE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3DCDF8-55A7-425D-852F-AC18332D2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D7F22-1B66-473F-ACA5-309FDAE2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B7EA-9F4C-4DF2-8DD8-0FA40985062A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1CAA9-A2D9-484A-B8EE-92A98307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A70D9-3E01-46CE-9BCA-C5B9C2F1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17A-E5BD-4E71-B051-633C892BD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14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ADF1C-C99A-4E52-8572-0ACD9791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C1FD9F-14A7-414C-B494-9E202E4F9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671E7-705C-4A3C-81FA-907C94C6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B7EA-9F4C-4DF2-8DD8-0FA40985062A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34B55-049E-4A4A-A4C9-637ABE29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C7CAB-FD8D-4D6B-87B6-87F2F47D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17A-E5BD-4E71-B051-633C892BD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06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E74F9A-499C-41C2-92B4-3C54C584E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54091-7ACD-40D9-8E2B-F559BD495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907E8-1B8A-4957-AB5E-CBB451D5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B7EA-9F4C-4DF2-8DD8-0FA40985062A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FC1FD-7420-4563-AACF-8E014271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AEDA5-06B8-457B-9E13-B389A931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17A-E5BD-4E71-B051-633C892BD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54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72120-0834-464F-B375-7CA3107A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5D9DF-7F35-4F4F-BE8D-0B58852CC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FA45D7-36CF-435F-831A-F2630E53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B7EA-9F4C-4DF2-8DD8-0FA40985062A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64E35-9632-4362-B010-7760E782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195B5-B6B0-473C-92EB-C42E3A4B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17A-E5BD-4E71-B051-633C892BD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25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E14DE-5762-409D-B1A2-5A02630A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E9EF86-CA5C-4F2A-A700-47374E280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A4C1B-DAA9-4541-B74E-4F8E05DD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B7EA-9F4C-4DF2-8DD8-0FA40985062A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DD414-D53A-4DD5-B877-43BB4E7A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FFFFA-9B48-492F-885A-49424E5B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17A-E5BD-4E71-B051-633C892BD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74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A58CD-6F7A-4221-A7F8-04D82061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5A0CC-A858-47AE-91E4-BAA080B7B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F00E36-576D-4988-9C6B-F602CA91E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820510-5565-44DC-B630-B326E79A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B7EA-9F4C-4DF2-8DD8-0FA40985062A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A3DE8-B44E-4704-98B3-A36DBBB0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F3D3FE-41CE-4A6D-A414-852B7ADF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17A-E5BD-4E71-B051-633C892BD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17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93367-3B8D-49A8-8A03-B82339C0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3C37E-8BF1-4A24-A9F7-B0195676F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69022-942E-4538-956E-22960A8EA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EF2071-FA5B-446F-9EBD-EA49D4D37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FEC1DD-DA14-47DA-BE44-D3042B081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C1D4ED-56FB-4CE2-BDEB-5652733F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B7EA-9F4C-4DF2-8DD8-0FA40985062A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CF6543-AB73-4471-9589-AD2FBAF0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5FCC58-16C9-4258-876A-072F19B7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17A-E5BD-4E71-B051-633C892BD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9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8F523-04DB-4337-AA9C-9874C2A5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47F8C3-81E2-41DE-AC05-E4B47923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B7EA-9F4C-4DF2-8DD8-0FA40985062A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484D48-FACB-49A0-8F96-483C94FF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9CB15D-EB99-4C0F-A2DB-4307B89E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17A-E5BD-4E71-B051-633C892BD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7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5FD603-EBC8-4229-BBD5-14A34D14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B7EA-9F4C-4DF2-8DD8-0FA40985062A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52417B-5EF5-469A-9772-71DB00EC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3318B9-5FC7-42EE-B0EF-990D1B8F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17A-E5BD-4E71-B051-633C892BD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84CD5-4D12-4152-A292-507F1D23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61B2E-0BD6-4094-849D-959DA8024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7BB9C3-79DE-4033-8E26-148B74237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4E6C28-62DF-4C14-BFB9-208E0CE0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B7EA-9F4C-4DF2-8DD8-0FA40985062A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3FAF6-148A-4A9A-B9EE-A1BB0BDB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3DEA7A-7FF7-4DE1-B76E-9CE0BA09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17A-E5BD-4E71-B051-633C892BD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72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64EE8-6F3D-4431-9196-C72F64B6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548B60-6E5B-426B-B70A-3783B0675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8D0B4F-9C0E-49A3-8D0B-E284F21FD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C3DAC2-955F-4BA8-9865-D93289C0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B7EA-9F4C-4DF2-8DD8-0FA40985062A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7583E6-5F9A-4646-8D55-274BD0F1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6147AB-235B-4301-A144-E2BDF064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17A-E5BD-4E71-B051-633C892BD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06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003350-271D-4914-AEC1-F4273B29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D874B2-9E2A-421B-9C6A-BE7FD2C04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2C378-C959-485B-AD51-C3A1E1A6F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B7EA-9F4C-4DF2-8DD8-0FA40985062A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52873-F450-4AA5-A747-30B96AE52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D8F54-79E8-4A7B-897E-930E3B15D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2717A-E5BD-4E71-B051-633C892BD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59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915AC70-6A17-401C-AE6D-390CBE94E971}"/>
              </a:ext>
            </a:extLst>
          </p:cNvPr>
          <p:cNvSpPr/>
          <p:nvPr/>
        </p:nvSpPr>
        <p:spPr>
          <a:xfrm>
            <a:off x="3204596" y="167779"/>
            <a:ext cx="1199625" cy="453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开始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79DBE12-D958-4392-B42B-B36B2C964A1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804402" y="620785"/>
            <a:ext cx="7" cy="31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28B0480-CC49-4BB8-A8E0-C49076BD082E}"/>
              </a:ext>
            </a:extLst>
          </p:cNvPr>
          <p:cNvSpPr/>
          <p:nvPr/>
        </p:nvSpPr>
        <p:spPr>
          <a:xfrm>
            <a:off x="3204582" y="939567"/>
            <a:ext cx="1199640" cy="41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初始化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5E85915-E42D-4485-8745-DF44CB514998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3804267" y="1359016"/>
            <a:ext cx="135" cy="4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9096EA0-FEC9-4B24-ACC3-5ED62156A872}"/>
              </a:ext>
            </a:extLst>
          </p:cNvPr>
          <p:cNvSpPr/>
          <p:nvPr/>
        </p:nvSpPr>
        <p:spPr>
          <a:xfrm>
            <a:off x="3204311" y="1778466"/>
            <a:ext cx="1199911" cy="633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给定可行解和原成本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2D675AA-8E0B-4F35-AC34-D9F367291E89}"/>
              </a:ext>
            </a:extLst>
          </p:cNvPr>
          <p:cNvSpPr/>
          <p:nvPr/>
        </p:nvSpPr>
        <p:spPr>
          <a:xfrm>
            <a:off x="3229477" y="2835476"/>
            <a:ext cx="1199911" cy="518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选取初始</a:t>
            </a:r>
            <a:endParaRPr lang="en-US" altLang="zh-CN" sz="1600" dirty="0"/>
          </a:p>
          <a:p>
            <a:pPr algn="ctr"/>
            <a:r>
              <a:rPr lang="zh-CN" altLang="en-US" sz="1600" dirty="0"/>
              <a:t>限制集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2178531-DFE9-458C-B9BF-A77CDF56A7F1}"/>
              </a:ext>
            </a:extLst>
          </p:cNvPr>
          <p:cNvCxnSpPr>
            <a:cxnSpLocks/>
          </p:cNvCxnSpPr>
          <p:nvPr/>
        </p:nvCxnSpPr>
        <p:spPr>
          <a:xfrm flipH="1">
            <a:off x="3829297" y="2407640"/>
            <a:ext cx="135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BD86FC4-D03C-4304-847E-C2F1E5B8BD19}"/>
              </a:ext>
            </a:extLst>
          </p:cNvPr>
          <p:cNvSpPr/>
          <p:nvPr/>
        </p:nvSpPr>
        <p:spPr>
          <a:xfrm>
            <a:off x="1065115" y="3785541"/>
            <a:ext cx="1199911" cy="499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求解主问题</a:t>
            </a:r>
            <a:r>
              <a:rPr lang="en-US" altLang="zh-CN" sz="1600" dirty="0"/>
              <a:t>LP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4D7F45F-B170-4FE3-9372-D2A84391B8B2}"/>
              </a:ext>
            </a:extLst>
          </p:cNvPr>
          <p:cNvCxnSpPr>
            <a:cxnSpLocks/>
          </p:cNvCxnSpPr>
          <p:nvPr/>
        </p:nvCxnSpPr>
        <p:spPr>
          <a:xfrm>
            <a:off x="1664801" y="3094486"/>
            <a:ext cx="1" cy="68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49E9B05-3221-45D3-B9F1-32977BC8BCBF}"/>
              </a:ext>
            </a:extLst>
          </p:cNvPr>
          <p:cNvCxnSpPr>
            <a:cxnSpLocks/>
            <a:stCxn id="46" idx="3"/>
            <a:endCxn id="52" idx="1"/>
          </p:cNvCxnSpPr>
          <p:nvPr/>
        </p:nvCxnSpPr>
        <p:spPr>
          <a:xfrm>
            <a:off x="2265026" y="4991453"/>
            <a:ext cx="989899" cy="110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A86C89C-BA5E-4531-8ACB-BEC6CAA4597C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265026" y="4991452"/>
            <a:ext cx="9647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A0B4209-266A-4A4F-B4DB-070BF51255C4}"/>
              </a:ext>
            </a:extLst>
          </p:cNvPr>
          <p:cNvCxnSpPr>
            <a:cxnSpLocks/>
            <a:stCxn id="46" idx="3"/>
            <a:endCxn id="39" idx="1"/>
          </p:cNvCxnSpPr>
          <p:nvPr/>
        </p:nvCxnSpPr>
        <p:spPr>
          <a:xfrm flipV="1">
            <a:off x="2265026" y="3937587"/>
            <a:ext cx="956346" cy="105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F78B2140-35B7-4D04-AC39-FC4D8459D933}"/>
              </a:ext>
            </a:extLst>
          </p:cNvPr>
          <p:cNvSpPr/>
          <p:nvPr/>
        </p:nvSpPr>
        <p:spPr>
          <a:xfrm>
            <a:off x="3221372" y="3569519"/>
            <a:ext cx="1199911" cy="736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方法一：</a:t>
            </a:r>
            <a:endParaRPr lang="en-US" altLang="zh-CN" sz="1600" dirty="0"/>
          </a:p>
          <a:p>
            <a:pPr algn="ctr"/>
            <a:r>
              <a:rPr lang="zh-CN" altLang="en-US" sz="1600" dirty="0"/>
              <a:t>求解子问题</a:t>
            </a:r>
            <a:r>
              <a:rPr lang="en-US" altLang="zh-CN" sz="1600" dirty="0"/>
              <a:t>IP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3A0B237-1FD3-4265-906A-4EC8A76B2986}"/>
              </a:ext>
            </a:extLst>
          </p:cNvPr>
          <p:cNvCxnSpPr>
            <a:cxnSpLocks/>
          </p:cNvCxnSpPr>
          <p:nvPr/>
        </p:nvCxnSpPr>
        <p:spPr>
          <a:xfrm>
            <a:off x="1656682" y="4284684"/>
            <a:ext cx="0" cy="45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934095B7-5D9D-4752-BA1A-736B9E331629}"/>
              </a:ext>
            </a:extLst>
          </p:cNvPr>
          <p:cNvSpPr/>
          <p:nvPr/>
        </p:nvSpPr>
        <p:spPr>
          <a:xfrm>
            <a:off x="1065115" y="4741881"/>
            <a:ext cx="1199911" cy="499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主问题的解带入子问题</a:t>
            </a:r>
            <a:endParaRPr lang="en-US" altLang="zh-CN" sz="16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992D777-0FEF-44F8-BB96-E88416C65751}"/>
              </a:ext>
            </a:extLst>
          </p:cNvPr>
          <p:cNvSpPr/>
          <p:nvPr/>
        </p:nvSpPr>
        <p:spPr>
          <a:xfrm>
            <a:off x="3229759" y="4623384"/>
            <a:ext cx="1199911" cy="736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方法二：</a:t>
            </a:r>
            <a:endParaRPr lang="en-US" altLang="zh-CN" sz="1600" dirty="0"/>
          </a:p>
          <a:p>
            <a:pPr algn="ctr"/>
            <a:r>
              <a:rPr lang="zh-CN" altLang="en-US" sz="1600" dirty="0"/>
              <a:t>求解子问题</a:t>
            </a:r>
            <a:endParaRPr lang="en-US" altLang="zh-CN" sz="1600" dirty="0"/>
          </a:p>
          <a:p>
            <a:pPr algn="ctr"/>
            <a:r>
              <a:rPr lang="zh-CN" altLang="en-US" sz="1600" dirty="0"/>
              <a:t>邻域搜索解</a:t>
            </a:r>
            <a:endParaRPr lang="en-US" altLang="zh-CN" sz="16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99B6FEE-3FB0-4AE7-A985-4193EE081AC2}"/>
              </a:ext>
            </a:extLst>
          </p:cNvPr>
          <p:cNvSpPr/>
          <p:nvPr/>
        </p:nvSpPr>
        <p:spPr>
          <a:xfrm>
            <a:off x="3254925" y="5728640"/>
            <a:ext cx="1199911" cy="736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方法三：</a:t>
            </a:r>
            <a:endParaRPr lang="en-US" altLang="zh-CN" sz="1600" dirty="0"/>
          </a:p>
          <a:p>
            <a:pPr algn="ctr"/>
            <a:r>
              <a:rPr lang="zh-CN" altLang="en-US" sz="1600" dirty="0"/>
              <a:t>求解子问题松弛</a:t>
            </a:r>
            <a:r>
              <a:rPr lang="en-US" altLang="zh-CN" sz="1600" dirty="0"/>
              <a:t>LP</a:t>
            </a:r>
          </a:p>
        </p:txBody>
      </p:sp>
      <p:sp>
        <p:nvSpPr>
          <p:cNvPr id="63" name="流程图: 决策 62">
            <a:extLst>
              <a:ext uri="{FF2B5EF4-FFF2-40B4-BE49-F238E27FC236}">
                <a16:creationId xmlns:a16="http://schemas.microsoft.com/office/drawing/2014/main" id="{B70D5F56-BCE1-4473-A769-3A5A6836BDBD}"/>
              </a:ext>
            </a:extLst>
          </p:cNvPr>
          <p:cNvSpPr/>
          <p:nvPr/>
        </p:nvSpPr>
        <p:spPr>
          <a:xfrm>
            <a:off x="4900596" y="3455829"/>
            <a:ext cx="1459637" cy="9635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tlCol="0" anchor="t" anchorCtr="0">
            <a:noAutofit/>
          </a:bodyPr>
          <a:lstStyle/>
          <a:p>
            <a:pPr algn="ctr"/>
            <a:r>
              <a:rPr lang="zh-CN" altLang="en-US" sz="1600" dirty="0"/>
              <a:t>最优值</a:t>
            </a:r>
            <a:r>
              <a:rPr lang="en-US" altLang="zh-CN" sz="1600" dirty="0"/>
              <a:t>T &lt;0</a:t>
            </a:r>
            <a:endParaRPr lang="zh-CN" altLang="en-US" sz="1600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5573F8F-BD48-4D16-9EB7-B66668B8439E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5630415" y="3094486"/>
            <a:ext cx="0" cy="36134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02B8AAD-ACAB-41D8-81B7-29899D93B04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429388" y="3094486"/>
            <a:ext cx="1191235" cy="0"/>
          </a:xfrm>
          <a:prstGeom prst="line">
            <a:avLst/>
          </a:prstGeom>
          <a:ln w="952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9467B32A-4680-4CA1-A854-0D7E3A7B021D}"/>
              </a:ext>
            </a:extLst>
          </p:cNvPr>
          <p:cNvSpPr txBox="1"/>
          <p:nvPr/>
        </p:nvSpPr>
        <p:spPr>
          <a:xfrm>
            <a:off x="5651411" y="324433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54090BC-4C49-4497-B647-83A8EFD9A134}"/>
              </a:ext>
            </a:extLst>
          </p:cNvPr>
          <p:cNvSpPr txBox="1"/>
          <p:nvPr/>
        </p:nvSpPr>
        <p:spPr>
          <a:xfrm>
            <a:off x="5670647" y="448180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BFE427D8-0BA9-4BF7-A205-C446CE83FBE9}"/>
              </a:ext>
            </a:extLst>
          </p:cNvPr>
          <p:cNvSpPr/>
          <p:nvPr/>
        </p:nvSpPr>
        <p:spPr>
          <a:xfrm>
            <a:off x="5030462" y="5913804"/>
            <a:ext cx="1199907" cy="4613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28707A1-158E-4A09-AE13-56C562E92332}"/>
              </a:ext>
            </a:extLst>
          </p:cNvPr>
          <p:cNvSpPr/>
          <p:nvPr/>
        </p:nvSpPr>
        <p:spPr>
          <a:xfrm>
            <a:off x="4962088" y="4913602"/>
            <a:ext cx="1317069" cy="526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输出结果</a:t>
            </a:r>
            <a:endParaRPr lang="en-US" altLang="zh-CN" sz="1600" dirty="0"/>
          </a:p>
          <a:p>
            <a:pPr algn="ctr"/>
            <a:r>
              <a:rPr lang="zh-CN" altLang="en-US" sz="1600" dirty="0"/>
              <a:t>最小改变量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AFFF349-ACAC-4660-B7CF-CA1A41510F5C}"/>
              </a:ext>
            </a:extLst>
          </p:cNvPr>
          <p:cNvCxnSpPr>
            <a:cxnSpLocks/>
            <a:stCxn id="77" idx="2"/>
            <a:endCxn id="75" idx="0"/>
          </p:cNvCxnSpPr>
          <p:nvPr/>
        </p:nvCxnSpPr>
        <p:spPr>
          <a:xfrm>
            <a:off x="5620623" y="5440045"/>
            <a:ext cx="9793" cy="47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7A26606-DD13-417B-95C4-76E21FFB8A8F}"/>
              </a:ext>
            </a:extLst>
          </p:cNvPr>
          <p:cNvCxnSpPr>
            <a:cxnSpLocks/>
            <a:stCxn id="63" idx="2"/>
            <a:endCxn id="77" idx="0"/>
          </p:cNvCxnSpPr>
          <p:nvPr/>
        </p:nvCxnSpPr>
        <p:spPr>
          <a:xfrm flipH="1">
            <a:off x="5620623" y="4419343"/>
            <a:ext cx="9792" cy="49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949182F0-9F94-4193-BBE0-5A94B99CB87D}"/>
              </a:ext>
            </a:extLst>
          </p:cNvPr>
          <p:cNvCxnSpPr>
            <a:cxnSpLocks/>
            <a:stCxn id="39" idx="3"/>
            <a:endCxn id="63" idx="1"/>
          </p:cNvCxnSpPr>
          <p:nvPr/>
        </p:nvCxnSpPr>
        <p:spPr>
          <a:xfrm flipV="1">
            <a:off x="4421283" y="3937586"/>
            <a:ext cx="4793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F77C2A10-94D6-40E6-9F73-A317CD71889C}"/>
              </a:ext>
            </a:extLst>
          </p:cNvPr>
          <p:cNvCxnSpPr>
            <a:stCxn id="52" idx="3"/>
          </p:cNvCxnSpPr>
          <p:nvPr/>
        </p:nvCxnSpPr>
        <p:spPr>
          <a:xfrm flipV="1">
            <a:off x="4454836" y="6096707"/>
            <a:ext cx="20610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2739F09D-7C98-4BA1-BACD-4FC976462A3F}"/>
              </a:ext>
            </a:extLst>
          </p:cNvPr>
          <p:cNvCxnSpPr>
            <a:cxnSpLocks/>
          </p:cNvCxnSpPr>
          <p:nvPr/>
        </p:nvCxnSpPr>
        <p:spPr>
          <a:xfrm flipV="1">
            <a:off x="4421282" y="4991451"/>
            <a:ext cx="223935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CF7D71F-CAFC-4431-901F-3D73E5652194}"/>
              </a:ext>
            </a:extLst>
          </p:cNvPr>
          <p:cNvCxnSpPr>
            <a:cxnSpLocks/>
          </p:cNvCxnSpPr>
          <p:nvPr/>
        </p:nvCxnSpPr>
        <p:spPr>
          <a:xfrm flipH="1" flipV="1">
            <a:off x="4630637" y="3937586"/>
            <a:ext cx="29161" cy="2159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16CCE55-F03A-4283-84C2-8FF81CBDFE7B}"/>
              </a:ext>
            </a:extLst>
          </p:cNvPr>
          <p:cNvCxnSpPr>
            <a:stCxn id="26" idx="1"/>
          </p:cNvCxnSpPr>
          <p:nvPr/>
        </p:nvCxnSpPr>
        <p:spPr>
          <a:xfrm flipH="1">
            <a:off x="1656682" y="3094486"/>
            <a:ext cx="15727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1D56D95-087B-4B05-A134-98D26826BFC9}"/>
              </a:ext>
            </a:extLst>
          </p:cNvPr>
          <p:cNvSpPr txBox="1"/>
          <p:nvPr/>
        </p:nvSpPr>
        <p:spPr>
          <a:xfrm>
            <a:off x="4460059" y="274064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增加限制集</a:t>
            </a:r>
          </a:p>
        </p:txBody>
      </p:sp>
    </p:spTree>
    <p:extLst>
      <p:ext uri="{BB962C8B-B14F-4D97-AF65-F5344CB8AC3E}">
        <p14:creationId xmlns:p14="http://schemas.microsoft.com/office/powerpoint/2010/main" val="74586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7A0B1A-5A98-43C8-AA5C-CE2759DA8987}"/>
              </a:ext>
            </a:extLst>
          </p:cNvPr>
          <p:cNvSpPr/>
          <p:nvPr/>
        </p:nvSpPr>
        <p:spPr>
          <a:xfrm>
            <a:off x="4212672" y="285227"/>
            <a:ext cx="3708000" cy="21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29F21542-DC76-4F42-B8B2-1818EAF1B2EE}"/>
              </a:ext>
            </a:extLst>
          </p:cNvPr>
          <p:cNvSpPr/>
          <p:nvPr/>
        </p:nvSpPr>
        <p:spPr>
          <a:xfrm>
            <a:off x="4588778" y="469783"/>
            <a:ext cx="528507" cy="5285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A4F47CE8-BC5D-4B85-8D03-D1CB5751D20E}"/>
              </a:ext>
            </a:extLst>
          </p:cNvPr>
          <p:cNvSpPr/>
          <p:nvPr/>
        </p:nvSpPr>
        <p:spPr>
          <a:xfrm>
            <a:off x="5831746" y="469783"/>
            <a:ext cx="528507" cy="5285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97E60E23-F7CB-4BF7-92B4-39AB3D74F73D}"/>
              </a:ext>
            </a:extLst>
          </p:cNvPr>
          <p:cNvSpPr/>
          <p:nvPr/>
        </p:nvSpPr>
        <p:spPr>
          <a:xfrm>
            <a:off x="6982436" y="1347227"/>
            <a:ext cx="528507" cy="5285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48DA68-93DE-47AA-9B85-7B6E9C6FD9C3}"/>
              </a:ext>
            </a:extLst>
          </p:cNvPr>
          <p:cNvSpPr/>
          <p:nvPr/>
        </p:nvSpPr>
        <p:spPr>
          <a:xfrm>
            <a:off x="160789" y="3566720"/>
            <a:ext cx="3708000" cy="21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828AB954-5B92-4440-ABF1-FDB95A70DE43}"/>
              </a:ext>
            </a:extLst>
          </p:cNvPr>
          <p:cNvSpPr/>
          <p:nvPr/>
        </p:nvSpPr>
        <p:spPr>
          <a:xfrm>
            <a:off x="536895" y="3751276"/>
            <a:ext cx="528507" cy="5285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C6CA40D3-7490-4985-9A6B-9B6E98341393}"/>
              </a:ext>
            </a:extLst>
          </p:cNvPr>
          <p:cNvSpPr/>
          <p:nvPr/>
        </p:nvSpPr>
        <p:spPr>
          <a:xfrm>
            <a:off x="1779863" y="3751276"/>
            <a:ext cx="528507" cy="5285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59A8C987-9BEC-47F4-99C6-7602C9B12584}"/>
              </a:ext>
            </a:extLst>
          </p:cNvPr>
          <p:cNvSpPr/>
          <p:nvPr/>
        </p:nvSpPr>
        <p:spPr>
          <a:xfrm>
            <a:off x="2930553" y="4628720"/>
            <a:ext cx="528507" cy="5285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4FE7E1-001B-4EEB-846B-43316854B32F}"/>
              </a:ext>
            </a:extLst>
          </p:cNvPr>
          <p:cNvSpPr/>
          <p:nvPr/>
        </p:nvSpPr>
        <p:spPr>
          <a:xfrm>
            <a:off x="4212672" y="3566720"/>
            <a:ext cx="3708000" cy="21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EB12CE60-D0AC-40F6-AE7F-8BB17261A912}"/>
              </a:ext>
            </a:extLst>
          </p:cNvPr>
          <p:cNvSpPr/>
          <p:nvPr/>
        </p:nvSpPr>
        <p:spPr>
          <a:xfrm>
            <a:off x="4588778" y="3751276"/>
            <a:ext cx="528507" cy="5285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273AF1A5-3D95-400F-AA55-91CB865B790D}"/>
              </a:ext>
            </a:extLst>
          </p:cNvPr>
          <p:cNvSpPr/>
          <p:nvPr/>
        </p:nvSpPr>
        <p:spPr>
          <a:xfrm>
            <a:off x="6982436" y="4628720"/>
            <a:ext cx="528507" cy="5285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79C074-666E-434D-973B-A75D7FAAB531}"/>
              </a:ext>
            </a:extLst>
          </p:cNvPr>
          <p:cNvSpPr/>
          <p:nvPr/>
        </p:nvSpPr>
        <p:spPr>
          <a:xfrm>
            <a:off x="8296778" y="3566720"/>
            <a:ext cx="3708000" cy="21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54D0CD75-5D56-45D2-AD03-AE861C54BEE8}"/>
              </a:ext>
            </a:extLst>
          </p:cNvPr>
          <p:cNvSpPr/>
          <p:nvPr/>
        </p:nvSpPr>
        <p:spPr>
          <a:xfrm>
            <a:off x="9915852" y="3751276"/>
            <a:ext cx="528507" cy="5285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A9F2EF57-C66C-4059-ACC0-18D7CFF2B25F}"/>
              </a:ext>
            </a:extLst>
          </p:cNvPr>
          <p:cNvSpPr/>
          <p:nvPr/>
        </p:nvSpPr>
        <p:spPr>
          <a:xfrm>
            <a:off x="11066542" y="4628720"/>
            <a:ext cx="528507" cy="52850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7572038-46B4-4B9A-AC56-509519FC8DB6}"/>
              </a:ext>
            </a:extLst>
          </p:cNvPr>
          <p:cNvSpPr txBox="1"/>
          <p:nvPr/>
        </p:nvSpPr>
        <p:spPr>
          <a:xfrm>
            <a:off x="1008110" y="576078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增加一个设施</a:t>
            </a: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57099FFC-2B6B-488F-B719-7B69DA085C46}"/>
              </a:ext>
            </a:extLst>
          </p:cNvPr>
          <p:cNvSpPr/>
          <p:nvPr/>
        </p:nvSpPr>
        <p:spPr>
          <a:xfrm>
            <a:off x="1774270" y="4628720"/>
            <a:ext cx="528507" cy="528507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73FDDC-652D-4FFC-B0A0-9A8B8B6297EA}"/>
              </a:ext>
            </a:extLst>
          </p:cNvPr>
          <p:cNvSpPr txBox="1"/>
          <p:nvPr/>
        </p:nvSpPr>
        <p:spPr>
          <a:xfrm>
            <a:off x="5080336" y="576078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交换一对设施</a:t>
            </a:r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E3D795FF-37B2-4B49-9E9C-9131F4F6A8C7}"/>
              </a:ext>
            </a:extLst>
          </p:cNvPr>
          <p:cNvSpPr/>
          <p:nvPr/>
        </p:nvSpPr>
        <p:spPr>
          <a:xfrm>
            <a:off x="6982436" y="3751276"/>
            <a:ext cx="528507" cy="528507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7F5C6DA-C356-4CC1-BDD8-795C4916E170}"/>
              </a:ext>
            </a:extLst>
          </p:cNvPr>
          <p:cNvSpPr txBox="1"/>
          <p:nvPr/>
        </p:nvSpPr>
        <p:spPr>
          <a:xfrm>
            <a:off x="9201972" y="576078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减少一个设施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9F7D2BB-B9E1-40A9-9BE7-27D790B37106}"/>
              </a:ext>
            </a:extLst>
          </p:cNvPr>
          <p:cNvCxnSpPr>
            <a:stCxn id="2" idx="2"/>
            <a:endCxn id="13" idx="0"/>
          </p:cNvCxnSpPr>
          <p:nvPr/>
        </p:nvCxnSpPr>
        <p:spPr>
          <a:xfrm>
            <a:off x="6066672" y="2409227"/>
            <a:ext cx="0" cy="1157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3CE6CBD-522F-4A43-AEE7-56ECC83BE7CD}"/>
              </a:ext>
            </a:extLst>
          </p:cNvPr>
          <p:cNvSpPr txBox="1"/>
          <p:nvPr/>
        </p:nvSpPr>
        <p:spPr>
          <a:xfrm>
            <a:off x="8108725" y="194756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当前解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8FD65D-2ED2-4330-906A-D02C71241BCA}"/>
              </a:ext>
            </a:extLst>
          </p:cNvPr>
          <p:cNvCxnSpPr>
            <a:stCxn id="2" idx="2"/>
            <a:endCxn id="9" idx="0"/>
          </p:cNvCxnSpPr>
          <p:nvPr/>
        </p:nvCxnSpPr>
        <p:spPr>
          <a:xfrm flipH="1">
            <a:off x="2014789" y="2409227"/>
            <a:ext cx="4051883" cy="1157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B35F5CE-CE20-46C6-BC11-893DA854C62F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>
            <a:off x="6066672" y="2409227"/>
            <a:ext cx="4084106" cy="1157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93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915AC70-6A17-401C-AE6D-390CBE94E971}"/>
              </a:ext>
            </a:extLst>
          </p:cNvPr>
          <p:cNvSpPr/>
          <p:nvPr/>
        </p:nvSpPr>
        <p:spPr>
          <a:xfrm>
            <a:off x="1065401" y="167779"/>
            <a:ext cx="1199625" cy="453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开始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79DBE12-D958-4392-B42B-B36B2C964A1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1665207" y="620785"/>
            <a:ext cx="7" cy="31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28B0480-CC49-4BB8-A8E0-C49076BD082E}"/>
              </a:ext>
            </a:extLst>
          </p:cNvPr>
          <p:cNvSpPr/>
          <p:nvPr/>
        </p:nvSpPr>
        <p:spPr>
          <a:xfrm>
            <a:off x="1065387" y="939567"/>
            <a:ext cx="1199640" cy="41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初始化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5E85915-E42D-4485-8745-DF44CB514998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1665072" y="1359016"/>
            <a:ext cx="135" cy="4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9096EA0-FEC9-4B24-ACC3-5ED62156A872}"/>
              </a:ext>
            </a:extLst>
          </p:cNvPr>
          <p:cNvSpPr/>
          <p:nvPr/>
        </p:nvSpPr>
        <p:spPr>
          <a:xfrm>
            <a:off x="1065116" y="1778466"/>
            <a:ext cx="1199911" cy="633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给定可行解和原成本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2D675AA-8E0B-4F35-AC34-D9F367291E89}"/>
              </a:ext>
            </a:extLst>
          </p:cNvPr>
          <p:cNvSpPr/>
          <p:nvPr/>
        </p:nvSpPr>
        <p:spPr>
          <a:xfrm>
            <a:off x="1065115" y="2835476"/>
            <a:ext cx="1199911" cy="518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选取初始</a:t>
            </a:r>
            <a:endParaRPr lang="en-US" altLang="zh-CN" sz="1600" dirty="0"/>
          </a:p>
          <a:p>
            <a:pPr algn="ctr"/>
            <a:r>
              <a:rPr lang="zh-CN" altLang="en-US" sz="1600" dirty="0"/>
              <a:t>限制集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2178531-DFE9-458C-B9BF-A77CDF56A7F1}"/>
              </a:ext>
            </a:extLst>
          </p:cNvPr>
          <p:cNvCxnSpPr>
            <a:cxnSpLocks/>
          </p:cNvCxnSpPr>
          <p:nvPr/>
        </p:nvCxnSpPr>
        <p:spPr>
          <a:xfrm flipH="1">
            <a:off x="1664935" y="2407640"/>
            <a:ext cx="135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BD86FC4-D03C-4304-847E-C2F1E5B8BD19}"/>
              </a:ext>
            </a:extLst>
          </p:cNvPr>
          <p:cNvSpPr/>
          <p:nvPr/>
        </p:nvSpPr>
        <p:spPr>
          <a:xfrm>
            <a:off x="1065115" y="3785541"/>
            <a:ext cx="1199911" cy="499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求解主问题</a:t>
            </a:r>
            <a:r>
              <a:rPr lang="en-US" altLang="zh-CN" sz="1600" dirty="0"/>
              <a:t>LP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4D7F45F-B170-4FE3-9372-D2A84391B8B2}"/>
              </a:ext>
            </a:extLst>
          </p:cNvPr>
          <p:cNvCxnSpPr>
            <a:cxnSpLocks/>
          </p:cNvCxnSpPr>
          <p:nvPr/>
        </p:nvCxnSpPr>
        <p:spPr>
          <a:xfrm flipH="1">
            <a:off x="1664801" y="3359794"/>
            <a:ext cx="135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49E9B05-3221-45D3-B9F1-32977BC8BCBF}"/>
              </a:ext>
            </a:extLst>
          </p:cNvPr>
          <p:cNvCxnSpPr>
            <a:cxnSpLocks/>
            <a:stCxn id="46" idx="3"/>
            <a:endCxn id="52" idx="1"/>
          </p:cNvCxnSpPr>
          <p:nvPr/>
        </p:nvCxnSpPr>
        <p:spPr>
          <a:xfrm>
            <a:off x="2265026" y="4991453"/>
            <a:ext cx="989899" cy="110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A86C89C-BA5E-4531-8ACB-BEC6CAA4597C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265026" y="4991452"/>
            <a:ext cx="9647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A0B4209-266A-4A4F-B4DB-070BF51255C4}"/>
              </a:ext>
            </a:extLst>
          </p:cNvPr>
          <p:cNvCxnSpPr>
            <a:cxnSpLocks/>
            <a:stCxn id="46" idx="3"/>
            <a:endCxn id="39" idx="1"/>
          </p:cNvCxnSpPr>
          <p:nvPr/>
        </p:nvCxnSpPr>
        <p:spPr>
          <a:xfrm flipV="1">
            <a:off x="2265026" y="3937587"/>
            <a:ext cx="956346" cy="105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F78B2140-35B7-4D04-AC39-FC4D8459D933}"/>
              </a:ext>
            </a:extLst>
          </p:cNvPr>
          <p:cNvSpPr/>
          <p:nvPr/>
        </p:nvSpPr>
        <p:spPr>
          <a:xfrm>
            <a:off x="3221372" y="3569519"/>
            <a:ext cx="1199911" cy="736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方法一：</a:t>
            </a:r>
            <a:endParaRPr lang="en-US" altLang="zh-CN" sz="1600" dirty="0"/>
          </a:p>
          <a:p>
            <a:pPr algn="ctr"/>
            <a:r>
              <a:rPr lang="zh-CN" altLang="en-US" sz="1600" dirty="0"/>
              <a:t>求解子问题</a:t>
            </a:r>
            <a:r>
              <a:rPr lang="en-US" altLang="zh-CN" sz="1600" dirty="0"/>
              <a:t>IP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3A0B237-1FD3-4265-906A-4EC8A76B2986}"/>
              </a:ext>
            </a:extLst>
          </p:cNvPr>
          <p:cNvCxnSpPr>
            <a:cxnSpLocks/>
          </p:cNvCxnSpPr>
          <p:nvPr/>
        </p:nvCxnSpPr>
        <p:spPr>
          <a:xfrm>
            <a:off x="1656682" y="4284684"/>
            <a:ext cx="0" cy="45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934095B7-5D9D-4752-BA1A-736B9E331629}"/>
              </a:ext>
            </a:extLst>
          </p:cNvPr>
          <p:cNvSpPr/>
          <p:nvPr/>
        </p:nvSpPr>
        <p:spPr>
          <a:xfrm>
            <a:off x="1065115" y="4741881"/>
            <a:ext cx="1199911" cy="499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主问题的解带入子问题</a:t>
            </a:r>
            <a:endParaRPr lang="en-US" altLang="zh-CN" sz="16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992D777-0FEF-44F8-BB96-E88416C65751}"/>
              </a:ext>
            </a:extLst>
          </p:cNvPr>
          <p:cNvSpPr/>
          <p:nvPr/>
        </p:nvSpPr>
        <p:spPr>
          <a:xfrm>
            <a:off x="3229759" y="4623384"/>
            <a:ext cx="1199911" cy="736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方法二：</a:t>
            </a:r>
            <a:endParaRPr lang="en-US" altLang="zh-CN" sz="1600" dirty="0"/>
          </a:p>
          <a:p>
            <a:pPr algn="ctr"/>
            <a:r>
              <a:rPr lang="zh-CN" altLang="en-US" sz="1600" dirty="0"/>
              <a:t>求解子问题</a:t>
            </a:r>
            <a:endParaRPr lang="en-US" altLang="zh-CN" sz="1600" dirty="0"/>
          </a:p>
          <a:p>
            <a:pPr algn="ctr"/>
            <a:r>
              <a:rPr lang="zh-CN" altLang="en-US" sz="1600" dirty="0"/>
              <a:t>邻域搜索解</a:t>
            </a:r>
            <a:endParaRPr lang="en-US" altLang="zh-CN" sz="16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99B6FEE-3FB0-4AE7-A985-4193EE081AC2}"/>
              </a:ext>
            </a:extLst>
          </p:cNvPr>
          <p:cNvSpPr/>
          <p:nvPr/>
        </p:nvSpPr>
        <p:spPr>
          <a:xfrm>
            <a:off x="3254925" y="5728640"/>
            <a:ext cx="1199911" cy="736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方法三：</a:t>
            </a:r>
            <a:endParaRPr lang="en-US" altLang="zh-CN" sz="1600" dirty="0"/>
          </a:p>
          <a:p>
            <a:pPr algn="ctr"/>
            <a:r>
              <a:rPr lang="zh-CN" altLang="en-US" sz="1600" dirty="0"/>
              <a:t>求解子问题松弛</a:t>
            </a:r>
            <a:r>
              <a:rPr lang="en-US" altLang="zh-CN" sz="1600" dirty="0"/>
              <a:t>LP</a:t>
            </a:r>
          </a:p>
        </p:txBody>
      </p:sp>
      <p:sp>
        <p:nvSpPr>
          <p:cNvPr id="63" name="流程图: 决策 62">
            <a:extLst>
              <a:ext uri="{FF2B5EF4-FFF2-40B4-BE49-F238E27FC236}">
                <a16:creationId xmlns:a16="http://schemas.microsoft.com/office/drawing/2014/main" id="{B70D5F56-BCE1-4473-A769-3A5A6836BDBD}"/>
              </a:ext>
            </a:extLst>
          </p:cNvPr>
          <p:cNvSpPr/>
          <p:nvPr/>
        </p:nvSpPr>
        <p:spPr>
          <a:xfrm>
            <a:off x="4900596" y="3455829"/>
            <a:ext cx="1459637" cy="9635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tlCol="0" anchor="t" anchorCtr="0">
            <a:noAutofit/>
          </a:bodyPr>
          <a:lstStyle/>
          <a:p>
            <a:pPr algn="ctr"/>
            <a:r>
              <a:rPr lang="zh-CN" altLang="en-US" sz="1600" dirty="0"/>
              <a:t>最优值</a:t>
            </a:r>
            <a:r>
              <a:rPr lang="en-US" altLang="zh-CN" sz="1600" dirty="0"/>
              <a:t>T &lt;0</a:t>
            </a:r>
            <a:endParaRPr lang="zh-CN" altLang="en-US" sz="1600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5573F8F-BD48-4D16-9EB7-B66668B8439E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5620622" y="3078760"/>
            <a:ext cx="9793" cy="377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02B8AAD-ACAB-41D8-81B7-29899D93B04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265026" y="3078760"/>
            <a:ext cx="3355598" cy="15726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C529349E-EDC8-4A5A-AD42-41D47B483D3E}"/>
              </a:ext>
            </a:extLst>
          </p:cNvPr>
          <p:cNvSpPr/>
          <p:nvPr/>
        </p:nvSpPr>
        <p:spPr>
          <a:xfrm>
            <a:off x="3020674" y="1818056"/>
            <a:ext cx="1408996" cy="736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当问题规模较大时设置迭代次数</a:t>
            </a:r>
            <a:endParaRPr lang="en-US" altLang="zh-CN" sz="1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467B32A-4680-4CA1-A854-0D7E3A7B021D}"/>
              </a:ext>
            </a:extLst>
          </p:cNvPr>
          <p:cNvSpPr txBox="1"/>
          <p:nvPr/>
        </p:nvSpPr>
        <p:spPr>
          <a:xfrm>
            <a:off x="5651411" y="324433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54090BC-4C49-4497-B647-83A8EFD9A134}"/>
              </a:ext>
            </a:extLst>
          </p:cNvPr>
          <p:cNvSpPr txBox="1"/>
          <p:nvPr/>
        </p:nvSpPr>
        <p:spPr>
          <a:xfrm>
            <a:off x="5670647" y="448180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BFE427D8-0BA9-4BF7-A205-C446CE83FBE9}"/>
              </a:ext>
            </a:extLst>
          </p:cNvPr>
          <p:cNvSpPr/>
          <p:nvPr/>
        </p:nvSpPr>
        <p:spPr>
          <a:xfrm>
            <a:off x="5030462" y="5913804"/>
            <a:ext cx="1199907" cy="4613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28707A1-158E-4A09-AE13-56C562E92332}"/>
              </a:ext>
            </a:extLst>
          </p:cNvPr>
          <p:cNvSpPr/>
          <p:nvPr/>
        </p:nvSpPr>
        <p:spPr>
          <a:xfrm>
            <a:off x="4962088" y="4913602"/>
            <a:ext cx="1317069" cy="526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输出结果最小改变量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AFFF349-ACAC-4660-B7CF-CA1A41510F5C}"/>
              </a:ext>
            </a:extLst>
          </p:cNvPr>
          <p:cNvCxnSpPr>
            <a:cxnSpLocks/>
            <a:stCxn id="77" idx="2"/>
            <a:endCxn id="75" idx="0"/>
          </p:cNvCxnSpPr>
          <p:nvPr/>
        </p:nvCxnSpPr>
        <p:spPr>
          <a:xfrm>
            <a:off x="5620623" y="5440045"/>
            <a:ext cx="9793" cy="47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7A26606-DD13-417B-95C4-76E21FFB8A8F}"/>
              </a:ext>
            </a:extLst>
          </p:cNvPr>
          <p:cNvCxnSpPr>
            <a:cxnSpLocks/>
            <a:stCxn id="63" idx="2"/>
            <a:endCxn id="77" idx="0"/>
          </p:cNvCxnSpPr>
          <p:nvPr/>
        </p:nvCxnSpPr>
        <p:spPr>
          <a:xfrm flipH="1">
            <a:off x="5620623" y="4419343"/>
            <a:ext cx="9792" cy="49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949182F0-9F94-4193-BBE0-5A94B99CB87D}"/>
              </a:ext>
            </a:extLst>
          </p:cNvPr>
          <p:cNvCxnSpPr>
            <a:cxnSpLocks/>
            <a:stCxn id="39" idx="3"/>
            <a:endCxn id="63" idx="1"/>
          </p:cNvCxnSpPr>
          <p:nvPr/>
        </p:nvCxnSpPr>
        <p:spPr>
          <a:xfrm flipV="1">
            <a:off x="4421283" y="3937586"/>
            <a:ext cx="4793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F77C2A10-94D6-40E6-9F73-A317CD71889C}"/>
              </a:ext>
            </a:extLst>
          </p:cNvPr>
          <p:cNvCxnSpPr>
            <a:stCxn id="52" idx="3"/>
          </p:cNvCxnSpPr>
          <p:nvPr/>
        </p:nvCxnSpPr>
        <p:spPr>
          <a:xfrm flipV="1">
            <a:off x="4454836" y="6096707"/>
            <a:ext cx="20610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2739F09D-7C98-4BA1-BACD-4FC976462A3F}"/>
              </a:ext>
            </a:extLst>
          </p:cNvPr>
          <p:cNvCxnSpPr>
            <a:cxnSpLocks/>
          </p:cNvCxnSpPr>
          <p:nvPr/>
        </p:nvCxnSpPr>
        <p:spPr>
          <a:xfrm flipV="1">
            <a:off x="4421282" y="4991451"/>
            <a:ext cx="223935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CF7D71F-CAFC-4431-901F-3D73E5652194}"/>
              </a:ext>
            </a:extLst>
          </p:cNvPr>
          <p:cNvCxnSpPr>
            <a:cxnSpLocks/>
          </p:cNvCxnSpPr>
          <p:nvPr/>
        </p:nvCxnSpPr>
        <p:spPr>
          <a:xfrm flipH="1" flipV="1">
            <a:off x="4630637" y="3937586"/>
            <a:ext cx="29161" cy="2159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FFB505FB-1761-44E2-B1FE-A967CDA220A4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725172" y="2554191"/>
            <a:ext cx="0" cy="52456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6563B1B8-D583-49B2-87B2-075F7ED6E779}"/>
              </a:ext>
            </a:extLst>
          </p:cNvPr>
          <p:cNvCxnSpPr>
            <a:stCxn id="69" idx="0"/>
          </p:cNvCxnSpPr>
          <p:nvPr/>
        </p:nvCxnSpPr>
        <p:spPr>
          <a:xfrm flipV="1">
            <a:off x="3725172" y="1359016"/>
            <a:ext cx="0" cy="45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96BEEA3F-8AB0-4142-BCC5-1930FAB22B03}"/>
              </a:ext>
            </a:extLst>
          </p:cNvPr>
          <p:cNvSpPr/>
          <p:nvPr/>
        </p:nvSpPr>
        <p:spPr>
          <a:xfrm>
            <a:off x="3020674" y="939567"/>
            <a:ext cx="1408996" cy="419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达到迭代次数</a:t>
            </a: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618D8502-D4C7-457F-9E2B-46C17645AD0F}"/>
              </a:ext>
            </a:extLst>
          </p:cNvPr>
          <p:cNvCxnSpPr>
            <a:cxnSpLocks/>
            <a:endCxn id="139" idx="2"/>
          </p:cNvCxnSpPr>
          <p:nvPr/>
        </p:nvCxnSpPr>
        <p:spPr>
          <a:xfrm flipV="1">
            <a:off x="3725172" y="622177"/>
            <a:ext cx="0" cy="31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9981441E-D55E-4636-890F-49407F014FE3}"/>
              </a:ext>
            </a:extLst>
          </p:cNvPr>
          <p:cNvSpPr/>
          <p:nvPr/>
        </p:nvSpPr>
        <p:spPr>
          <a:xfrm>
            <a:off x="3125359" y="169171"/>
            <a:ext cx="1199625" cy="453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198145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142</Words>
  <Application>Microsoft Office PowerPoint</Application>
  <PresentationFormat>宽屏</PresentationFormat>
  <Paragraphs>47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Z.kang</dc:creator>
  <cp:lastModifiedBy>Lee Z.kang</cp:lastModifiedBy>
  <cp:revision>20</cp:revision>
  <dcterms:created xsi:type="dcterms:W3CDTF">2020-04-17T07:11:18Z</dcterms:created>
  <dcterms:modified xsi:type="dcterms:W3CDTF">2020-07-17T02:48:39Z</dcterms:modified>
</cp:coreProperties>
</file>