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554" r:id="rId4"/>
    <p:sldId id="973" r:id="rId6"/>
    <p:sldId id="975" r:id="rId7"/>
    <p:sldId id="929" r:id="rId8"/>
    <p:sldId id="979" r:id="rId9"/>
    <p:sldId id="927" r:id="rId10"/>
    <p:sldId id="942" r:id="rId11"/>
    <p:sldId id="957" r:id="rId12"/>
    <p:sldId id="943" r:id="rId13"/>
    <p:sldId id="930" r:id="rId14"/>
    <p:sldId id="931" r:id="rId15"/>
    <p:sldId id="980" r:id="rId16"/>
    <p:sldId id="933" r:id="rId17"/>
    <p:sldId id="934" r:id="rId18"/>
    <p:sldId id="935" r:id="rId19"/>
    <p:sldId id="932" r:id="rId20"/>
    <p:sldId id="936" r:id="rId21"/>
    <p:sldId id="937" r:id="rId22"/>
    <p:sldId id="938" r:id="rId23"/>
    <p:sldId id="939" r:id="rId24"/>
    <p:sldId id="941" r:id="rId25"/>
    <p:sldId id="940" r:id="rId26"/>
    <p:sldId id="976" r:id="rId27"/>
    <p:sldId id="895" r:id="rId2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79" d="100"/>
          <a:sy n="79" d="100"/>
        </p:scale>
        <p:origin x="699" y="49"/>
      </p:cViewPr>
      <p:guideLst>
        <p:guide orient="horz" pos="20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Cambria" panose="02040503050406030204" charset="0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2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-205105" y="1845310"/>
            <a:ext cx="9522460" cy="179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692709" y="3104639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8456" y="4072414"/>
            <a:ext cx="8491061" cy="1444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纪业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2018.9.21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92271" y="226885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00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List Specifications and Implementations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     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91">
        <p:fade/>
      </p:transition>
    </mc:Choice>
    <mc:Fallback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A New Question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 algn="ctr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3719195" y="1731010"/>
            <a:ext cx="115252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689100" y="3009900"/>
            <a:ext cx="151892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Alice!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5283200" y="3009900"/>
            <a:ext cx="173863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Charlie!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3208655" y="4415155"/>
            <a:ext cx="237045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Al ciharcliee!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2448560" y="2162810"/>
            <a:ext cx="1847215" cy="8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0"/>
          </p:cNvCxnSpPr>
          <p:nvPr/>
        </p:nvCxnSpPr>
        <p:spPr>
          <a:xfrm>
            <a:off x="4211955" y="2132965"/>
            <a:ext cx="194056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2448560" y="3441700"/>
            <a:ext cx="1945640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394200" y="3441700"/>
            <a:ext cx="1758315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89100" y="228536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“Alice”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10175" y="2162810"/>
            <a:ext cx="237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“Charlie”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416935" y="3441700"/>
            <a:ext cx="216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Merge concurrent edits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41120" y="5072380"/>
            <a:ext cx="631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two concurrent insertions at the same position are interleaved.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New Specification 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specification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:the remaining characters follow their initial character without interleaving (does not allow interleaving of concurrent insertions)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eventual consistency &lt; weak &lt; strong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 &lt; </a:t>
            </a:r>
            <a:r>
              <a:rPr lang="en-US" altLang="zh-CN" sz="2400" b="1">
                <a:latin typeface="Cambria" panose="02040503050406030204" charset="0"/>
                <a:cs typeface="Cambria" panose="02040503050406030204" charset="0"/>
                <a:sym typeface="+mn-ea"/>
              </a:rPr>
              <a:t>new spec</a:t>
            </a: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OpSet Approach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the OpSets approach is an executable specification that precisely defines the permitted states of a replica after some set of updates been applied.</a:t>
            </a:r>
            <a:endParaRPr lang="zh-CN" altLang="en-US" sz="2400"/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OpSet Approach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10105" y="2502535"/>
            <a:ext cx="2232025" cy="21602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op1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op2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op3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9960" y="4827905"/>
            <a:ext cx="223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OpSet of node1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924300" y="2908300"/>
            <a:ext cx="205613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707765" y="4149090"/>
            <a:ext cx="2395220" cy="996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3130" y="2602865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message from node2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02985" y="491998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message from node3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30725" y="3754755"/>
            <a:ext cx="1489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add operations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618808"/>
            <a:ext cx="8229600" cy="47160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each operation has a unique identifier(ID).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new IDs can be generated by any node without communications with other nodes, and that we have a total ordering on operations IDs.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use Lamport timestamps as IDs: a pair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counter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altLang="zh-CN" sz="2400" i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nodeID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 sz="24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0638" y="4149090"/>
          <a:ext cx="6196330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489200" imgH="431800" progId="Equation.KSEE3">
                  <p:embed/>
                </p:oleObj>
              </mc:Choice>
              <mc:Fallback>
                <p:oleObj name="" r:id="rId1" imgW="2489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0638" y="4149090"/>
                        <a:ext cx="6196330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2295"/>
            <a:ext cx="8229600" cy="585343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local state is never manipulated directly.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use an </a:t>
            </a:r>
            <a:r>
              <a:rPr lang="en-US" altLang="zh-CN" sz="2400" i="1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</a:rPr>
              <a:t>interpretation function[[-]]</a:t>
            </a:r>
            <a:r>
              <a:rPr lang="en-US" altLang="zh-CN" sz="2400" i="1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that takes an an Opset </a:t>
            </a:r>
            <a:r>
              <a:rPr lang="en-US" altLang="zh-CN" sz="2400" i="1">
                <a:latin typeface="Cambria" panose="02040503050406030204" charset="0"/>
                <a:cs typeface="Cambria" panose="02040503050406030204" charset="0"/>
              </a:rPr>
              <a:t>O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 and returns the current state of the shared data structure described by the Opset.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23365" y="2942590"/>
            <a:ext cx="2232025" cy="21602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(id1,op1)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(id2,op2)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(id3,op3)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0740" y="5102860"/>
            <a:ext cx="1405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OpSet 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460750"/>
          <a:ext cx="247523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155700" imgH="215900" progId="Equation.KSEE3">
                  <p:embed/>
                </p:oleObj>
              </mc:Choice>
              <mc:Fallback>
                <p:oleObj name="" r:id="rId3" imgW="1155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460750"/>
                        <a:ext cx="247523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4184650"/>
          <a:ext cx="479933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311400" imgH="215900" progId="Equation.KSEE3">
                  <p:embed/>
                </p:oleObj>
              </mc:Choice>
              <mc:Fallback>
                <p:oleObj name="" r:id="rId5" imgW="2311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4184650"/>
                        <a:ext cx="4799330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8105" y="4715510"/>
          <a:ext cx="246189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371600" imgH="215900" progId="Equation.KSEE3">
                  <p:embed/>
                </p:oleObj>
              </mc:Choice>
              <mc:Fallback>
                <p:oleObj name="" r:id="rId7" imgW="13716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8105" y="4715510"/>
                        <a:ext cx="246189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Specifying a Graph 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make OpSets approach concrete:</a:t>
            </a:r>
            <a:endParaRPr lang="en-US" altLang="zh-CN" sz="2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use data structures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maps(set)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 and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lists(text)</a:t>
            </a: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rgbClr val="002060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we can construct arbitrary object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graphs</a:t>
            </a:r>
            <a:r>
              <a:rPr lang="en-US" altLang="zh-CN" sz="2400">
                <a:latin typeface="Cambria" panose="02040503050406030204" charset="0"/>
                <a:cs typeface="Cambria" panose="02040503050406030204" charset="0"/>
                <a:sym typeface="+mn-ea"/>
              </a:rPr>
              <a:t>(including cycles)</a:t>
            </a:r>
            <a:endParaRPr lang="zh-CN" altLang="en-US" sz="2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Generating Operations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0995"/>
            <a:ext cx="8229600" cy="48628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MakeMap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MakeList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MakeVal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val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InsertAfter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(ref))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0065" y="172275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760595" y="1906905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69560" y="1722755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330065" y="277939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60595" y="2958465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69560" y="2779395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330065" y="3933190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60595" y="4112260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69560" y="3933190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57200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07619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58038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84570" y="4940935"/>
            <a:ext cx="50419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868035" y="5791835"/>
            <a:ext cx="50419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flipH="1" flipV="1">
            <a:off x="6083935" y="5373370"/>
            <a:ext cx="36195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39030" y="5823585"/>
            <a:ext cx="43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69560" y="6002655"/>
            <a:ext cx="4597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19800" y="4301490"/>
            <a:ext cx="56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5" idx="1"/>
            <a:endCxn id="18" idx="0"/>
          </p:cNvCxnSpPr>
          <p:nvPr/>
        </p:nvCxnSpPr>
        <p:spPr>
          <a:xfrm flipH="1">
            <a:off x="5832475" y="4485640"/>
            <a:ext cx="187325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Assign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(obj,key,val,prev))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(id,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Remove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(obj,key,prev))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840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35785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411730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87675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63620" y="270891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3275965" y="2432050"/>
            <a:ext cx="541020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92220" y="2260600"/>
            <a:ext cx="77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987675" y="3543935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4" idx="0"/>
            <a:endCxn id="10" idx="2"/>
          </p:cNvCxnSpPr>
          <p:nvPr/>
        </p:nvCxnSpPr>
        <p:spPr>
          <a:xfrm flipH="1" flipV="1">
            <a:off x="3275965" y="3213100"/>
            <a:ext cx="12700" cy="330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5984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83578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41173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98767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358902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898775" y="5932805"/>
            <a:ext cx="77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H="1" flipV="1">
            <a:off x="3275965" y="5528310"/>
            <a:ext cx="12700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4572000" y="5204460"/>
            <a:ext cx="720090" cy="144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5277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22871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804660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7380605" y="502412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7956550" y="502475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7662545" y="5528945"/>
            <a:ext cx="12700" cy="40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380605" y="5933440"/>
            <a:ext cx="77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84480" y="277685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obj</a:t>
            </a:r>
            <a:endParaRPr lang="en-US" altLang="zh-CN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939800" y="2961005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480" y="509206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obj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39800" y="5276215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Interpreting Operations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The element relation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E</a:t>
            </a: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The list relation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L</a:t>
            </a: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800" i="1">
                <a:latin typeface="Cambria" panose="02040503050406030204" charset="0"/>
                <a:cs typeface="Cambria" panose="02040503050406030204" charset="0"/>
              </a:rPr>
              <a:t>(E,L) </a:t>
            </a:r>
            <a:r>
              <a:rPr lang="en-US" altLang="zh-CN" sz="2800">
                <a:latin typeface="Cambria" panose="02040503050406030204" charset="0"/>
                <a:cs typeface="Cambria" panose="02040503050406030204" charset="0"/>
              </a:rPr>
              <a:t>encode the current state of map and list data</a:t>
            </a:r>
            <a:endParaRPr lang="en-US" altLang="zh-CN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97400" y="1344930"/>
            <a:ext cx="317817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(id1,obj1,key1,val1)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(id2,obj2,key2,val2)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98545" y="3316605"/>
            <a:ext cx="233489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(prev1,next1)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(prev2,next2)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8630" y="780692"/>
            <a:ext cx="8229600" cy="4525963"/>
          </a:xfrm>
        </p:spPr>
        <p:txBody>
          <a:bodyPr/>
          <a:p>
            <a:pPr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《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Specification and Complexity of Collaborative Text Editing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》</a:t>
            </a:r>
            <a:endParaRPr lang="zh-CN" altLang="en-US" sz="180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weak/strong specification</a:t>
            </a:r>
            <a:endParaRPr lang="en-US" altLang="zh-CN" sz="200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RGA protocol</a:t>
            </a:r>
            <a:endParaRPr lang="en-US" altLang="zh-CN" sz="144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742950" lvl="1" indent="-28575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4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457200" lvl="1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40" b="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《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OpSets:Sequential Specification for Replicated Datatypes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new specification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  <a:p>
            <a:pPr lvl="1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>
                <a:latin typeface="Cambria" panose="02040503050406030204" charset="0"/>
                <a:cs typeface="Cambria" panose="02040503050406030204" charset="0"/>
              </a:rPr>
              <a:t>OpSet approach</a:t>
            </a:r>
            <a:endParaRPr lang="en-US" altLang="zh-CN" sz="20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The Interpretation of Operations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MakeList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L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MakeMap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and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unchanged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MakeVal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and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L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 unchanged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InsertAfter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L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Assign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E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Remove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: updates only 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56605" y="1417955"/>
            <a:ext cx="306768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(id1,obj1,key1,val1)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(id2,obj2,key2,val2)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29020" y="4074160"/>
            <a:ext cx="2334895" cy="1971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(prev1,next1)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(prev2,next2)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7395" y="3486785"/>
            <a:ext cx="68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097395" y="6233795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Example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6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0" indent="0" algn="ctr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3719195" y="1731010"/>
            <a:ext cx="115252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689100" y="3009900"/>
            <a:ext cx="151892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Alice!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5283200" y="3009900"/>
            <a:ext cx="1738630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 Charlie!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3208655" y="4415155"/>
            <a:ext cx="2370455" cy="431800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?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2448560" y="2162810"/>
            <a:ext cx="1847215" cy="8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0"/>
          </p:cNvCxnSpPr>
          <p:nvPr/>
        </p:nvCxnSpPr>
        <p:spPr>
          <a:xfrm>
            <a:off x="4211955" y="2132965"/>
            <a:ext cx="194056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2448560" y="3441700"/>
            <a:ext cx="1945640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394200" y="3441700"/>
            <a:ext cx="1758315" cy="97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89100" y="228536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“Alice”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10175" y="2162810"/>
            <a:ext cx="237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 “Charlie”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416935" y="3441700"/>
            <a:ext cx="216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Merge concurrent edits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341120" y="5072380"/>
            <a:ext cx="631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4670"/>
            <a:ext cx="8229600" cy="59010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insert “Al” and “Ch” for short: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),“A”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),“C”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3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),“h”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4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),“l”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3855" y="165163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5088255" y="1903730"/>
            <a:ext cx="35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49775" y="171958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3535" y="215582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3" name="矩形 12"/>
          <p:cNvSpPr/>
          <p:nvPr/>
        </p:nvSpPr>
        <p:spPr>
          <a:xfrm>
            <a:off x="6019800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43855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4385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019800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59574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44385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1980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59574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17169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549775" y="286829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775" y="394398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49775" y="508635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5" name="直接箭头连接符 24"/>
          <p:cNvCxnSpPr>
            <a:stCxn id="22" idx="3"/>
            <a:endCxn id="14" idx="1"/>
          </p:cNvCxnSpPr>
          <p:nvPr/>
        </p:nvCxnSpPr>
        <p:spPr>
          <a:xfrm>
            <a:off x="5088255" y="305244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7935" y="419608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88255" y="52705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0755" y="33045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9" name="文本框 28"/>
          <p:cNvSpPr txBox="1"/>
          <p:nvPr/>
        </p:nvSpPr>
        <p:spPr>
          <a:xfrm>
            <a:off x="6574790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5443855" y="330073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544385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2" name="文本框 31"/>
          <p:cNvSpPr txBox="1"/>
          <p:nvPr/>
        </p:nvSpPr>
        <p:spPr>
          <a:xfrm>
            <a:off x="599884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3" name="文本框 32"/>
          <p:cNvSpPr txBox="1"/>
          <p:nvPr/>
        </p:nvSpPr>
        <p:spPr>
          <a:xfrm>
            <a:off x="544385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4" name="文本框 33"/>
          <p:cNvSpPr txBox="1"/>
          <p:nvPr/>
        </p:nvSpPr>
        <p:spPr>
          <a:xfrm>
            <a:off x="6019800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5" name="文本框 34"/>
          <p:cNvSpPr txBox="1"/>
          <p:nvPr/>
        </p:nvSpPr>
        <p:spPr>
          <a:xfrm>
            <a:off x="659574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713041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id4</a:t>
            </a:r>
            <a:endParaRPr lang="en-US" altLang="zh-CN" baseline="-250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4670"/>
            <a:ext cx="8229600" cy="59010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insert “Al” and “Ch” for short: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),“C”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0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),“A”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3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2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),“I”</a:t>
            </a:r>
            <a:endParaRPr lang="en-US" altLang="zh-CN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4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,InsertAfter(</a:t>
            </a:r>
            <a:r>
              <a:rPr lang="en-US" altLang="zh-CN" i="1">
                <a:latin typeface="Cambria" panose="02040503050406030204" charset="0"/>
                <a:cs typeface="Cambria" panose="02040503050406030204" charset="0"/>
                <a:sym typeface="+mn-ea"/>
              </a:rPr>
              <a:t>id</a:t>
            </a:r>
            <a:r>
              <a:rPr lang="en-US" altLang="zh-CN" i="1" baseline="-25000">
                <a:latin typeface="Cambria" panose="02040503050406030204" charset="0"/>
                <a:cs typeface="Cambria" panose="02040503050406030204" charset="0"/>
                <a:sym typeface="+mn-ea"/>
              </a:rPr>
              <a:t>1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),“h”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3855" y="165163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5088255" y="1903730"/>
            <a:ext cx="35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49775" y="171958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23535" y="215582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3" name="矩形 12"/>
          <p:cNvSpPr/>
          <p:nvPr/>
        </p:nvSpPr>
        <p:spPr>
          <a:xfrm>
            <a:off x="6019800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43855" y="2800350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4385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019800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595745" y="394398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44385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1980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595745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171690" y="5018405"/>
            <a:ext cx="5759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549775" y="286829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775" y="3943985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49775" y="5086350"/>
            <a:ext cx="53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id</a:t>
            </a:r>
            <a:r>
              <a:rPr lang="en-US" altLang="zh-CN" baseline="-25000">
                <a:latin typeface="Cambria" panose="02040503050406030204" charset="0"/>
                <a:cs typeface="Cambria" panose="02040503050406030204" charset="0"/>
              </a:rPr>
              <a:t>0</a:t>
            </a:r>
            <a:endParaRPr lang="en-US" altLang="zh-CN" baseline="-250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5" name="直接箭头连接符 24"/>
          <p:cNvCxnSpPr>
            <a:stCxn id="22" idx="3"/>
            <a:endCxn id="14" idx="1"/>
          </p:cNvCxnSpPr>
          <p:nvPr/>
        </p:nvCxnSpPr>
        <p:spPr>
          <a:xfrm>
            <a:off x="5088255" y="305244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7935" y="419608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88255" y="52705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0755" y="33045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9" name="文本框 28"/>
          <p:cNvSpPr txBox="1"/>
          <p:nvPr/>
        </p:nvSpPr>
        <p:spPr>
          <a:xfrm>
            <a:off x="6574790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0" name="文本框 29"/>
          <p:cNvSpPr txBox="1"/>
          <p:nvPr/>
        </p:nvSpPr>
        <p:spPr>
          <a:xfrm>
            <a:off x="5443855" y="330073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544385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2" name="文本框 31"/>
          <p:cNvSpPr txBox="1"/>
          <p:nvPr/>
        </p:nvSpPr>
        <p:spPr>
          <a:xfrm>
            <a:off x="5998845" y="444817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3" name="文本框 32"/>
          <p:cNvSpPr txBox="1"/>
          <p:nvPr/>
        </p:nvSpPr>
        <p:spPr>
          <a:xfrm>
            <a:off x="544385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4" name="文本框 33"/>
          <p:cNvSpPr txBox="1"/>
          <p:nvPr/>
        </p:nvSpPr>
        <p:spPr>
          <a:xfrm>
            <a:off x="6019800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35" name="文本框 34"/>
          <p:cNvSpPr txBox="1"/>
          <p:nvPr/>
        </p:nvSpPr>
        <p:spPr>
          <a:xfrm>
            <a:off x="659574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36" name="文本框 35"/>
          <p:cNvSpPr txBox="1"/>
          <p:nvPr/>
        </p:nvSpPr>
        <p:spPr>
          <a:xfrm>
            <a:off x="7130415" y="552259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id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45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Eventual Consistency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a desirable property of highly available replicated objects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replicas will eventually converge to the same state.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4455" y="2420620"/>
            <a:ext cx="75565" cy="26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50920" y="2420620"/>
            <a:ext cx="75565" cy="26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34535" y="2420620"/>
            <a:ext cx="75565" cy="26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00020" y="2823210"/>
            <a:ext cx="860425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58235" y="2823210"/>
            <a:ext cx="770255" cy="53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2704465" y="3641725"/>
            <a:ext cx="846455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41295" y="3666490"/>
            <a:ext cx="175895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Weak Specification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list order: irreflexive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allow the list order to have cycles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the order is required to be acyclic only on the elements returned by some operations.</a:t>
            </a:r>
            <a:endParaRPr lang="zh-CN" altLang="en-US" sz="2400"/>
          </a:p>
          <a:p>
            <a:pPr marL="0" indent="0">
              <a:buFont typeface="+mj-lt"/>
              <a:buNone/>
            </a:pP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eventual consistency &lt; weak 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6690" y="386588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ins(x,0): x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81660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ins(a,0)</a:t>
            </a:r>
            <a:endParaRPr lang="en-US" altLang="zh-CN"/>
          </a:p>
          <a:p>
            <a:r>
              <a:rPr lang="en-US" altLang="zh-CN"/>
              <a:t>:ax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2087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del(x)</a:t>
            </a:r>
            <a:endParaRPr lang="en-US" altLang="zh-CN"/>
          </a:p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2450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ins(b,1)</a:t>
            </a:r>
            <a:endParaRPr lang="en-US" altLang="zh-CN"/>
          </a:p>
          <a:p>
            <a:r>
              <a:rPr lang="en-US" altLang="zh-CN"/>
              <a:t>:xb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1705" y="5126990"/>
          <a:ext cx="30988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1705" y="5126990"/>
                        <a:ext cx="30988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20875" y="59664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read:?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 flipH="1">
            <a:off x="1027430" y="4234180"/>
            <a:ext cx="1213485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1" idx="0"/>
          </p:cNvCxnSpPr>
          <p:nvPr/>
        </p:nvCxnSpPr>
        <p:spPr>
          <a:xfrm>
            <a:off x="2240915" y="4234180"/>
            <a:ext cx="122936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68220" y="4220845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</p:cNvCxnSpPr>
          <p:nvPr/>
        </p:nvCxnSpPr>
        <p:spPr>
          <a:xfrm>
            <a:off x="1027430" y="5467985"/>
            <a:ext cx="102425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</p:cNvCxnSpPr>
          <p:nvPr/>
        </p:nvCxnSpPr>
        <p:spPr>
          <a:xfrm flipH="1">
            <a:off x="2411730" y="5467985"/>
            <a:ext cx="105854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2266950" y="5608320"/>
            <a:ext cx="16510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52135" y="4077335"/>
            <a:ext cx="75565" cy="187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96075" y="4077335"/>
            <a:ext cx="75565" cy="187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84775" y="46812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771640" y="46812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210810" y="4216400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210810" y="5113655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820535" y="5113655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820535" y="4234180"/>
            <a:ext cx="36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7" idx="0"/>
          </p:cNvCxnSpPr>
          <p:nvPr/>
        </p:nvCxnSpPr>
        <p:spPr>
          <a:xfrm flipH="1">
            <a:off x="5796280" y="4077335"/>
            <a:ext cx="937895" cy="79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0"/>
          </p:cNvCxnSpPr>
          <p:nvPr/>
        </p:nvCxnSpPr>
        <p:spPr>
          <a:xfrm>
            <a:off x="5690235" y="4077335"/>
            <a:ext cx="898525" cy="79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Strong Specification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list order: transitive, irreflexive and total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r>
              <a:rPr lang="en-US" altLang="zh-CN" sz="2400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+mj-cs"/>
                <a:sym typeface="+mn-ea"/>
              </a:rPr>
              <a:t>does not allow order cycles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altLang="zh-CN" sz="2400" b="1" kern="1200" dirty="0" smtClean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eventual consistency &lt; weak &lt; strong</a:t>
            </a: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6690" y="386588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ins(x,0): x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81660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ins(a,0)</a:t>
            </a:r>
            <a:endParaRPr lang="en-US" altLang="zh-CN"/>
          </a:p>
          <a:p>
            <a:r>
              <a:rPr lang="en-US" altLang="zh-CN"/>
              <a:t>:ax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92087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del(x)</a:t>
            </a:r>
            <a:endParaRPr lang="en-US" altLang="zh-CN"/>
          </a:p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24505" y="4822825"/>
            <a:ext cx="89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ins(b,1)</a:t>
            </a:r>
            <a:endParaRPr lang="en-US" altLang="zh-CN"/>
          </a:p>
          <a:p>
            <a:r>
              <a:rPr lang="en-US" altLang="zh-CN"/>
              <a:t>:xb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1705" y="5126990"/>
          <a:ext cx="30988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1705" y="5126990"/>
                        <a:ext cx="309880" cy="34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20875" y="596646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read:?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 flipH="1">
            <a:off x="1027430" y="4234180"/>
            <a:ext cx="1213485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1" idx="0"/>
          </p:cNvCxnSpPr>
          <p:nvPr/>
        </p:nvCxnSpPr>
        <p:spPr>
          <a:xfrm>
            <a:off x="2240915" y="4234180"/>
            <a:ext cx="122936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68220" y="4220845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</p:cNvCxnSpPr>
          <p:nvPr/>
        </p:nvCxnSpPr>
        <p:spPr>
          <a:xfrm>
            <a:off x="1027430" y="5467985"/>
            <a:ext cx="102425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</p:cNvCxnSpPr>
          <p:nvPr/>
        </p:nvCxnSpPr>
        <p:spPr>
          <a:xfrm flipH="1">
            <a:off x="2411730" y="5467985"/>
            <a:ext cx="1058545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83580" y="5201920"/>
            <a:ext cx="55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92315" y="5201920"/>
            <a:ext cx="63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338570" y="4234180"/>
            <a:ext cx="61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9" name="直接箭头连接符 28"/>
          <p:cNvCxnSpPr>
            <a:endCxn id="13" idx="0"/>
          </p:cNvCxnSpPr>
          <p:nvPr/>
        </p:nvCxnSpPr>
        <p:spPr>
          <a:xfrm>
            <a:off x="2266950" y="5608320"/>
            <a:ext cx="16510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0"/>
          </p:cNvCxnSpPr>
          <p:nvPr/>
        </p:nvCxnSpPr>
        <p:spPr>
          <a:xfrm flipV="1">
            <a:off x="6061075" y="4580890"/>
            <a:ext cx="455295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</p:cNvCxnSpPr>
          <p:nvPr/>
        </p:nvCxnSpPr>
        <p:spPr>
          <a:xfrm>
            <a:off x="6645275" y="4602480"/>
            <a:ext cx="519430" cy="626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3" idx="1"/>
          </p:cNvCxnSpPr>
          <p:nvPr/>
        </p:nvCxnSpPr>
        <p:spPr>
          <a:xfrm flipH="1" flipV="1">
            <a:off x="6156325" y="5372735"/>
            <a:ext cx="93599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charset="0"/>
              </a:rPr>
              <a:t>An Implementation</a:t>
            </a:r>
            <a:endParaRPr lang="en-US">
              <a:latin typeface="Cambria" panose="02040503050406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endParaRPr lang="en-US" altLang="zh-CN" sz="24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sz="1800" kern="1200" dirty="0" smtClean="0">
              <a:solidFill>
                <a:schemeClr val="tx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495" y="2729865"/>
            <a:ext cx="3240405" cy="2520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97100" y="277241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019935" y="3140710"/>
            <a:ext cx="24765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43050" y="347091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(a,t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403475" y="347091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(x,t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484120" y="3140710"/>
            <a:ext cx="28194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00045" y="425323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(c,t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H="1" flipV="1">
            <a:off x="2915920" y="3860800"/>
            <a:ext cx="35242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3492500" y="3140710"/>
            <a:ext cx="1511935" cy="13677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Ins(b,2)</a:t>
            </a:r>
            <a:endParaRPr lang="en-US" altLang="zh-CN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4435" y="2693670"/>
            <a:ext cx="3456305" cy="2519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1770" y="2255520"/>
          <a:ext cx="272923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44600" imgH="215900" progId="Equation.KSEE3">
                  <p:embed/>
                </p:oleObj>
              </mc:Choice>
              <mc:Fallback>
                <p:oleObj name="" r:id="rId1" imgW="1244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1770" y="2255520"/>
                        <a:ext cx="272923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950" y="2255838"/>
          <a:ext cx="383349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892300" imgH="215900" progId="Equation.KSEE3">
                  <p:embed/>
                </p:oleObj>
              </mc:Choice>
              <mc:Fallback>
                <p:oleObj name="" r:id="rId3" imgW="18923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" y="2255838"/>
                        <a:ext cx="383349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523990" y="277241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799455" y="347091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(a,t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33870" y="3492500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(x,t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341870" y="41402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(c,t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364605" y="414020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(b,t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0" idx="0"/>
          </p:cNvCxnSpPr>
          <p:nvPr/>
        </p:nvCxnSpPr>
        <p:spPr>
          <a:xfrm flipV="1">
            <a:off x="6162040" y="3140710"/>
            <a:ext cx="42608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0"/>
            <a:endCxn id="19" idx="2"/>
          </p:cNvCxnSpPr>
          <p:nvPr/>
        </p:nvCxnSpPr>
        <p:spPr>
          <a:xfrm flipH="1" flipV="1">
            <a:off x="6732905" y="3140710"/>
            <a:ext cx="463550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0"/>
            <a:endCxn id="22" idx="2"/>
          </p:cNvCxnSpPr>
          <p:nvPr/>
        </p:nvCxnSpPr>
        <p:spPr>
          <a:xfrm flipV="1">
            <a:off x="6732905" y="3860800"/>
            <a:ext cx="46355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0"/>
          </p:cNvCxnSpPr>
          <p:nvPr/>
        </p:nvCxnSpPr>
        <p:spPr>
          <a:xfrm flipH="1" flipV="1">
            <a:off x="7308215" y="3860800"/>
            <a:ext cx="401955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19935" y="4729480"/>
            <a:ext cx="909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axc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98260" y="4729480"/>
            <a:ext cx="909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axbc</a:t>
            </a:r>
            <a:endParaRPr lang="en-US" altLang="zh-CN" sz="2000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88235" y="5535930"/>
            <a:ext cx="471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mbria" panose="02040503050406030204" charset="0"/>
                <a:cs typeface="Cambria" panose="02040503050406030204" charset="0"/>
              </a:rPr>
              <a:t>Timestamped Insertion Trees</a:t>
            </a:r>
            <a:endParaRPr lang="en-US" altLang="zh-CN" sz="2400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RGA Protocol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each replica stores a TI tree, as well as a set of elements that represent tombstones, used to handle deletions.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Timestamps are pairs </a:t>
            </a:r>
            <a:endParaRPr lang="en-US" altLang="zh-CN" b="1" i="1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2048" y="4539615"/>
          <a:ext cx="3952240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87500" imgH="431800" progId="Equation.KSEE3">
                  <p:embed/>
                </p:oleObj>
              </mc:Choice>
              <mc:Fallback>
                <p:oleObj name="" r:id="rId1" imgW="1587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2048" y="4539615"/>
                        <a:ext cx="3952240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7345" y="3719195"/>
          <a:ext cx="82931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16865" imgH="215900" progId="Equation.KSEE3">
                  <p:embed/>
                </p:oleObj>
              </mc:Choice>
              <mc:Fallback>
                <p:oleObj name="" r:id="rId3" imgW="3168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7345" y="3719195"/>
                        <a:ext cx="82931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 RGA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The state of a replica: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(N,T,(A,K))</a:t>
            </a: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 lang="en-US" altLang="zh-CN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do </a:t>
            </a:r>
            <a:r>
              <a:rPr lang="en-US" altLang="zh-CN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transitions</a:t>
            </a: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altLang="zh-CN" i="1"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send </a:t>
            </a:r>
            <a:r>
              <a:rPr lang="en-US" altLang="zh-CN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transitions</a:t>
            </a: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altLang="zh-CN" i="1"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receive </a:t>
            </a:r>
            <a:r>
              <a:rPr lang="en-US" altLang="zh-CN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transitions</a:t>
            </a:r>
            <a:r>
              <a:rPr lang="en-US" altLang="zh-CN" i="1"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altLang="zh-CN" i="1"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4200" y="258445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tree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6685" y="2952750"/>
            <a:ext cx="145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tombstones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7675" y="2584450"/>
            <a:ext cx="1025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send buffer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3466465" y="2132965"/>
            <a:ext cx="74549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0"/>
          </p:cNvCxnSpPr>
          <p:nvPr/>
        </p:nvCxnSpPr>
        <p:spPr>
          <a:xfrm flipH="1" flipV="1">
            <a:off x="4644390" y="2204720"/>
            <a:ext cx="3873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</p:cNvCxnSpPr>
          <p:nvPr/>
        </p:nvCxnSpPr>
        <p:spPr>
          <a:xfrm flipH="1" flipV="1">
            <a:off x="5245735" y="2204720"/>
            <a:ext cx="795020" cy="379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RGA Protocol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3630" y="1844675"/>
            <a:ext cx="75565" cy="432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31590" y="1844675"/>
            <a:ext cx="75565" cy="432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77635" y="1844675"/>
            <a:ext cx="75565" cy="432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07155" y="1823085"/>
            <a:ext cx="1516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ins(x,0)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187450" y="2541905"/>
            <a:ext cx="2678430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77945" y="2553970"/>
            <a:ext cx="2566035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07155" y="2621280"/>
            <a:ext cx="72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send</a:t>
            </a:r>
            <a:endParaRPr lang="en-US" altLang="zh-CN" sz="1400"/>
          </a:p>
        </p:txBody>
      </p:sp>
      <p:sp>
        <p:nvSpPr>
          <p:cNvPr id="14" name="椭圆 13"/>
          <p:cNvSpPr/>
          <p:nvPr/>
        </p:nvSpPr>
        <p:spPr>
          <a:xfrm>
            <a:off x="3797300" y="246824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69340" y="306895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43345" y="284543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13485" y="2682875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6605270" y="2762250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19" name="椭圆 18"/>
          <p:cNvSpPr/>
          <p:nvPr/>
        </p:nvSpPr>
        <p:spPr>
          <a:xfrm>
            <a:off x="3797300" y="182308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8575" y="3213100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N={(x,t1,o)}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069340" y="387350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98575" y="3874135"/>
            <a:ext cx="212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ins(a,0)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N={(x,t1,o),(a,t3,o)}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3630" y="469963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</p:cNvCxnSpPr>
          <p:nvPr/>
        </p:nvCxnSpPr>
        <p:spPr>
          <a:xfrm>
            <a:off x="1226820" y="4822825"/>
            <a:ext cx="2659380" cy="10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605270" y="2989580"/>
            <a:ext cx="129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  <a:sym typeface="+mn-ea"/>
              </a:rPr>
              <a:t>N={(x,t1,o)}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443345" y="353822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66230" y="3495040"/>
            <a:ext cx="212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ins(b,1)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N={(x,t1,o),(b,t2,x)}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461125" y="451866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941445" y="4606290"/>
            <a:ext cx="2519680" cy="168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66230" y="4468495"/>
            <a:ext cx="692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send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1179195" y="4843780"/>
            <a:ext cx="72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send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3941445" y="4468495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981960" y="4622165"/>
            <a:ext cx="84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receive</a:t>
            </a:r>
            <a:endParaRPr lang="en-US" altLang="zh-CN" sz="1400"/>
          </a:p>
        </p:txBody>
      </p:sp>
      <p:sp>
        <p:nvSpPr>
          <p:cNvPr id="34" name="椭圆 33"/>
          <p:cNvSpPr/>
          <p:nvPr/>
        </p:nvSpPr>
        <p:spPr>
          <a:xfrm>
            <a:off x="3797300" y="3356610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941445" y="3356610"/>
            <a:ext cx="151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" panose="02040503050406030204" charset="0"/>
                <a:cs typeface="Cambria" panose="02040503050406030204" charset="0"/>
              </a:rPr>
              <a:t>do</a:t>
            </a:r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del(x)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N={(x,t1,o)}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T={x}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97300" y="488505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797300" y="469963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07155" y="4928870"/>
            <a:ext cx="2381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Cambria" panose="02040503050406030204" charset="0"/>
                <a:cs typeface="Cambria" panose="02040503050406030204" charset="0"/>
                <a:sym typeface="+mn-ea"/>
              </a:rPr>
              <a:t>N={(x,t1,o),(b,t2,x),(a,t3,o)}</a:t>
            </a:r>
            <a:endParaRPr lang="en-US" altLang="zh-CN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zh-CN" sz="1400"/>
              <a:t>T={x}</a:t>
            </a:r>
            <a:endParaRPr lang="en-US" altLang="zh-CN" sz="1400"/>
          </a:p>
          <a:p>
            <a:r>
              <a:rPr lang="en-US" altLang="zh-CN" sz="1400"/>
              <a:t>S(N)= a x 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9" name="椭圆 38"/>
          <p:cNvSpPr/>
          <p:nvPr/>
        </p:nvSpPr>
        <p:spPr>
          <a:xfrm>
            <a:off x="3797300" y="5899785"/>
            <a:ext cx="144145" cy="1441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022725" y="5787390"/>
            <a:ext cx="227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cs typeface="Cambria" panose="02040503050406030204" charset="0"/>
              </a:rPr>
              <a:t>do rd() returns “a b”</a:t>
            </a:r>
            <a:endParaRPr lang="en-US" altLang="zh-CN">
              <a:latin typeface="Cambria" panose="02040503050406030204" charset="0"/>
              <a:cs typeface="Cambria" panose="02040503050406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0" grpId="0"/>
      <p:bldP spid="18" grpId="0"/>
      <p:bldP spid="25" grpId="0"/>
      <p:bldP spid="22" grpId="0"/>
      <p:bldP spid="35" grpId="0"/>
      <p:bldP spid="27" grpId="0"/>
      <p:bldP spid="31" grpId="0"/>
      <p:bldP spid="30" grpId="0"/>
      <p:bldP spid="33" grpId="0"/>
      <p:bldP spid="32" grpId="0"/>
      <p:bldP spid="38" grpId="0"/>
      <p:bldP spid="40" grpId="0"/>
      <p:bldP spid="14" grpId="0" animBg="1"/>
      <p:bldP spid="15" grpId="0" animBg="1"/>
      <p:bldP spid="16" grpId="0" animBg="1"/>
      <p:bldP spid="21" grpId="0" animBg="1"/>
      <p:bldP spid="34" grpId="0" animBg="1"/>
      <p:bldP spid="26" grpId="0" animBg="1"/>
      <p:bldP spid="23" grpId="0" animBg="1"/>
      <p:bldP spid="28" grpId="0" animBg="1"/>
      <p:bldP spid="36" grpId="0" animBg="1"/>
      <p:bldP spid="39" grpId="0" animBg="1"/>
      <p:bldP spid="37" grpId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25.xml><?xml version="1.0" encoding="utf-8"?>
<p:tagLst xmlns:p="http://schemas.openxmlformats.org/presentationml/2006/main">
  <p:tag name="KSO_WM_TEMPLATE_CATEGORY" val="custom"/>
  <p:tag name="KSO_WM_TEMPLATE_INDEX" val="20181687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3845</Words>
  <Application>WPS 演示</Application>
  <PresentationFormat>全屏显示(4:3)</PresentationFormat>
  <Paragraphs>656</Paragraphs>
  <Slides>24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24</vt:i4>
      </vt:variant>
    </vt:vector>
  </HeadingPairs>
  <TitlesOfParts>
    <vt:vector size="53" baseType="lpstr">
      <vt:lpstr>Arial</vt:lpstr>
      <vt:lpstr>宋体</vt:lpstr>
      <vt:lpstr>Wingdings</vt:lpstr>
      <vt:lpstr>Cambria</vt:lpstr>
      <vt:lpstr>黑体</vt:lpstr>
      <vt:lpstr>Candara</vt:lpstr>
      <vt:lpstr>华文细黑</vt:lpstr>
      <vt:lpstr>Courier New</vt:lpstr>
      <vt:lpstr>Arial</vt:lpstr>
      <vt:lpstr>楷体</vt:lpstr>
      <vt:lpstr>Calibri</vt:lpstr>
      <vt:lpstr>微软雅黑</vt:lpstr>
      <vt:lpstr>Wingdings</vt:lpstr>
      <vt:lpstr>Arial Unicode MS</vt:lpstr>
      <vt:lpstr>Kozuka Gothic Pr6N B</vt:lpstr>
      <vt:lpstr>Yu Mincho</vt:lpstr>
      <vt:lpstr>2_Network</vt:lpstr>
      <vt:lpstr>mopec-2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Eventual Consistency</vt:lpstr>
      <vt:lpstr>Weak Specification</vt:lpstr>
      <vt:lpstr>Strong Specification</vt:lpstr>
      <vt:lpstr>An Implementation</vt:lpstr>
      <vt:lpstr>The RGA Protocol</vt:lpstr>
      <vt:lpstr>The RGA Protocol</vt:lpstr>
      <vt:lpstr>The RGA Protocol</vt:lpstr>
      <vt:lpstr>A New Question</vt:lpstr>
      <vt:lpstr>New Specification </vt:lpstr>
      <vt:lpstr>OpSet Approach</vt:lpstr>
      <vt:lpstr>OpSet Approach</vt:lpstr>
      <vt:lpstr>PowerPoint 演示文稿</vt:lpstr>
      <vt:lpstr>PowerPoint 演示文稿</vt:lpstr>
      <vt:lpstr>Specifying a Graph </vt:lpstr>
      <vt:lpstr>Generating Operations</vt:lpstr>
      <vt:lpstr>PowerPoint 演示文稿</vt:lpstr>
      <vt:lpstr>Interpreting Operations</vt:lpstr>
      <vt:lpstr>The Interpretation of Operations</vt:lpstr>
      <vt:lpstr>Example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云飛揚1416839454</cp:lastModifiedBy>
  <cp:revision>2463</cp:revision>
  <cp:lastPrinted>2014-03-24T00:35:00Z</cp:lastPrinted>
  <dcterms:created xsi:type="dcterms:W3CDTF">2012-02-01T01:23:00Z</dcterms:created>
  <dcterms:modified xsi:type="dcterms:W3CDTF">2018-09-21T05:15:24Z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