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  <p:sldMasterId id="2147483780" r:id="rId2"/>
  </p:sldMasterIdLst>
  <p:notesMasterIdLst>
    <p:notesMasterId r:id="rId32"/>
  </p:notesMasterIdLst>
  <p:handoutMasterIdLst>
    <p:handoutMasterId r:id="rId33"/>
  </p:handoutMasterIdLst>
  <p:sldIdLst>
    <p:sldId id="554" r:id="rId3"/>
    <p:sldId id="808" r:id="rId4"/>
    <p:sldId id="827" r:id="rId5"/>
    <p:sldId id="828" r:id="rId6"/>
    <p:sldId id="830" r:id="rId7"/>
    <p:sldId id="829" r:id="rId8"/>
    <p:sldId id="831" r:id="rId9"/>
    <p:sldId id="832" r:id="rId10"/>
    <p:sldId id="833" r:id="rId11"/>
    <p:sldId id="834" r:id="rId12"/>
    <p:sldId id="835" r:id="rId13"/>
    <p:sldId id="836" r:id="rId14"/>
    <p:sldId id="838" r:id="rId15"/>
    <p:sldId id="837" r:id="rId16"/>
    <p:sldId id="839" r:id="rId17"/>
    <p:sldId id="840" r:id="rId18"/>
    <p:sldId id="841" r:id="rId19"/>
    <p:sldId id="842" r:id="rId20"/>
    <p:sldId id="847" r:id="rId21"/>
    <p:sldId id="844" r:id="rId22"/>
    <p:sldId id="843" r:id="rId23"/>
    <p:sldId id="845" r:id="rId24"/>
    <p:sldId id="846" r:id="rId25"/>
    <p:sldId id="849" r:id="rId26"/>
    <p:sldId id="851" r:id="rId27"/>
    <p:sldId id="850" r:id="rId28"/>
    <p:sldId id="852" r:id="rId29"/>
    <p:sldId id="853" r:id="rId30"/>
    <p:sldId id="848" r:id="rId31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showPr loop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63A725"/>
    <a:srgbClr val="D1E4FB"/>
    <a:srgbClr val="99CCFF"/>
    <a:srgbClr val="6699FF"/>
    <a:srgbClr val="E8F1FD"/>
    <a:srgbClr val="57126C"/>
    <a:srgbClr val="FAD2F0"/>
    <a:srgbClr val="FFFFFF"/>
    <a:srgbClr val="FCD0F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6" autoAdjust="0"/>
    <p:restoredTop sz="89655" autoAdjust="0"/>
  </p:normalViewPr>
  <p:slideViewPr>
    <p:cSldViewPr>
      <p:cViewPr varScale="1">
        <p:scale>
          <a:sx n="79" d="100"/>
          <a:sy n="79" d="100"/>
        </p:scale>
        <p:origin x="699" y="4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2472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3EC8D-7583-4284-A537-DAB3CE5650E5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0C732-8FF6-4C60-9A53-035D85741A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659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6ED33-92F3-419A-83F1-939B2101925B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A2441-62E5-47DE-97D7-858DE2852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5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lexible_array_member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5C2F-C2D0-41D0-B081-206A7C6C3DAB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849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肯定有人感到困惑了，竟然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sds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就等同于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 *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？</a:t>
            </a: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sds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和传统的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语言字符串保持类型兼容，因此它们的类型定义是一样的，都是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 *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，在有些情况下，需要传入一个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语言字符串的地方，也确实可以传入一个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</a:t>
            </a: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Sds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不能像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语言字符串那样以字符’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\0’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来标识字符串的结束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834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Buf[]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我们注意到这是一个没有指明长度的字符数组，这是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语言中定义字符数组的一种特殊写法，称为柔性数组（</a:t>
            </a:r>
            <a:r>
              <a:rPr lang="en-US" altLang="zh-CN" sz="1200" b="0" i="0" u="sng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flexible array member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），只能定义在一个结构体的最后一个字段上。它在这里只是起到一个标记的作用，表示在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flags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字段后面就是一个字符数组，或者说，它指明了紧跟在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flags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字段后面的这个字符数组在结构体中的偏移位置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而程序在为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分配的内存的时候，它并不占用内存空间。如果计算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sizeof(struct sdshdr16)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的值，那么结果是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个字节，其中没有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字段。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177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smtClean="0"/>
              <a:t>键</a:t>
            </a:r>
            <a:r>
              <a:rPr lang="en-US" altLang="zh-CN" sz="1200" smtClean="0"/>
              <a:t>A</a:t>
            </a:r>
            <a:r>
              <a:rPr lang="zh-CN" altLang="en-US" sz="1200" smtClean="0"/>
              <a:t>创建一个包含整数值</a:t>
            </a:r>
            <a:r>
              <a:rPr lang="en-US" altLang="zh-CN" sz="1200" smtClean="0"/>
              <a:t>100</a:t>
            </a:r>
            <a:r>
              <a:rPr lang="zh-CN" altLang="en-US" sz="1200" smtClean="0"/>
              <a:t>的字符串对象</a:t>
            </a:r>
            <a:endParaRPr lang="en-US" altLang="zh-CN" sz="1200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406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此处仅列出需要</a:t>
            </a:r>
            <a:r>
              <a:rPr lang="en-US" altLang="zh-CN" smtClean="0"/>
              <a:t>transform</a:t>
            </a:r>
            <a:r>
              <a:rPr lang="zh-CN" altLang="en-US" smtClean="0"/>
              <a:t>的情况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748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966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A2441-62E5-47DE-97D7-858DE28521C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351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164388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>
              <a:solidFill>
                <a:srgbClr val="000000"/>
              </a:solidFill>
            </a:endParaRPr>
          </a:p>
        </p:txBody>
      </p:sp>
      <p:pic>
        <p:nvPicPr>
          <p:cNvPr id="6" name="Picture 9" descr="back"/>
          <p:cNvPicPr>
            <a:picLocks noChangeAspect="1" noChangeArrowheads="1"/>
          </p:cNvPicPr>
          <p:nvPr/>
        </p:nvPicPr>
        <p:blipFill>
          <a:blip r:embed="rId2" cstate="print">
            <a:lum bright="-36000" contrast="30000"/>
          </a:blip>
          <a:srcRect/>
          <a:stretch>
            <a:fillRect/>
          </a:stretch>
        </p:blipFill>
        <p:spPr bwMode="auto">
          <a:xfrm>
            <a:off x="7235825" y="3068638"/>
            <a:ext cx="165735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92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1150" y="549275"/>
            <a:ext cx="6781800" cy="2133600"/>
          </a:xfrm>
        </p:spPr>
        <p:txBody>
          <a:bodyPr/>
          <a:lstStyle>
            <a:lvl1pPr algn="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27088" y="2997200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D2B3B-882E-40F3-A32F-6DD516915044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4FBBCF-6140-4F34-B704-0B80CB6EFB2C}" type="datetime4">
              <a:rPr lang="en-US" altLang="zh-CN" smtClean="0"/>
              <a:t>June 1, 2018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F96539-4944-4DB9-A30A-5120CF59C6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61CD0A-BE88-46E0-824D-35AE91BA901F}" type="datetime4">
              <a:rPr lang="en-US" altLang="zh-CN" smtClean="0"/>
              <a:t>June 1, 2018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F96539-4944-4DB9-A30A-5120CF59C6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8759"/>
            <a:ext cx="7772400" cy="216347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32235"/>
            <a:ext cx="6400800" cy="2739965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7242C8D7-F16C-4A07-AD4C-2183EC0DD23F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June 1, 2018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787921" y="6309320"/>
            <a:ext cx="2847975" cy="365125"/>
          </a:xfrm>
        </p:spPr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10" name="Picture 6" descr="tower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157192"/>
            <a:ext cx="19907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NJU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733" y="287612"/>
            <a:ext cx="2016350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31" y="332656"/>
            <a:ext cx="602938" cy="7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25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51520"/>
          </a:xfrm>
        </p:spPr>
        <p:txBody>
          <a:bodyPr/>
          <a:lstStyle>
            <a:lvl1pPr>
              <a:defRPr sz="4800" baseline="0">
                <a:latin typeface="Candara" panose="020E0502030303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  <a:lvl2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2pPr>
            <a:lvl3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3pPr>
            <a:lvl4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4pPr>
            <a:lvl5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72200" y="6468467"/>
            <a:ext cx="2085975" cy="365125"/>
          </a:xfrm>
        </p:spPr>
        <p:txBody>
          <a:bodyPr/>
          <a:lstStyle>
            <a:lvl1pPr>
              <a:defRPr sz="1200"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3C63B0A8-0064-42A6-A2E2-F026499EA14E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June 1, 2018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9552" y="6453336"/>
            <a:ext cx="4072111" cy="365125"/>
          </a:xfrm>
        </p:spPr>
        <p:txBody>
          <a:bodyPr/>
          <a:lstStyle>
            <a:lvl1pPr>
              <a:defRPr lang="en-US" altLang="zh-CN" sz="1200" b="0" i="0" baseline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97927" y="6468467"/>
            <a:ext cx="410577" cy="365125"/>
          </a:xfrm>
        </p:spPr>
        <p:txBody>
          <a:bodyPr/>
          <a:lstStyle>
            <a:lvl1pPr>
              <a:defRPr sz="1200"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472576"/>
            <a:ext cx="288000" cy="3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baseline="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Candara" panose="020E0502030303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 baseline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9E0173A4-4731-41A4-A6DA-1B1984AC4955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June 1, 2018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30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20B1-EE8A-46DE-B089-DB6EFA376C30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June 1, 2018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0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CF48-7F3B-40E8-AECF-1B7E940CAC28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June 1, 2018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08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57AD0F80-D245-447C-A5A9-F5531DFB0AAC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June 1, 2018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72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CDD33EBD-0B71-4B64-A382-5C26F609CB63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June 1, 2018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90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54F7-EBE6-4661-8A28-16F391A63639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June 1, 2018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62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+mj-lt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  <a:ea typeface="黑体" panose="02010609060101010101" pitchFamily="49" charset="-122"/>
              </a:defRPr>
            </a:lvl1pPr>
            <a:lvl2pPr>
              <a:defRPr>
                <a:latin typeface="+mj-lt"/>
                <a:ea typeface="黑体" panose="02010609060101010101" pitchFamily="49" charset="-122"/>
              </a:defRPr>
            </a:lvl2pPr>
            <a:lvl3pPr marL="1036637" indent="-342900">
              <a:buClr>
                <a:srgbClr val="920BCF"/>
              </a:buClr>
              <a:buFont typeface="Wingdings" panose="05000000000000000000" pitchFamily="2" charset="2"/>
              <a:buChar char="n"/>
              <a:defRPr>
                <a:latin typeface="+mj-lt"/>
              </a:defRPr>
            </a:lvl3pPr>
            <a:lvl4pPr>
              <a:buClr>
                <a:srgbClr val="B507B5"/>
              </a:buCl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zh-CN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kumimoji="1"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defRPr>
            </a:lvl1pPr>
          </a:lstStyle>
          <a:p>
            <a:pPr defTabSz="457200"/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6B69-E583-4C5A-81AE-FC7DCB18649B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June 1, 2018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19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DF7D-C2F7-4EE9-8B9D-3853EB106E16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June 1, 2018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63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5098-0B1F-49F0-9C79-A55BCAB13311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June 1, 2018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70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BBADC1-3F56-49A4-B55D-9737B2C3720F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June 1, 2018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D677E9-E279-4680-B081-AE76912FE034}" type="datetime4">
              <a:rPr lang="en-US" altLang="zh-CN" smtClean="0"/>
              <a:t>June 1, 2018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F96539-4944-4DB9-A30A-5120CF59C6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886EFB-6699-45F8-83C3-A8EC54C54436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June 1, 2018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kumimoji="1"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kumimoji="1"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EF5DC4-B62C-4398-BD5C-40F628795F23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June 1, 2018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2D2B3B-882E-40F3-A32F-6DD516915044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AF8388-AC33-48F2-9E4C-CA522109DF5D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June 1, 2018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7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7818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3884"/>
            <a:ext cx="21336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 defTabSz="457200"/>
            <a:r>
              <a:rPr kumimoji="1"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3884"/>
            <a:ext cx="28956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aseline="0">
                <a:latin typeface="Arial" panose="020B0604020202020204" pitchFamily="34" charset="0"/>
                <a:ea typeface="仿宋" panose="02010609060101010101" pitchFamily="49" charset="-122"/>
              </a:defRPr>
            </a:lvl1pPr>
          </a:lstStyle>
          <a:p>
            <a:pPr defTabSz="457200"/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818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3884"/>
            <a:ext cx="21336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 defTabSz="457200"/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 defTabSz="457200"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pic>
        <p:nvPicPr>
          <p:cNvPr id="1032" name="Picture 8" descr="nju01"/>
          <p:cNvPicPr>
            <a:picLocks noChangeAspect="1" noChangeArrowheads="1"/>
          </p:cNvPicPr>
          <p:nvPr/>
        </p:nvPicPr>
        <p:blipFill>
          <a:blip r:embed="rId13" cstate="print">
            <a:lum bright="12000" contrast="-18000"/>
          </a:blip>
          <a:srcRect/>
          <a:stretch>
            <a:fillRect/>
          </a:stretch>
        </p:blipFill>
        <p:spPr bwMode="auto">
          <a:xfrm>
            <a:off x="8032751" y="702970"/>
            <a:ext cx="608883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rgbClr val="57126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57126C"/>
        </a:buClr>
        <a:buSzPct val="70000"/>
        <a:buFont typeface="Wingdings" pitchFamily="2" charset="2"/>
        <a:buChar char="n"/>
        <a:defRPr sz="3000" b="0">
          <a:solidFill>
            <a:schemeClr val="tx1"/>
          </a:solidFill>
          <a:latin typeface="+mn-lt"/>
          <a:ea typeface="+mn-ea"/>
          <a:cs typeface="+mn-cs"/>
        </a:defRPr>
      </a:lvl1pPr>
      <a:lvl2pPr marL="801687" indent="-457200" algn="l" rtl="0" eaLnBrk="1" fontAlgn="base" hangingPunct="1">
        <a:spcBef>
          <a:spcPct val="20000"/>
        </a:spcBef>
        <a:spcAft>
          <a:spcPct val="0"/>
        </a:spcAft>
        <a:buClr>
          <a:srgbClr val="7030A0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+mn-ea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9381"/>
            <a:ext cx="8229600" cy="43099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0192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F3F3F3AB-2E40-4C37-8711-45F4C0163D50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June 1, 2018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913" y="6309320"/>
            <a:ext cx="3496047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lang="en-US" altLang="zh-CN" b="0" i="0" baseline="0" smtClean="0">
                <a:effectLst/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5286" y="6356350"/>
            <a:ext cx="42121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136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ts val="5800"/>
        </a:lnSpc>
        <a:spcBef>
          <a:spcPct val="0"/>
        </a:spcBef>
        <a:buNone/>
        <a:defRPr lang="zh-CN" altLang="en-US" sz="4300" b="1" kern="1200" baseline="0" dirty="0" smtClean="0">
          <a:solidFill>
            <a:srgbClr val="57126C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rgbClr val="57126C"/>
        </a:buClr>
        <a:buSzPct val="70000"/>
        <a:buFont typeface="Wingdings" panose="05000000000000000000" pitchFamily="2" charset="2"/>
        <a:buChar char="n"/>
        <a:defRPr sz="3000" b="1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800100" indent="-342900" algn="l" defTabSz="914400" rtl="0" eaLnBrk="1" latinLnBrk="0" hangingPunct="1">
        <a:spcBef>
          <a:spcPct val="20000"/>
        </a:spcBef>
        <a:buClr>
          <a:srgbClr val="7030A0"/>
        </a:buClr>
        <a:buSzPct val="70000"/>
        <a:buFont typeface="Wingdings" panose="05000000000000000000" pitchFamily="2" charset="2"/>
        <a:buChar char="n"/>
        <a:defRPr sz="24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1257300" indent="-342900" algn="l" defTabSz="914400" rtl="0" eaLnBrk="1" latinLnBrk="0" hangingPunct="1">
        <a:spcBef>
          <a:spcPct val="20000"/>
        </a:spcBef>
        <a:buClr>
          <a:schemeClr val="accent3"/>
        </a:buClr>
        <a:buSzPct val="70000"/>
        <a:buFont typeface="Wingdings" panose="05000000000000000000" pitchFamily="2" charset="2"/>
        <a:buChar char="l"/>
        <a:defRPr sz="20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6573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n"/>
        <a:defRPr sz="16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21145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n"/>
        <a:defRPr sz="16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 bwMode="auto">
          <a:xfrm>
            <a:off x="564831" y="1845568"/>
            <a:ext cx="7800614" cy="179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zh-CN" sz="3600" kern="0" err="1" smtClean="0">
                <a:solidFill>
                  <a:srgbClr val="57126C"/>
                </a:solidFill>
                <a:latin typeface="Arial"/>
              </a:rPr>
              <a:t>Redis</a:t>
            </a:r>
            <a:r>
              <a:rPr lang="zh-CN" altLang="en-US" sz="3600" kern="0" smtClean="0">
                <a:solidFill>
                  <a:srgbClr val="57126C"/>
                </a:solidFill>
                <a:latin typeface="Arial"/>
              </a:rPr>
              <a:t>的</a:t>
            </a:r>
            <a:r>
              <a:rPr lang="en-US" altLang="zh-CN" sz="3600" kern="0" smtClean="0">
                <a:solidFill>
                  <a:srgbClr val="57126C"/>
                </a:solidFill>
                <a:latin typeface="Arial"/>
              </a:rPr>
              <a:t>sds</a:t>
            </a:r>
            <a:r>
              <a:rPr lang="zh-CN" altLang="en-US" sz="3600" kern="0" smtClean="0">
                <a:solidFill>
                  <a:srgbClr val="57126C"/>
                </a:solidFill>
                <a:latin typeface="Arial"/>
              </a:rPr>
              <a:t>，</a:t>
            </a:r>
            <a:r>
              <a:rPr lang="en-US" altLang="zh-CN" sz="3600" kern="0" smtClean="0">
                <a:solidFill>
                  <a:srgbClr val="57126C"/>
                </a:solidFill>
                <a:latin typeface="Arial"/>
              </a:rPr>
              <a:t>redisObject</a:t>
            </a:r>
          </a:p>
          <a:p>
            <a:pPr algn="ctr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sz="3600" kern="0" smtClean="0">
                <a:solidFill>
                  <a:srgbClr val="57126C"/>
                </a:solidFill>
                <a:latin typeface="Arial"/>
              </a:rPr>
              <a:t>以及</a:t>
            </a:r>
            <a:r>
              <a:rPr lang="en-US" altLang="zh-CN" sz="3600" kern="0" smtClean="0">
                <a:solidFill>
                  <a:srgbClr val="57126C"/>
                </a:solidFill>
                <a:latin typeface="Arial"/>
              </a:rPr>
              <a:t>OT</a:t>
            </a:r>
            <a:r>
              <a:rPr lang="zh-CN" altLang="en-US" sz="3600" kern="0" smtClean="0">
                <a:solidFill>
                  <a:srgbClr val="57126C"/>
                </a:solidFill>
                <a:latin typeface="Arial"/>
              </a:rPr>
              <a:t>代码添加</a:t>
            </a:r>
            <a:endParaRPr lang="en-US" altLang="zh-CN" sz="3600" kern="0" dirty="0" smtClean="0">
              <a:solidFill>
                <a:srgbClr val="57126C"/>
              </a:solidFill>
              <a:latin typeface="Arial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803834" y="3645024"/>
            <a:ext cx="754380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7C1302"/>
              </a:solidFill>
              <a:effectLst/>
              <a:uLnTx/>
              <a:uFillTx/>
              <a:latin typeface="Arial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611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691">
        <p:fade/>
      </p:transition>
    </mc:Choice>
    <mc:Fallback xmlns="">
      <p:transition spd="med" advTm="969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小结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4262145"/>
              </p:ext>
            </p:extLst>
          </p:nvPr>
        </p:nvGraphicFramePr>
        <p:xfrm>
          <a:off x="539552" y="1700808"/>
          <a:ext cx="7931224" cy="3628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5612">
                  <a:extLst>
                    <a:ext uri="{9D8B030D-6E8A-4147-A177-3AD203B41FA5}">
                      <a16:colId xmlns:a16="http://schemas.microsoft.com/office/drawing/2014/main" val="424167017"/>
                    </a:ext>
                  </a:extLst>
                </a:gridCol>
                <a:gridCol w="3965612">
                  <a:extLst>
                    <a:ext uri="{9D8B030D-6E8A-4147-A177-3AD203B41FA5}">
                      <a16:colId xmlns:a16="http://schemas.microsoft.com/office/drawing/2014/main" val="3630902350"/>
                    </a:ext>
                  </a:extLst>
                </a:gridCol>
              </a:tblGrid>
              <a:tr h="5539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C</a:t>
                      </a:r>
                      <a:r>
                        <a:rPr lang="zh-CN" altLang="en-US" smtClean="0"/>
                        <a:t>字符串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sds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611598"/>
                  </a:ext>
                </a:extLst>
              </a:tr>
              <a:tr h="553962">
                <a:tc>
                  <a:txBody>
                    <a:bodyPr/>
                    <a:lstStyle/>
                    <a:p>
                      <a:r>
                        <a:rPr lang="zh-CN" altLang="en-US" smtClean="0"/>
                        <a:t>获取字符串长度的复杂度为</a:t>
                      </a:r>
                      <a:r>
                        <a:rPr lang="en-US" altLang="zh-CN" smtClean="0"/>
                        <a:t>O(N)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获取字符串长度的复杂度为</a:t>
                      </a:r>
                      <a:r>
                        <a:rPr lang="en-US" altLang="zh-CN" smtClean="0"/>
                        <a:t>O(1)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535928"/>
                  </a:ext>
                </a:extLst>
              </a:tr>
              <a:tr h="553962">
                <a:tc>
                  <a:txBody>
                    <a:bodyPr/>
                    <a:lstStyle/>
                    <a:p>
                      <a:r>
                        <a:rPr lang="en-US" altLang="zh-CN" smtClean="0"/>
                        <a:t>API</a:t>
                      </a:r>
                      <a:r>
                        <a:rPr lang="zh-CN" altLang="en-US" smtClean="0"/>
                        <a:t>是不安全的，可能造成缓冲区溢出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API</a:t>
                      </a:r>
                      <a:r>
                        <a:rPr lang="zh-CN" altLang="en-US" smtClean="0"/>
                        <a:t>是安全的，不会造成缓冲区溢出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58979"/>
                  </a:ext>
                </a:extLst>
              </a:tr>
              <a:tr h="772276">
                <a:tc>
                  <a:txBody>
                    <a:bodyPr/>
                    <a:lstStyle/>
                    <a:p>
                      <a:r>
                        <a:rPr lang="zh-CN" altLang="en-US" smtClean="0"/>
                        <a:t>修改字符串长度</a:t>
                      </a:r>
                      <a:r>
                        <a:rPr lang="en-US" altLang="zh-CN" smtClean="0"/>
                        <a:t>N</a:t>
                      </a:r>
                      <a:r>
                        <a:rPr lang="zh-CN" altLang="en-US" smtClean="0"/>
                        <a:t>次必然要进行</a:t>
                      </a:r>
                      <a:r>
                        <a:rPr lang="en-US" altLang="zh-CN" smtClean="0"/>
                        <a:t>N</a:t>
                      </a:r>
                      <a:r>
                        <a:rPr lang="zh-CN" altLang="en-US" smtClean="0"/>
                        <a:t>次内存重分配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修改字符串</a:t>
                      </a:r>
                      <a:r>
                        <a:rPr lang="en-US" altLang="zh-CN" smtClean="0"/>
                        <a:t>N</a:t>
                      </a:r>
                      <a:r>
                        <a:rPr lang="zh-CN" altLang="en-US" smtClean="0"/>
                        <a:t>次最多需要执行</a:t>
                      </a:r>
                      <a:r>
                        <a:rPr lang="en-US" altLang="zh-CN" smtClean="0"/>
                        <a:t>N</a:t>
                      </a:r>
                      <a:r>
                        <a:rPr lang="zh-CN" altLang="en-US" smtClean="0"/>
                        <a:t>次内存重分配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180760"/>
                  </a:ext>
                </a:extLst>
              </a:tr>
              <a:tr h="553962">
                <a:tc>
                  <a:txBody>
                    <a:bodyPr/>
                    <a:lstStyle/>
                    <a:p>
                      <a:r>
                        <a:rPr lang="zh-CN" altLang="en-US" smtClean="0"/>
                        <a:t>只能保存文本数据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可以保存文本或二进制数据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320393"/>
                  </a:ext>
                </a:extLst>
              </a:tr>
              <a:tr h="553962">
                <a:tc>
                  <a:txBody>
                    <a:bodyPr/>
                    <a:lstStyle/>
                    <a:p>
                      <a:r>
                        <a:rPr lang="zh-CN" altLang="en-US" smtClean="0"/>
                        <a:t>可以使用所有</a:t>
                      </a:r>
                      <a:r>
                        <a:rPr lang="en-US" altLang="zh-CN" smtClean="0"/>
                        <a:t>&lt;string.h&gt;</a:t>
                      </a:r>
                      <a:r>
                        <a:rPr lang="zh-CN" altLang="en-US" smtClean="0"/>
                        <a:t>库中的函数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可以使用部分</a:t>
                      </a:r>
                      <a:r>
                        <a:rPr lang="en-US" altLang="zh-CN" smtClean="0"/>
                        <a:t>&lt;string.h&gt;</a:t>
                      </a:r>
                      <a:r>
                        <a:rPr lang="zh-CN" altLang="en-US" smtClean="0"/>
                        <a:t>库中的函数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251157"/>
                  </a:ext>
                </a:extLst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10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7607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对象</a:t>
            </a:r>
            <a:r>
              <a:rPr lang="en-US" altLang="zh-CN" smtClean="0"/>
              <a:t>redisObject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功能</a:t>
            </a:r>
            <a:endParaRPr lang="en-US" altLang="zh-CN" smtClean="0"/>
          </a:p>
          <a:p>
            <a:pPr lvl="1" latinLnBrk="1"/>
            <a:r>
              <a:rPr lang="zh-CN" altLang="en-US"/>
              <a:t>为</a:t>
            </a:r>
            <a:r>
              <a:rPr lang="en-US" altLang="zh-CN"/>
              <a:t>5</a:t>
            </a:r>
            <a:r>
              <a:rPr lang="zh-CN" altLang="en-US"/>
              <a:t>种</a:t>
            </a:r>
            <a:r>
              <a:rPr lang="zh-CN" altLang="en-US" smtClean="0"/>
              <a:t>不同的</a:t>
            </a:r>
            <a:r>
              <a:rPr lang="zh-CN" altLang="en-US"/>
              <a:t>对象类型</a:t>
            </a:r>
            <a:r>
              <a:rPr lang="zh-CN" altLang="en-US" smtClean="0"/>
              <a:t>提供</a:t>
            </a:r>
            <a:r>
              <a:rPr lang="zh-CN" altLang="en-US"/>
              <a:t>统一</a:t>
            </a:r>
            <a:r>
              <a:rPr lang="zh-CN" altLang="en-US" smtClean="0"/>
              <a:t>的</a:t>
            </a:r>
            <a:r>
              <a:rPr lang="zh-CN" altLang="en-US"/>
              <a:t>表示</a:t>
            </a:r>
            <a:r>
              <a:rPr lang="zh-CN" altLang="en-US" smtClean="0"/>
              <a:t>形式</a:t>
            </a:r>
            <a:endParaRPr lang="en-US" altLang="zh-CN" smtClean="0"/>
          </a:p>
          <a:p>
            <a:pPr lvl="2" latinLnBrk="1"/>
            <a:r>
              <a:rPr lang="zh-CN" altLang="en-US" smtClean="0"/>
              <a:t>字符串，列表，哈希，集合，有序集合</a:t>
            </a:r>
            <a:endParaRPr lang="en-US" altLang="zh-CN"/>
          </a:p>
          <a:p>
            <a:pPr lvl="1" latinLnBrk="1"/>
            <a:r>
              <a:rPr lang="zh-CN" altLang="en-US" smtClean="0"/>
              <a:t>支持</a:t>
            </a:r>
            <a:r>
              <a:rPr lang="zh-CN" altLang="en-US"/>
              <a:t>同一种对象类型</a:t>
            </a:r>
            <a:r>
              <a:rPr lang="zh-CN" altLang="en-US" smtClean="0"/>
              <a:t>采用不同的数据结构</a:t>
            </a:r>
            <a:r>
              <a:rPr lang="zh-CN" altLang="en-US" smtClean="0"/>
              <a:t>实现</a:t>
            </a:r>
            <a:endParaRPr lang="en-US" altLang="zh-CN" smtClean="0"/>
          </a:p>
          <a:p>
            <a:pPr lvl="2" latinLnBrk="1"/>
            <a:r>
              <a:rPr lang="zh-CN" altLang="en-US" smtClean="0"/>
              <a:t>例如，字符串对象的底层实现可以是一个</a:t>
            </a:r>
            <a:r>
              <a:rPr lang="en-US" altLang="zh-CN" smtClean="0"/>
              <a:t>int</a:t>
            </a:r>
            <a:r>
              <a:rPr lang="zh-CN" altLang="en-US" smtClean="0"/>
              <a:t>，</a:t>
            </a:r>
            <a:r>
              <a:rPr lang="en-US" altLang="zh-CN"/>
              <a:t>sds</a:t>
            </a:r>
            <a:endParaRPr lang="zh-CN" altLang="en-US"/>
          </a:p>
          <a:p>
            <a:pPr lvl="1" latinLnBrk="1"/>
            <a:r>
              <a:rPr lang="zh-CN" altLang="en-US"/>
              <a:t>支持引用计数，实现对象共享</a:t>
            </a:r>
            <a:r>
              <a:rPr lang="zh-CN" altLang="en-US" smtClean="0"/>
              <a:t>机制</a:t>
            </a:r>
            <a:endParaRPr lang="zh-CN" altLang="en-US"/>
          </a:p>
          <a:p>
            <a:pPr lvl="1" latinLnBrk="1"/>
            <a:r>
              <a:rPr lang="zh-CN" altLang="en-US"/>
              <a:t>记录对象的访问时间，便于删除</a:t>
            </a:r>
            <a:r>
              <a:rPr lang="zh-CN" altLang="en-US" smtClean="0"/>
              <a:t>对象</a:t>
            </a:r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11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73997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对象</a:t>
            </a:r>
            <a:r>
              <a:rPr lang="en-US" altLang="zh-CN" smtClean="0"/>
              <a:t>redisObject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功能</a:t>
            </a:r>
            <a:endParaRPr lang="en-US" altLang="zh-CN" smtClean="0"/>
          </a:p>
          <a:p>
            <a:pPr lvl="1" latinLnBrk="1"/>
            <a:r>
              <a:rPr lang="zh-CN" altLang="en-US"/>
              <a:t>为</a:t>
            </a:r>
            <a:r>
              <a:rPr lang="en-US" altLang="zh-CN"/>
              <a:t>5</a:t>
            </a:r>
            <a:r>
              <a:rPr lang="zh-CN" altLang="en-US"/>
              <a:t>种不同的对象类型</a:t>
            </a:r>
            <a:r>
              <a:rPr lang="zh-CN" altLang="en-US" smtClean="0"/>
              <a:t>提供</a:t>
            </a:r>
            <a:r>
              <a:rPr lang="zh-CN" altLang="en-US"/>
              <a:t>统一</a:t>
            </a:r>
            <a:r>
              <a:rPr lang="zh-CN" altLang="en-US" smtClean="0"/>
              <a:t>的</a:t>
            </a:r>
            <a:r>
              <a:rPr lang="zh-CN" altLang="en-US"/>
              <a:t>表示</a:t>
            </a:r>
            <a:r>
              <a:rPr lang="zh-CN" altLang="en-US" smtClean="0"/>
              <a:t>形式</a:t>
            </a:r>
            <a:endParaRPr lang="en-US" altLang="zh-CN"/>
          </a:p>
          <a:p>
            <a:pPr lvl="2" latinLnBrk="1"/>
            <a:endParaRPr lang="en-US" altLang="zh-CN" smtClean="0"/>
          </a:p>
          <a:p>
            <a:pPr lvl="1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12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708920"/>
            <a:ext cx="3459107" cy="166733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123193" y="4556145"/>
            <a:ext cx="58970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type</a:t>
            </a:r>
            <a:r>
              <a:rPr lang="zh-CN" altLang="en-US" smtClean="0"/>
              <a:t>：对象类型</a:t>
            </a:r>
            <a:endParaRPr lang="en-US" altLang="zh-CN" smtClean="0"/>
          </a:p>
          <a:p>
            <a:r>
              <a:rPr lang="en-US" altLang="zh-CN"/>
              <a:t>e</a:t>
            </a:r>
            <a:r>
              <a:rPr lang="en-US" altLang="zh-CN" smtClean="0"/>
              <a:t>ncoding</a:t>
            </a:r>
            <a:r>
              <a:rPr lang="zh-CN" altLang="en-US" smtClean="0"/>
              <a:t>：对象编码方式，底层实现使用的数据结构</a:t>
            </a:r>
            <a:endParaRPr lang="en-US" altLang="zh-CN" smtClean="0"/>
          </a:p>
          <a:p>
            <a:r>
              <a:rPr lang="en-US" altLang="zh-CN" smtClean="0"/>
              <a:t>lru</a:t>
            </a:r>
            <a:r>
              <a:rPr lang="zh-CN" altLang="en-US" smtClean="0"/>
              <a:t>：</a:t>
            </a:r>
            <a:r>
              <a:rPr lang="zh-CN" altLang="en-US"/>
              <a:t>实用</a:t>
            </a:r>
            <a:r>
              <a:rPr lang="en-US" altLang="zh-CN"/>
              <a:t>LRU</a:t>
            </a:r>
            <a:r>
              <a:rPr lang="zh-CN" altLang="en-US"/>
              <a:t>算法计算相对</a:t>
            </a:r>
            <a:r>
              <a:rPr lang="en-US" altLang="zh-CN"/>
              <a:t>server.lruclock</a:t>
            </a:r>
            <a:r>
              <a:rPr lang="zh-CN" altLang="en-US"/>
              <a:t>的</a:t>
            </a:r>
            <a:r>
              <a:rPr lang="en-US" altLang="zh-CN"/>
              <a:t>LRU</a:t>
            </a:r>
            <a:r>
              <a:rPr lang="zh-CN" altLang="en-US"/>
              <a:t>时间</a:t>
            </a:r>
            <a:endParaRPr lang="en-US" altLang="zh-CN" smtClean="0"/>
          </a:p>
          <a:p>
            <a:r>
              <a:rPr lang="en-US" altLang="zh-CN" smtClean="0"/>
              <a:t>refcount</a:t>
            </a:r>
            <a:r>
              <a:rPr lang="zh-CN" altLang="en-US" smtClean="0"/>
              <a:t>：引用计数</a:t>
            </a:r>
            <a:endParaRPr lang="en-US" altLang="zh-CN" smtClean="0"/>
          </a:p>
          <a:p>
            <a:r>
              <a:rPr lang="en-US" altLang="zh-CN" smtClean="0"/>
              <a:t>ptr</a:t>
            </a:r>
            <a:r>
              <a:rPr lang="zh-CN" altLang="en-US" smtClean="0"/>
              <a:t>：指向底层数据</a:t>
            </a:r>
            <a:endParaRPr lang="en-US" altLang="zh-CN" smtClean="0"/>
          </a:p>
        </p:txBody>
      </p:sp>
      <p:grpSp>
        <p:nvGrpSpPr>
          <p:cNvPr id="13" name="组合 12"/>
          <p:cNvGrpSpPr/>
          <p:nvPr/>
        </p:nvGrpSpPr>
        <p:grpSpPr>
          <a:xfrm>
            <a:off x="3031742" y="3614386"/>
            <a:ext cx="5264224" cy="2164117"/>
            <a:chOff x="2600325" y="1738312"/>
            <a:chExt cx="7707257" cy="3381375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00325" y="1738312"/>
              <a:ext cx="3943350" cy="3381375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59432" y="1750397"/>
              <a:ext cx="4248150" cy="3333750"/>
            </a:xfrm>
            <a:prstGeom prst="rect">
              <a:avLst/>
            </a:prstGeom>
          </p:spPr>
        </p:pic>
      </p:grp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5"/>
          <a:srcRect t="23891"/>
          <a:stretch/>
        </p:blipFill>
        <p:spPr>
          <a:xfrm>
            <a:off x="2352357" y="3284984"/>
            <a:ext cx="6615942" cy="296170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9991" y="3791474"/>
            <a:ext cx="2842143" cy="182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创建对象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字符串对象</a:t>
            </a:r>
            <a:endParaRPr lang="en-US" altLang="zh-CN" smtClean="0"/>
          </a:p>
          <a:p>
            <a:pPr lvl="1"/>
            <a:r>
              <a:rPr lang="en-US" altLang="zh-CN" smtClean="0"/>
              <a:t>createRawStringObject</a:t>
            </a:r>
          </a:p>
          <a:p>
            <a:pPr lvl="1"/>
            <a:r>
              <a:rPr lang="en-US" altLang="zh-CN" smtClean="0"/>
              <a:t>createEmbeddedStringObject</a:t>
            </a:r>
          </a:p>
          <a:p>
            <a:pPr lvl="1"/>
            <a:r>
              <a:rPr lang="en-US" altLang="zh-CN" smtClean="0"/>
              <a:t>createStringObject</a:t>
            </a:r>
          </a:p>
          <a:p>
            <a:pPr lvl="1"/>
            <a:r>
              <a:rPr lang="en-US" altLang="zh-CN" smtClean="0"/>
              <a:t>… …</a:t>
            </a:r>
          </a:p>
          <a:p>
            <a:r>
              <a:rPr lang="zh-CN" altLang="en-US"/>
              <a:t>列表</a:t>
            </a:r>
            <a:r>
              <a:rPr lang="zh-CN" altLang="en-US" smtClean="0"/>
              <a:t>对象，集合对象等</a:t>
            </a:r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13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7" name="右大括号 6"/>
          <p:cNvSpPr/>
          <p:nvPr/>
        </p:nvSpPr>
        <p:spPr>
          <a:xfrm>
            <a:off x="5508104" y="2276872"/>
            <a:ext cx="288032" cy="108012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97340" y="2632266"/>
            <a:ext cx="172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编码方式不同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04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回收对象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引用计数</a:t>
            </a:r>
            <a:endParaRPr lang="en-US" altLang="zh-CN" smtClean="0"/>
          </a:p>
          <a:p>
            <a:pPr lvl="1"/>
            <a:r>
              <a:rPr lang="zh-CN" altLang="en-US" smtClean="0"/>
              <a:t>创建新对象，引用计数初始化为</a:t>
            </a:r>
            <a:r>
              <a:rPr lang="en-US" altLang="zh-CN" smtClean="0"/>
              <a:t>1</a:t>
            </a:r>
          </a:p>
          <a:p>
            <a:pPr lvl="1"/>
            <a:r>
              <a:rPr lang="zh-CN" altLang="en-US" smtClean="0"/>
              <a:t>对象被一个新程序使用，引用计数增</a:t>
            </a:r>
            <a:r>
              <a:rPr lang="en-US" altLang="zh-CN" smtClean="0"/>
              <a:t>1</a:t>
            </a:r>
          </a:p>
          <a:p>
            <a:pPr lvl="1"/>
            <a:r>
              <a:rPr lang="zh-CN" altLang="en-US" smtClean="0"/>
              <a:t>对象不再被一个程序使用，引用计数减</a:t>
            </a:r>
            <a:r>
              <a:rPr lang="en-US" altLang="zh-CN" smtClean="0"/>
              <a:t>1</a:t>
            </a:r>
          </a:p>
          <a:p>
            <a:pPr lvl="1"/>
            <a:r>
              <a:rPr lang="zh-CN" altLang="en-US" smtClean="0"/>
              <a:t>对象的引用计数变为</a:t>
            </a:r>
            <a:r>
              <a:rPr lang="en-US" altLang="zh-CN" smtClean="0"/>
              <a:t>0</a:t>
            </a:r>
            <a:r>
              <a:rPr lang="zh-CN" altLang="en-US" smtClean="0"/>
              <a:t>，释放占用的内存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14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16769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共享对象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zh-CN" sz="2200" smtClean="0"/>
          </a:p>
          <a:p>
            <a:pPr lvl="1"/>
            <a:endParaRPr lang="en-US" altLang="zh-CN" sz="2200"/>
          </a:p>
          <a:p>
            <a:pPr lvl="1"/>
            <a:endParaRPr lang="en-US" altLang="zh-CN" sz="2200" smtClean="0"/>
          </a:p>
          <a:p>
            <a:endParaRPr lang="en-US" altLang="zh-CN" sz="2800" smtClean="0"/>
          </a:p>
          <a:p>
            <a:pPr marL="0" indent="0">
              <a:buNone/>
            </a:pPr>
            <a:endParaRPr lang="en-US" altLang="zh-CN" sz="28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15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6394" y="2069133"/>
            <a:ext cx="1656184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set  </a:t>
            </a:r>
            <a:r>
              <a:rPr lang="en-US" altLang="zh-CN" sz="2400"/>
              <a:t>A </a:t>
            </a:r>
            <a:r>
              <a:rPr lang="en-US" altLang="zh-CN" sz="2400" smtClean="0"/>
              <a:t> 100</a:t>
            </a:r>
            <a:endParaRPr lang="en-US" altLang="zh-CN" sz="2400"/>
          </a:p>
        </p:txBody>
      </p:sp>
      <p:sp>
        <p:nvSpPr>
          <p:cNvPr id="9" name="下箭头 8"/>
          <p:cNvSpPr/>
          <p:nvPr/>
        </p:nvSpPr>
        <p:spPr>
          <a:xfrm>
            <a:off x="1524000" y="2617838"/>
            <a:ext cx="383704" cy="7106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06394" y="3399259"/>
            <a:ext cx="1656184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Set  B 100</a:t>
            </a:r>
            <a:endParaRPr lang="en-US" altLang="zh-CN" sz="240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752" y="1952476"/>
            <a:ext cx="2863573" cy="2343522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1023" y="1806129"/>
            <a:ext cx="2945235" cy="2558975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3862360" y="3555890"/>
            <a:ext cx="864096" cy="32770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759477" y="3562413"/>
            <a:ext cx="799065" cy="3378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906394" y="4870901"/>
            <a:ext cx="7200800" cy="646331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mtClean="0"/>
              <a:t>Redis</a:t>
            </a:r>
            <a:r>
              <a:rPr lang="zh-CN" altLang="en-US" smtClean="0"/>
              <a:t>服务器在</a:t>
            </a:r>
            <a:r>
              <a:rPr lang="zh-CN" altLang="en-US" smtClean="0">
                <a:solidFill>
                  <a:srgbClr val="FF0000"/>
                </a:solidFill>
              </a:rPr>
              <a:t>初始化</a:t>
            </a:r>
            <a:r>
              <a:rPr lang="zh-CN" altLang="en-US" smtClean="0"/>
              <a:t>时，会创建一些</a:t>
            </a:r>
            <a:r>
              <a:rPr lang="zh-CN" altLang="en-US" smtClean="0">
                <a:solidFill>
                  <a:srgbClr val="FF0000"/>
                </a:solidFill>
              </a:rPr>
              <a:t>共享对象</a:t>
            </a:r>
            <a:r>
              <a:rPr lang="zh-CN" altLang="en-US" smtClean="0"/>
              <a:t>，例如</a:t>
            </a:r>
            <a:r>
              <a:rPr lang="en-US" altLang="zh-CN" smtClean="0"/>
              <a:t>ok</a:t>
            </a:r>
            <a:r>
              <a:rPr lang="zh-CN" altLang="en-US" smtClean="0"/>
              <a:t>，</a:t>
            </a:r>
            <a:r>
              <a:rPr lang="en-US" altLang="zh-CN" smtClean="0"/>
              <a:t>err</a:t>
            </a:r>
            <a:r>
              <a:rPr lang="zh-CN" altLang="en-US" smtClean="0"/>
              <a:t>等常用的字符串对象，还有</a:t>
            </a:r>
            <a:r>
              <a:rPr lang="en-US" altLang="zh-CN" smtClean="0"/>
              <a:t>0~10000</a:t>
            </a:r>
            <a:r>
              <a:rPr lang="zh-CN" altLang="en-US" smtClean="0"/>
              <a:t>的数值对应的字符串对象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926256" y="3961275"/>
            <a:ext cx="2736304" cy="72008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redis-4.0.8</a:t>
            </a:r>
            <a:r>
              <a:rPr lang="zh-CN" altLang="en-US" smtClean="0"/>
              <a:t>把这个值设为</a:t>
            </a:r>
            <a:r>
              <a:rPr lang="en-US" altLang="zh-CN" smtClean="0"/>
              <a:t>INT_MAX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1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1" grpId="0" animBg="1"/>
      <p:bldP spid="22" grpId="0" animBg="1"/>
      <p:bldP spid="23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OT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mtClean="0"/>
                  <a:t>OT function</a:t>
                </a:r>
              </a:p>
              <a:p>
                <a:pPr lvl="1"/>
                <a:r>
                  <a:rPr lang="en-US" altLang="zh-CN" smtClean="0"/>
                  <a:t>Ot(o1,o2,state)</a:t>
                </a:r>
                <a:r>
                  <a:rPr lang="zh-CN" altLang="en-US" smtClean="0"/>
                  <a:t>：输出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smtClean="0"/>
                  <a:t>,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altLang="zh-CN"/>
              </a:p>
              <a:p>
                <a:r>
                  <a:rPr lang="en-US" altLang="zh-CN" smtClean="0"/>
                  <a:t>Control algorithm</a:t>
                </a:r>
              </a:p>
              <a:p>
                <a:pPr lvl="1"/>
                <a:r>
                  <a:rPr lang="en-US" altLang="zh-CN" smtClean="0"/>
                  <a:t>2D state space</a:t>
                </a:r>
              </a:p>
              <a:p>
                <a:pPr lvl="1"/>
                <a:r>
                  <a:rPr lang="en-US" altLang="zh-CN" smtClean="0"/>
                  <a:t>3</a:t>
                </a:r>
                <a:r>
                  <a:rPr lang="zh-CN" altLang="en-US" smtClean="0"/>
                  <a:t>种情形的处理</a:t>
                </a:r>
                <a:endParaRPr lang="en-US" altLang="zh-CN" smtClean="0"/>
              </a:p>
              <a:p>
                <a:pPr lvl="2"/>
                <a:r>
                  <a:rPr lang="en-US" altLang="zh-CN"/>
                  <a:t>l</a:t>
                </a:r>
                <a:r>
                  <a:rPr lang="en-US" altLang="zh-CN" smtClean="0"/>
                  <a:t>ocal processing</a:t>
                </a:r>
                <a:r>
                  <a:rPr lang="zh-CN" altLang="en-US" smtClean="0"/>
                  <a:t>，</a:t>
                </a:r>
                <a:r>
                  <a:rPr lang="en-US" altLang="zh-CN" smtClean="0"/>
                  <a:t>remote processing</a:t>
                </a:r>
                <a:r>
                  <a:rPr lang="zh-CN" altLang="en-US" smtClean="0"/>
                  <a:t>，</a:t>
                </a:r>
                <a:r>
                  <a:rPr lang="en-US" altLang="zh-CN" smtClean="0"/>
                  <a:t>server processing</a:t>
                </a:r>
                <a:endParaRPr lang="zh-CN" altLang="en-US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16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16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2779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39" y="2728432"/>
            <a:ext cx="7728617" cy="8445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OT</a:t>
            </a:r>
            <a:r>
              <a:rPr lang="zh-CN" altLang="en-US" smtClean="0"/>
              <a:t>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函数指针</a:t>
            </a:r>
            <a:endParaRPr lang="en-US" altLang="zh-CN" smtClean="0"/>
          </a:p>
          <a:p>
            <a:pPr lvl="1"/>
            <a:r>
              <a:rPr lang="zh-CN" altLang="en-US" smtClean="0"/>
              <a:t>数据类型对应结构体中添加</a:t>
            </a:r>
            <a:r>
              <a:rPr lang="en-US" altLang="zh-CN" smtClean="0"/>
              <a:t>void *otProc</a:t>
            </a:r>
          </a:p>
          <a:p>
            <a:pPr lvl="1"/>
            <a:endParaRPr lang="en-US" altLang="zh-CN"/>
          </a:p>
          <a:p>
            <a:pPr lvl="1"/>
            <a:endParaRPr lang="en-US" altLang="zh-CN" smtClean="0"/>
          </a:p>
          <a:p>
            <a:pPr lvl="1"/>
            <a:r>
              <a:rPr lang="zh-CN" altLang="en-US"/>
              <a:t>实现特定数据类型的</a:t>
            </a:r>
            <a:r>
              <a:rPr lang="en-US" altLang="zh-CN"/>
              <a:t>ot</a:t>
            </a:r>
            <a:r>
              <a:rPr lang="zh-CN" altLang="en-US" smtClean="0"/>
              <a:t>函数</a:t>
            </a:r>
            <a:endParaRPr lang="en-US" altLang="zh-CN" smtClean="0"/>
          </a:p>
          <a:p>
            <a:pPr lvl="1"/>
            <a:r>
              <a:rPr lang="zh-CN" altLang="en-US" smtClean="0"/>
              <a:t>在服务器初始化的时候，为该指针赋值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17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47664" y="2924944"/>
            <a:ext cx="1367083" cy="2402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39" y="4563970"/>
            <a:ext cx="4176465" cy="29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2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并查集的</a:t>
            </a:r>
            <a:r>
              <a:rPr lang="en-US" altLang="zh-CN" smtClean="0"/>
              <a:t>ot</a:t>
            </a:r>
            <a:r>
              <a:rPr lang="zh-CN" altLang="en-US" smtClean="0"/>
              <a:t>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716000"/>
          </a:xfrm>
        </p:spPr>
        <p:txBody>
          <a:bodyPr/>
          <a:lstStyle/>
          <a:p>
            <a:r>
              <a:rPr lang="zh-CN" altLang="en-US" sz="2400" smtClean="0"/>
              <a:t>仅修改</a:t>
            </a:r>
            <a:r>
              <a:rPr lang="en-US" altLang="zh-CN" sz="2400" smtClean="0"/>
              <a:t>union</a:t>
            </a:r>
            <a:r>
              <a:rPr lang="zh-CN" altLang="en-US" sz="2400" smtClean="0"/>
              <a:t>操作</a:t>
            </a:r>
            <a:r>
              <a:rPr lang="zh-CN" altLang="en-US" sz="2400"/>
              <a:t> </a:t>
            </a:r>
            <a:r>
              <a:rPr lang="en-US" altLang="zh-CN" sz="2400" smtClean="0"/>
              <a:t>(union(a,b),split(c))</a:t>
            </a:r>
            <a:endParaRPr lang="en-US" altLang="zh-CN" sz="1800"/>
          </a:p>
          <a:p>
            <a:endParaRPr lang="en-US" altLang="zh-CN" sz="2400" smtClean="0"/>
          </a:p>
          <a:p>
            <a:pPr marL="0" indent="0">
              <a:buNone/>
            </a:pPr>
            <a:endParaRPr lang="en-US" altLang="zh-CN" sz="2400" smtClean="0"/>
          </a:p>
          <a:p>
            <a:pPr marL="0" indent="0">
              <a:buNone/>
            </a:pPr>
            <a:endParaRPr lang="en-US" altLang="zh-CN" sz="2400" smtClean="0"/>
          </a:p>
          <a:p>
            <a:endParaRPr lang="en-US" altLang="zh-CN" sz="240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18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0244820"/>
                  </p:ext>
                </p:extLst>
              </p:nvPr>
            </p:nvGraphicFramePr>
            <p:xfrm>
              <a:off x="1223628" y="1988840"/>
              <a:ext cx="6696744" cy="4389120"/>
            </p:xfrm>
            <a:graphic>
              <a:graphicData uri="http://schemas.openxmlformats.org/drawingml/2006/table">
                <a:tbl>
                  <a:tblPr firstRow="1" bandRow="1">
                    <a:tableStyleId>{22838BEF-8BB2-4498-84A7-C5851F593DF1}</a:tableStyleId>
                  </a:tblPr>
                  <a:tblGrid>
                    <a:gridCol w="1674186">
                      <a:extLst>
                        <a:ext uri="{9D8B030D-6E8A-4147-A177-3AD203B41FA5}">
                          <a16:colId xmlns:a16="http://schemas.microsoft.com/office/drawing/2014/main" val="209696248"/>
                        </a:ext>
                      </a:extLst>
                    </a:gridCol>
                    <a:gridCol w="1037085">
                      <a:extLst>
                        <a:ext uri="{9D8B030D-6E8A-4147-A177-3AD203B41FA5}">
                          <a16:colId xmlns:a16="http://schemas.microsoft.com/office/drawing/2014/main" val="14621034"/>
                        </a:ext>
                      </a:extLst>
                    </a:gridCol>
                    <a:gridCol w="1115440">
                      <a:extLst>
                        <a:ext uri="{9D8B030D-6E8A-4147-A177-3AD203B41FA5}">
                          <a16:colId xmlns:a16="http://schemas.microsoft.com/office/drawing/2014/main" val="3766650068"/>
                        </a:ext>
                      </a:extLst>
                    </a:gridCol>
                    <a:gridCol w="970153">
                      <a:extLst>
                        <a:ext uri="{9D8B030D-6E8A-4147-A177-3AD203B41FA5}">
                          <a16:colId xmlns:a16="http://schemas.microsoft.com/office/drawing/2014/main" val="2822368725"/>
                        </a:ext>
                      </a:extLst>
                    </a:gridCol>
                    <a:gridCol w="1899880">
                      <a:extLst>
                        <a:ext uri="{9D8B030D-6E8A-4147-A177-3AD203B41FA5}">
                          <a16:colId xmlns:a16="http://schemas.microsoft.com/office/drawing/2014/main" val="1959240232"/>
                        </a:ext>
                      </a:extLst>
                    </a:gridCol>
                  </a:tblGrid>
                  <a:tr h="295763">
                    <a:tc rowSpan="3">
                      <a:txBody>
                        <a:bodyPr/>
                        <a:lstStyle/>
                        <a:p>
                          <a:pPr algn="ctr"/>
                          <a:endParaRPr lang="en-US" altLang="zh-CN" sz="1400" smtClean="0"/>
                        </a:p>
                        <a:p>
                          <a:pPr algn="ctr"/>
                          <a:r>
                            <a:rPr lang="en-US" altLang="zh-CN" sz="1400" b="0" smtClean="0"/>
                            <a:t>a,b</a:t>
                          </a:r>
                          <a:r>
                            <a:rPr lang="zh-CN" altLang="en-US" sz="1400" b="0" smtClean="0"/>
                            <a:t>为单元素</a:t>
                          </a:r>
                          <a:endParaRPr lang="zh-CN" altLang="en-US" sz="1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400" b="0" smtClean="0"/>
                            <a:t>a=b</a:t>
                          </a:r>
                          <a:endParaRPr lang="zh-CN" altLang="en-US" sz="1400" b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altLang="zh-CN" sz="1400" b="0" smtClean="0"/>
                            <a:t>converge</a:t>
                          </a:r>
                          <a:endParaRPr lang="zh-CN" altLang="en-US" sz="1400" b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7997053"/>
                      </a:ext>
                    </a:extLst>
                  </a:tr>
                  <a:tr h="295763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400" smtClean="0"/>
                            <a:t>a≠b</a:t>
                          </a:r>
                          <a:endParaRPr lang="zh-CN" altLang="en-US" sz="1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smtClean="0"/>
                            <a:t>a=c(b=c)</a:t>
                          </a:r>
                          <a:endParaRPr lang="zh-CN" altLang="en-US" sz="1400" b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altLang="zh-CN" sz="1400" smtClean="0"/>
                            <a:t>a=c.eqclass-c</a:t>
                          </a:r>
                          <a:endParaRPr lang="zh-CN" altLang="en-US" sz="1400" b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235873"/>
                      </a:ext>
                    </a:extLst>
                  </a:tr>
                  <a:tr h="295763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smtClean="0"/>
                            <a:t>c≠a</a:t>
                          </a:r>
                          <a:r>
                            <a:rPr lang="zh-CN" altLang="en-US" sz="1400" smtClean="0"/>
                            <a:t>且</a:t>
                          </a:r>
                          <a:r>
                            <a:rPr lang="en-US" altLang="zh-CN" sz="1400" smtClean="0"/>
                            <a:t>c≠b</a:t>
                          </a:r>
                          <a:endParaRPr lang="zh-CN" altLang="en-US" sz="1400" b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altLang="zh-CN" sz="1400" smtClean="0"/>
                            <a:t>converge</a:t>
                          </a:r>
                          <a:endParaRPr lang="zh-CN" altLang="en-US" sz="1400" b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8410303"/>
                      </a:ext>
                    </a:extLst>
                  </a:tr>
                  <a:tr h="510863">
                    <a:tc rowSpan="6">
                      <a:txBody>
                        <a:bodyPr/>
                        <a:lstStyle/>
                        <a:p>
                          <a:endParaRPr lang="en-US" altLang="zh-CN" sz="1400" smtClean="0"/>
                        </a:p>
                        <a:p>
                          <a:endParaRPr lang="en-US" altLang="zh-CN" sz="1400" smtClean="0"/>
                        </a:p>
                        <a:p>
                          <a:endParaRPr lang="en-US" altLang="zh-CN" sz="1400" smtClean="0"/>
                        </a:p>
                        <a:p>
                          <a:r>
                            <a:rPr lang="en-US" altLang="zh-CN" sz="1400" smtClean="0"/>
                            <a:t>     a</a:t>
                          </a:r>
                          <a:r>
                            <a:rPr lang="zh-CN" altLang="en-US" sz="1400" smtClean="0"/>
                            <a:t>为集合</a:t>
                          </a:r>
                          <a:endParaRPr lang="en-US" altLang="zh-CN" sz="1400" smtClean="0"/>
                        </a:p>
                        <a:p>
                          <a:r>
                            <a:rPr lang="en-US" altLang="zh-CN" sz="1400" baseline="0" smtClean="0"/>
                            <a:t>     </a:t>
                          </a:r>
                          <a:r>
                            <a:rPr lang="en-US" altLang="zh-CN" sz="1400" smtClean="0"/>
                            <a:t>b</a:t>
                          </a:r>
                          <a:r>
                            <a:rPr lang="zh-CN" altLang="en-US" sz="1400" smtClean="0"/>
                            <a:t>为单元素</a:t>
                          </a:r>
                          <a:endParaRPr lang="zh-CN" altLang="en-US" sz="1400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r>
                            <a:rPr lang="en-US" altLang="zh-CN" sz="1400" smtClean="0"/>
                            <a:t>b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</m:oMath>
                          </a14:m>
                          <a:r>
                            <a:rPr lang="en-US" altLang="zh-CN" sz="1400" smtClean="0"/>
                            <a:t>a</a:t>
                          </a:r>
                          <a:endParaRPr lang="zh-CN" altLang="en-US" sz="140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smtClean="0"/>
                            <a:t>c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</m:oMath>
                          </a14:m>
                          <a:r>
                            <a:rPr lang="en-US" altLang="zh-CN" sz="1400" smtClean="0"/>
                            <a:t>a</a:t>
                          </a:r>
                          <a:endParaRPr lang="zh-CN" alt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smtClean="0"/>
                            <a:t>c=b</a:t>
                          </a:r>
                          <a:endParaRPr lang="zh-CN" alt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smtClean="0"/>
                            <a:t>a=c.eqclass-c</a:t>
                          </a:r>
                          <a:endParaRPr lang="zh-CN" altLang="en-US" sz="1400" smtClean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smtClean="0"/>
                            <a:t>b=c.eqclass-c</a:t>
                          </a:r>
                          <a:endParaRPr lang="zh-CN" altLang="en-US" sz="1400" b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7373805"/>
                      </a:ext>
                    </a:extLst>
                  </a:tr>
                  <a:tr h="295763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smtClean="0"/>
                            <a:t>c≠b</a:t>
                          </a:r>
                          <a:endParaRPr lang="zh-CN" altLang="en-US" sz="1400" b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smtClean="0"/>
                            <a:t>a=c.eqclass-c</a:t>
                          </a:r>
                          <a:endParaRPr lang="zh-CN" altLang="en-US" sz="1400" b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7992713"/>
                      </a:ext>
                    </a:extLst>
                  </a:tr>
                  <a:tr h="295763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smtClean="0"/>
                            <a:t>c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smtClean="0"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</m:oMath>
                          </a14:m>
                          <a:r>
                            <a:rPr lang="en-US" altLang="zh-CN" sz="1400" smtClean="0"/>
                            <a:t>a</a:t>
                          </a:r>
                          <a:endParaRPr lang="zh-CN" altLang="en-US" sz="140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altLang="zh-CN" sz="1400" smtClean="0"/>
                            <a:t>converge</a:t>
                          </a:r>
                          <a:endParaRPr lang="zh-CN" altLang="en-US" sz="14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9918269"/>
                      </a:ext>
                    </a:extLst>
                  </a:tr>
                  <a:tr h="295763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smtClean="0"/>
                            <a:t>b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smtClean="0"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</m:oMath>
                          </a14:m>
                          <a:r>
                            <a:rPr lang="en-US" altLang="zh-CN" sz="1400" smtClean="0"/>
                            <a:t>a</a:t>
                          </a:r>
                          <a:endParaRPr lang="zh-CN" alt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smtClean="0"/>
                            <a:t>c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</m:oMath>
                          </a14:m>
                          <a:r>
                            <a:rPr lang="en-US" altLang="zh-CN" sz="1400" smtClean="0"/>
                            <a:t>a</a:t>
                          </a:r>
                          <a:endParaRPr lang="zh-CN" altLang="en-US" sz="140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smtClean="0"/>
                            <a:t>a=c.eqclass-c</a:t>
                          </a:r>
                          <a:endParaRPr lang="zh-CN" altLang="en-US" sz="1400" b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7110951"/>
                      </a:ext>
                    </a:extLst>
                  </a:tr>
                  <a:tr h="295763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sz="140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smtClean="0"/>
                            <a:t>c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smtClean="0"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</m:oMath>
                          </a14:m>
                          <a:r>
                            <a:rPr lang="en-US" altLang="zh-CN" sz="1400" smtClean="0"/>
                            <a:t>a</a:t>
                          </a:r>
                          <a:endParaRPr lang="zh-CN" alt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smtClean="0"/>
                            <a:t>c=b</a:t>
                          </a:r>
                          <a:endParaRPr lang="zh-CN" alt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smtClean="0"/>
                            <a:t>b=c.eqclass-c</a:t>
                          </a:r>
                          <a:endParaRPr lang="zh-CN" altLang="en-US" sz="1400" b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418381"/>
                      </a:ext>
                    </a:extLst>
                  </a:tr>
                  <a:tr h="295763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sz="140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smtClean="0"/>
                            <a:t>c≠b</a:t>
                          </a:r>
                          <a:endParaRPr lang="zh-CN" altLang="en-US" sz="1400" b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smtClean="0"/>
                            <a:t>converge</a:t>
                          </a:r>
                          <a:endParaRPr lang="zh-CN" altLang="en-US" sz="1400" b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2132897"/>
                      </a:ext>
                    </a:extLst>
                  </a:tr>
                  <a:tr h="510863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smtClean="0"/>
                            <a:t> </a:t>
                          </a:r>
                        </a:p>
                        <a:p>
                          <a:pPr algn="ctr"/>
                          <a:endParaRPr lang="en-US" altLang="zh-CN" sz="1400" smtClean="0"/>
                        </a:p>
                        <a:p>
                          <a:pPr algn="ctr"/>
                          <a:r>
                            <a:rPr lang="en-US" altLang="zh-CN" sz="1400" smtClean="0"/>
                            <a:t>a,b</a:t>
                          </a:r>
                          <a:r>
                            <a:rPr lang="zh-CN" altLang="en-US" sz="1400" smtClean="0"/>
                            <a:t>为集合</a:t>
                          </a:r>
                          <a:endParaRPr lang="zh-CN" altLang="en-US" sz="140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smtClean="0"/>
                            <a:t>c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</m:oMath>
                          </a14:m>
                          <a:r>
                            <a:rPr lang="en-US" altLang="zh-CN" sz="1400" smtClean="0"/>
                            <a:t>a</a:t>
                          </a:r>
                          <a:endParaRPr lang="zh-CN" alt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smtClean="0"/>
                            <a:t>c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</m:oMath>
                          </a14:m>
                          <a:r>
                            <a:rPr lang="en-US" altLang="zh-CN" sz="1400" smtClean="0"/>
                            <a:t>b</a:t>
                          </a:r>
                          <a:endParaRPr lang="zh-CN" altLang="en-US" sz="140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smtClean="0"/>
                            <a:t>a=c.eqclass-c</a:t>
                          </a:r>
                          <a:endParaRPr lang="zh-CN" altLang="en-US" sz="1400" smtClean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smtClean="0"/>
                            <a:t>b=c.eqclass-c</a:t>
                          </a:r>
                          <a:endParaRPr lang="zh-CN" altLang="en-US" sz="1400" b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2780779"/>
                      </a:ext>
                    </a:extLst>
                  </a:tr>
                  <a:tr h="295763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smtClean="0"/>
                            <a:t>c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smtClean="0"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</m:oMath>
                          </a14:m>
                          <a:r>
                            <a:rPr lang="en-US" altLang="zh-CN" sz="1400" smtClean="0"/>
                            <a:t>b</a:t>
                          </a:r>
                          <a:endParaRPr lang="zh-CN" altLang="en-US" sz="140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smtClean="0"/>
                            <a:t>a=c.eqclass-c</a:t>
                          </a:r>
                          <a:endParaRPr lang="zh-CN" altLang="en-US" sz="1400" b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1130506"/>
                      </a:ext>
                    </a:extLst>
                  </a:tr>
                  <a:tr h="295763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smtClean="0"/>
                            <a:t>c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smtClean="0"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</m:oMath>
                          </a14:m>
                          <a:r>
                            <a:rPr lang="en-US" altLang="zh-CN" sz="1400" smtClean="0"/>
                            <a:t>a</a:t>
                          </a:r>
                          <a:endParaRPr lang="zh-CN" alt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smtClean="0"/>
                            <a:t>c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</m:oMath>
                          </a14:m>
                          <a:r>
                            <a:rPr lang="en-US" altLang="zh-CN" sz="1400" smtClean="0"/>
                            <a:t>b</a:t>
                          </a:r>
                          <a:endParaRPr lang="zh-CN" altLang="en-US" sz="140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smtClean="0"/>
                            <a:t>b=c.eqclass-c</a:t>
                          </a:r>
                          <a:endParaRPr lang="zh-CN" altLang="en-US" sz="1400" b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9725116"/>
                      </a:ext>
                    </a:extLst>
                  </a:tr>
                  <a:tr h="295763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smtClean="0"/>
                            <a:t>c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smtClean="0"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</m:oMath>
                          </a14:m>
                          <a:r>
                            <a:rPr lang="en-US" altLang="zh-CN" sz="1400" smtClean="0"/>
                            <a:t>b</a:t>
                          </a:r>
                          <a:endParaRPr lang="zh-CN" altLang="en-US" sz="140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altLang="zh-CN" sz="1400" smtClean="0"/>
                            <a:t>converge</a:t>
                          </a:r>
                          <a:endParaRPr lang="zh-CN" altLang="en-US" sz="14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67213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0244820"/>
                  </p:ext>
                </p:extLst>
              </p:nvPr>
            </p:nvGraphicFramePr>
            <p:xfrm>
              <a:off x="1223628" y="1988840"/>
              <a:ext cx="6696744" cy="4389120"/>
            </p:xfrm>
            <a:graphic>
              <a:graphicData uri="http://schemas.openxmlformats.org/drawingml/2006/table">
                <a:tbl>
                  <a:tblPr firstRow="1" bandRow="1">
                    <a:tableStyleId>{22838BEF-8BB2-4498-84A7-C5851F593DF1}</a:tableStyleId>
                  </a:tblPr>
                  <a:tblGrid>
                    <a:gridCol w="1674186">
                      <a:extLst>
                        <a:ext uri="{9D8B030D-6E8A-4147-A177-3AD203B41FA5}">
                          <a16:colId xmlns:a16="http://schemas.microsoft.com/office/drawing/2014/main" val="209696248"/>
                        </a:ext>
                      </a:extLst>
                    </a:gridCol>
                    <a:gridCol w="1037085">
                      <a:extLst>
                        <a:ext uri="{9D8B030D-6E8A-4147-A177-3AD203B41FA5}">
                          <a16:colId xmlns:a16="http://schemas.microsoft.com/office/drawing/2014/main" val="14621034"/>
                        </a:ext>
                      </a:extLst>
                    </a:gridCol>
                    <a:gridCol w="1115440">
                      <a:extLst>
                        <a:ext uri="{9D8B030D-6E8A-4147-A177-3AD203B41FA5}">
                          <a16:colId xmlns:a16="http://schemas.microsoft.com/office/drawing/2014/main" val="3766650068"/>
                        </a:ext>
                      </a:extLst>
                    </a:gridCol>
                    <a:gridCol w="970153">
                      <a:extLst>
                        <a:ext uri="{9D8B030D-6E8A-4147-A177-3AD203B41FA5}">
                          <a16:colId xmlns:a16="http://schemas.microsoft.com/office/drawing/2014/main" val="2822368725"/>
                        </a:ext>
                      </a:extLst>
                    </a:gridCol>
                    <a:gridCol w="1899880">
                      <a:extLst>
                        <a:ext uri="{9D8B030D-6E8A-4147-A177-3AD203B41FA5}">
                          <a16:colId xmlns:a16="http://schemas.microsoft.com/office/drawing/2014/main" val="1959240232"/>
                        </a:ext>
                      </a:extLst>
                    </a:gridCol>
                  </a:tblGrid>
                  <a:tr h="304800">
                    <a:tc rowSpan="3">
                      <a:txBody>
                        <a:bodyPr/>
                        <a:lstStyle/>
                        <a:p>
                          <a:pPr algn="ctr"/>
                          <a:endParaRPr lang="en-US" altLang="zh-CN" sz="1400" smtClean="0"/>
                        </a:p>
                        <a:p>
                          <a:pPr algn="ctr"/>
                          <a:r>
                            <a:rPr lang="en-US" altLang="zh-CN" sz="1400" b="0" smtClean="0"/>
                            <a:t>a,b</a:t>
                          </a:r>
                          <a:r>
                            <a:rPr lang="zh-CN" altLang="en-US" sz="1400" b="0" smtClean="0"/>
                            <a:t>为单元素</a:t>
                          </a:r>
                          <a:endParaRPr lang="zh-CN" altLang="en-US" sz="1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400" b="0" smtClean="0"/>
                            <a:t>a=b</a:t>
                          </a:r>
                          <a:endParaRPr lang="zh-CN" altLang="en-US" sz="1400" b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altLang="zh-CN" sz="1400" b="0" smtClean="0"/>
                            <a:t>converge</a:t>
                          </a:r>
                          <a:endParaRPr lang="zh-CN" altLang="en-US" sz="1400" b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7997053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400" smtClean="0"/>
                            <a:t>a≠b</a:t>
                          </a:r>
                          <a:endParaRPr lang="zh-CN" altLang="en-US" sz="1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smtClean="0"/>
                            <a:t>a=c(b=c)</a:t>
                          </a:r>
                          <a:endParaRPr lang="zh-CN" altLang="en-US" sz="1400" b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altLang="zh-CN" sz="1400" smtClean="0"/>
                            <a:t>a=c.eqclass-c</a:t>
                          </a:r>
                          <a:endParaRPr lang="zh-CN" altLang="en-US" sz="1400" b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235873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smtClean="0"/>
                            <a:t>c≠a</a:t>
                          </a:r>
                          <a:r>
                            <a:rPr lang="zh-CN" altLang="en-US" sz="1400" smtClean="0"/>
                            <a:t>且</a:t>
                          </a:r>
                          <a:r>
                            <a:rPr lang="en-US" altLang="zh-CN" sz="1400" smtClean="0"/>
                            <a:t>c≠b</a:t>
                          </a:r>
                          <a:endParaRPr lang="zh-CN" altLang="en-US" sz="1400" b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altLang="zh-CN" sz="1400" smtClean="0"/>
                            <a:t>converge</a:t>
                          </a:r>
                          <a:endParaRPr lang="zh-CN" altLang="en-US" sz="1400" b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8410303"/>
                      </a:ext>
                    </a:extLst>
                  </a:tr>
                  <a:tr h="518160">
                    <a:tc rowSpan="6">
                      <a:txBody>
                        <a:bodyPr/>
                        <a:lstStyle/>
                        <a:p>
                          <a:endParaRPr lang="en-US" altLang="zh-CN" sz="1400" smtClean="0"/>
                        </a:p>
                        <a:p>
                          <a:endParaRPr lang="en-US" altLang="zh-CN" sz="1400" smtClean="0"/>
                        </a:p>
                        <a:p>
                          <a:endParaRPr lang="en-US" altLang="zh-CN" sz="1400" smtClean="0"/>
                        </a:p>
                        <a:p>
                          <a:r>
                            <a:rPr lang="en-US" altLang="zh-CN" sz="1400" smtClean="0"/>
                            <a:t>     a</a:t>
                          </a:r>
                          <a:r>
                            <a:rPr lang="zh-CN" altLang="en-US" sz="1400" smtClean="0"/>
                            <a:t>为集合</a:t>
                          </a:r>
                          <a:endParaRPr lang="en-US" altLang="zh-CN" sz="1400" smtClean="0"/>
                        </a:p>
                        <a:p>
                          <a:r>
                            <a:rPr lang="en-US" altLang="zh-CN" sz="1400" baseline="0" smtClean="0"/>
                            <a:t>     </a:t>
                          </a:r>
                          <a:r>
                            <a:rPr lang="en-US" altLang="zh-CN" sz="1400" smtClean="0"/>
                            <a:t>b</a:t>
                          </a:r>
                          <a:r>
                            <a:rPr lang="zh-CN" altLang="en-US" sz="1400" smtClean="0"/>
                            <a:t>为单元素</a:t>
                          </a:r>
                          <a:endParaRPr lang="zh-CN" altLang="en-US" sz="1400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62353" t="-81622" r="-386471" b="-214054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42391" t="-111852" r="-257065" b="-330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smtClean="0"/>
                            <a:t>c=b</a:t>
                          </a:r>
                          <a:endParaRPr lang="zh-CN" alt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smtClean="0"/>
                            <a:t>a=c.eqclass-c</a:t>
                          </a:r>
                          <a:endParaRPr lang="zh-CN" altLang="en-US" sz="1400" smtClean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smtClean="0"/>
                            <a:t>b=c.eqclass-c</a:t>
                          </a:r>
                          <a:endParaRPr lang="zh-CN" altLang="en-US" sz="1400" b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7373805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smtClean="0"/>
                            <a:t>c≠b</a:t>
                          </a:r>
                          <a:endParaRPr lang="zh-CN" altLang="en-US" sz="1400" b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smtClean="0"/>
                            <a:t>a=c.eqclass-c</a:t>
                          </a:r>
                          <a:endParaRPr lang="zh-CN" altLang="en-US" sz="1400" b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7992713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42391" t="-572000" r="-257065" b="-792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altLang="zh-CN" sz="1400" smtClean="0"/>
                            <a:t>converge</a:t>
                          </a:r>
                          <a:endParaRPr lang="zh-CN" altLang="en-US" sz="14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9918269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62353" t="-222517" r="-386471" b="-1622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42391" t="-658824" r="-257065" b="-67647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smtClean="0"/>
                            <a:t>a=c.eqclass-c</a:t>
                          </a:r>
                          <a:endParaRPr lang="zh-CN" altLang="en-US" sz="1400" b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7110951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sz="140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42391" t="-387000" r="-257065" b="-24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smtClean="0"/>
                            <a:t>c=b</a:t>
                          </a:r>
                          <a:endParaRPr lang="zh-CN" alt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smtClean="0"/>
                            <a:t>b=c.eqclass-c</a:t>
                          </a:r>
                          <a:endParaRPr lang="zh-CN" altLang="en-US" sz="1400" b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418381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sz="140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smtClean="0"/>
                            <a:t>c≠b</a:t>
                          </a:r>
                          <a:endParaRPr lang="zh-CN" altLang="en-US" sz="1400" b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smtClean="0"/>
                            <a:t>converge</a:t>
                          </a:r>
                          <a:endParaRPr lang="zh-CN" altLang="en-US" sz="1400" b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2132897"/>
                      </a:ext>
                    </a:extLst>
                  </a:tr>
                  <a:tr h="51816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smtClean="0"/>
                            <a:t> </a:t>
                          </a:r>
                        </a:p>
                        <a:p>
                          <a:pPr algn="ctr"/>
                          <a:endParaRPr lang="en-US" altLang="zh-CN" sz="1400" smtClean="0"/>
                        </a:p>
                        <a:p>
                          <a:pPr algn="ctr"/>
                          <a:r>
                            <a:rPr lang="en-US" altLang="zh-CN" sz="1400" smtClean="0"/>
                            <a:t>a,b</a:t>
                          </a:r>
                          <a:r>
                            <a:rPr lang="zh-CN" altLang="en-US" sz="1400" smtClean="0"/>
                            <a:t>为集合</a:t>
                          </a:r>
                          <a:endParaRPr lang="zh-CN" altLang="en-US" sz="140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62353" t="-360741" r="-386471" b="-81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42391" t="-572941" r="-257065" b="-188235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smtClean="0"/>
                            <a:t>a=c.eqclass-c</a:t>
                          </a:r>
                          <a:endParaRPr lang="zh-CN" altLang="en-US" sz="1400" smtClean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smtClean="0"/>
                            <a:t>b=c.eqclass-c</a:t>
                          </a:r>
                          <a:endParaRPr lang="zh-CN" altLang="en-US" sz="1400" b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2780779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42391" t="-1144000" r="-257065" b="-220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smtClean="0"/>
                            <a:t>a=c.eqclass-c</a:t>
                          </a:r>
                          <a:endParaRPr lang="zh-CN" altLang="en-US" sz="1400" b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1130506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62353" t="-622000" r="-386471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42391" t="-1244000" r="-257065" b="-120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smtClean="0"/>
                            <a:t>b=c.eqclass-c</a:t>
                          </a:r>
                          <a:endParaRPr lang="zh-CN" altLang="en-US" sz="1400" b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9725116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42391" t="-1344000" r="-257065" b="-20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altLang="zh-CN" sz="1400" smtClean="0"/>
                            <a:t>converge</a:t>
                          </a:r>
                          <a:endParaRPr lang="zh-CN" altLang="en-US" sz="14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672134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4813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并查</a:t>
            </a:r>
            <a:r>
              <a:rPr lang="zh-CN" altLang="en-US" smtClean="0"/>
              <a:t>集的</a:t>
            </a:r>
            <a:r>
              <a:rPr lang="en-US" altLang="zh-CN"/>
              <a:t>ot</a:t>
            </a:r>
            <a:r>
              <a:rPr lang="zh-CN" altLang="en-US" smtClean="0"/>
              <a:t>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716000"/>
          </a:xfrm>
        </p:spPr>
        <p:txBody>
          <a:bodyPr/>
          <a:lstStyle/>
          <a:p>
            <a:r>
              <a:rPr lang="zh-CN" altLang="en-US" sz="2400" smtClean="0"/>
              <a:t>仅修改</a:t>
            </a:r>
            <a:r>
              <a:rPr lang="en-US" altLang="zh-CN" sz="2400" smtClean="0"/>
              <a:t>split</a:t>
            </a:r>
            <a:r>
              <a:rPr lang="zh-CN" altLang="en-US" sz="2400" smtClean="0"/>
              <a:t>操作</a:t>
            </a:r>
            <a:endParaRPr lang="zh-CN" altLang="en-US" sz="24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19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0573499"/>
                  </p:ext>
                </p:extLst>
              </p:nvPr>
            </p:nvGraphicFramePr>
            <p:xfrm>
              <a:off x="1178192" y="2132856"/>
              <a:ext cx="6787616" cy="3708400"/>
            </p:xfrm>
            <a:graphic>
              <a:graphicData uri="http://schemas.openxmlformats.org/drawingml/2006/table">
                <a:tbl>
                  <a:tblPr firstRow="1" bandRow="1">
                    <a:tableStyleId>{22838BEF-8BB2-4498-84A7-C5851F593DF1}</a:tableStyleId>
                  </a:tblPr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1344003802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3150373248"/>
                        </a:ext>
                      </a:extLst>
                    </a:gridCol>
                    <a:gridCol w="1756928">
                      <a:extLst>
                        <a:ext uri="{9D8B030D-6E8A-4147-A177-3AD203B41FA5}">
                          <a16:colId xmlns:a16="http://schemas.microsoft.com/office/drawing/2014/main" val="78216695"/>
                        </a:ext>
                      </a:extLst>
                    </a:gridCol>
                    <a:gridCol w="1080120">
                      <a:extLst>
                        <a:ext uri="{9D8B030D-6E8A-4147-A177-3AD203B41FA5}">
                          <a16:colId xmlns:a16="http://schemas.microsoft.com/office/drawing/2014/main" val="3050015765"/>
                        </a:ext>
                      </a:extLst>
                    </a:gridCol>
                    <a:gridCol w="1512168">
                      <a:extLst>
                        <a:ext uri="{9D8B030D-6E8A-4147-A177-3AD203B41FA5}">
                          <a16:colId xmlns:a16="http://schemas.microsoft.com/office/drawing/2014/main" val="155452081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smtClean="0"/>
                            <a:t>a=b</a:t>
                          </a:r>
                          <a:endParaRPr lang="zh-CN" altLang="en-US" sz="1400" b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r>
                            <a:rPr lang="en-US" altLang="zh-CN" sz="1400" b="0" smtClean="0"/>
                            <a:t>converge</a:t>
                          </a:r>
                          <a:endParaRPr lang="zh-CN" altLang="en-US" sz="1400" b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0348978"/>
                      </a:ext>
                    </a:extLst>
                  </a:tr>
                  <a:tr h="370840">
                    <a:tc rowSpan="9">
                      <a:txBody>
                        <a:bodyPr/>
                        <a:lstStyle/>
                        <a:p>
                          <a:pPr algn="ctr"/>
                          <a:endParaRPr lang="en-US" altLang="zh-CN" sz="1400" smtClean="0"/>
                        </a:p>
                        <a:p>
                          <a:pPr algn="ctr"/>
                          <a:endParaRPr lang="en-US" altLang="zh-CN" sz="1400" smtClean="0"/>
                        </a:p>
                        <a:p>
                          <a:pPr algn="ctr"/>
                          <a:endParaRPr lang="en-US" altLang="zh-CN" sz="1400" smtClean="0"/>
                        </a:p>
                        <a:p>
                          <a:pPr algn="ctr"/>
                          <a:endParaRPr lang="en-US" altLang="zh-CN" sz="1400" smtClean="0"/>
                        </a:p>
                        <a:p>
                          <a:pPr algn="ctr"/>
                          <a:endParaRPr lang="en-US" altLang="zh-CN" sz="1400" smtClean="0"/>
                        </a:p>
                        <a:p>
                          <a:pPr algn="ctr"/>
                          <a:endParaRPr lang="en-US" altLang="zh-CN" sz="1400" smtClean="0"/>
                        </a:p>
                        <a:p>
                          <a:pPr algn="ctr"/>
                          <a:endParaRPr lang="en-US" altLang="zh-CN" sz="1400" smtClean="0"/>
                        </a:p>
                        <a:p>
                          <a:pPr algn="ctr"/>
                          <a:r>
                            <a:rPr lang="en-US" altLang="zh-CN" sz="1400" smtClean="0"/>
                            <a:t>a≠b</a:t>
                          </a:r>
                          <a:endParaRPr lang="zh-CN" altLang="en-US" sz="1400" b="0"/>
                        </a:p>
                      </a:txBody>
                      <a:tcPr/>
                    </a:tc>
                    <a:tc rowSpan="4">
                      <a:txBody>
                        <a:bodyPr/>
                        <a:lstStyle/>
                        <a:p>
                          <a:r>
                            <a:rPr lang="en-US" altLang="zh-CN" sz="1400" smtClean="0"/>
                            <a:t>c</a:t>
                          </a:r>
                          <a:r>
                            <a:rPr lang="zh-CN" altLang="en-US" sz="1400" smtClean="0"/>
                            <a:t>为单元素</a:t>
                          </a:r>
                          <a:endParaRPr lang="zh-CN" altLang="en-US" sz="140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r>
                            <a:rPr lang="en-US" altLang="zh-CN" sz="1400" smtClean="0"/>
                            <a:t>a,b</a:t>
                          </a:r>
                          <a:r>
                            <a:rPr lang="zh-CN" altLang="en-US" sz="1400" smtClean="0"/>
                            <a:t>在一个等价类</a:t>
                          </a:r>
                          <a:endParaRPr lang="zh-CN" alt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smtClean="0"/>
                            <a:t>a=c</a:t>
                          </a:r>
                          <a:r>
                            <a:rPr lang="zh-CN" altLang="en-US" sz="1400" smtClean="0"/>
                            <a:t>或</a:t>
                          </a:r>
                          <a:r>
                            <a:rPr lang="en-US" altLang="zh-CN" sz="1400" smtClean="0"/>
                            <a:t>b=c</a:t>
                          </a:r>
                          <a:endParaRPr lang="zh-CN" alt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smtClean="0"/>
                            <a:t>c=</a:t>
                          </a:r>
                          <a:r>
                            <a:rPr lang="zh-CN" altLang="en-US" sz="1400" smtClean="0"/>
                            <a:t>空</a:t>
                          </a:r>
                          <a:endParaRPr lang="zh-CN" alt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574133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zh-CN" altLang="en-US" sz="140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sz="140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smtClean="0"/>
                            <a:t>c≠a</a:t>
                          </a:r>
                          <a:r>
                            <a:rPr lang="zh-CN" altLang="en-US" sz="1400" smtClean="0"/>
                            <a:t>且</a:t>
                          </a:r>
                          <a:r>
                            <a:rPr lang="en-US" altLang="zh-CN" sz="1400" smtClean="0"/>
                            <a:t>c≠b</a:t>
                          </a:r>
                          <a:endParaRPr lang="zh-CN" altLang="en-US" sz="1400" b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smtClean="0"/>
                            <a:t>converge</a:t>
                          </a:r>
                          <a:endParaRPr lang="zh-CN" alt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53521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zh-CN" altLang="en-US" sz="140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sz="140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smtClean="0"/>
                            <a:t>a,b</a:t>
                          </a:r>
                          <a:r>
                            <a:rPr lang="zh-CN" altLang="en-US" sz="1400" smtClean="0"/>
                            <a:t>不在一个等价类</a:t>
                          </a:r>
                        </a:p>
                        <a:p>
                          <a:endParaRPr lang="zh-CN" alt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smtClean="0"/>
                            <a:t>a=c</a:t>
                          </a:r>
                          <a:r>
                            <a:rPr lang="zh-CN" altLang="en-US" sz="1400" smtClean="0"/>
                            <a:t>或</a:t>
                          </a:r>
                          <a:r>
                            <a:rPr lang="en-US" altLang="zh-CN" sz="1400" smtClean="0"/>
                            <a:t>b=c</a:t>
                          </a:r>
                          <a:endParaRPr lang="zh-CN" alt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smtClean="0"/>
                            <a:t>c=c.eqclass-c</a:t>
                          </a:r>
                          <a:endParaRPr lang="zh-CN" alt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66211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zh-CN" altLang="en-US" sz="140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sz="140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smtClean="0"/>
                            <a:t>c≠a</a:t>
                          </a:r>
                          <a:r>
                            <a:rPr lang="zh-CN" altLang="en-US" sz="1400" smtClean="0"/>
                            <a:t>且</a:t>
                          </a:r>
                          <a:r>
                            <a:rPr lang="en-US" altLang="zh-CN" sz="1400" smtClean="0"/>
                            <a:t>c≠b</a:t>
                          </a:r>
                          <a:endParaRPr lang="zh-CN" altLang="en-US" sz="1400" b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smtClean="0"/>
                            <a:t>converge</a:t>
                          </a:r>
                          <a:endParaRPr lang="zh-CN" alt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783976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zh-CN" altLang="en-US" sz="1400"/>
                        </a:p>
                      </a:txBody>
                      <a:tcPr/>
                    </a:tc>
                    <a:tc rowSpan="5">
                      <a:txBody>
                        <a:bodyPr/>
                        <a:lstStyle/>
                        <a:p>
                          <a:r>
                            <a:rPr lang="en-US" altLang="zh-CN" sz="1400" smtClean="0"/>
                            <a:t>c</a:t>
                          </a:r>
                          <a:r>
                            <a:rPr lang="zh-CN" altLang="en-US" sz="1400" smtClean="0"/>
                            <a:t>为集合</a:t>
                          </a:r>
                          <a:endParaRPr lang="zh-CN" altLang="en-US" sz="1400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smtClean="0"/>
                            <a:t>a,b</a:t>
                          </a:r>
                          <a:r>
                            <a:rPr lang="zh-CN" altLang="en-US" sz="1400" smtClean="0"/>
                            <a:t>在一个等价类</a:t>
                          </a:r>
                        </a:p>
                        <a:p>
                          <a:endParaRPr lang="zh-CN" alt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smtClean="0">
                              <a:latin typeface="+mn-lt"/>
                            </a:rPr>
                            <a:t>a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smtClean="0"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</m:oMath>
                          </a14:m>
                          <a:r>
                            <a:rPr lang="en-US" altLang="zh-CN" sz="1400" smtClean="0"/>
                            <a:t>c</a:t>
                          </a:r>
                          <a:r>
                            <a:rPr lang="zh-CN" altLang="en-US" sz="1400" smtClean="0"/>
                            <a:t>且</a:t>
                          </a:r>
                          <a:r>
                            <a:rPr lang="en-US" altLang="zh-CN" sz="1400" smtClean="0">
                              <a:latin typeface="+mn-lt"/>
                            </a:rPr>
                            <a:t>b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smtClean="0"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</m:oMath>
                          </a14:m>
                          <a:r>
                            <a:rPr lang="en-US" altLang="zh-CN" sz="1400" smtClean="0"/>
                            <a:t>c</a:t>
                          </a:r>
                          <a:endParaRPr lang="zh-CN" alt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smtClean="0"/>
                            <a:t>converge</a:t>
                          </a:r>
                          <a:endParaRPr lang="zh-CN" alt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739319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zh-CN" altLang="en-US" sz="140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sz="140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smtClean="0"/>
                            <a:t>a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</m:oMath>
                          </a14:m>
                          <a:r>
                            <a:rPr lang="en-US" altLang="zh-CN" sz="1400" smtClean="0"/>
                            <a:t>c</a:t>
                          </a:r>
                          <a:r>
                            <a:rPr lang="zh-CN" altLang="en-US" sz="1400" smtClean="0"/>
                            <a:t>或</a:t>
                          </a:r>
                          <a:r>
                            <a:rPr lang="en-US" altLang="zh-CN" sz="1400" smtClean="0"/>
                            <a:t>b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</m:oMath>
                          </a14:m>
                          <a:r>
                            <a:rPr lang="en-US" altLang="zh-CN" sz="1400" smtClean="0"/>
                            <a:t>c</a:t>
                          </a:r>
                          <a:endParaRPr lang="zh-CN" alt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smtClean="0"/>
                            <a:t>c=</a:t>
                          </a:r>
                          <a:r>
                            <a:rPr lang="zh-CN" altLang="en-US" sz="1400" smtClean="0"/>
                            <a:t>空</a:t>
                          </a:r>
                          <a:endParaRPr lang="zh-CN" alt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264578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zh-CN" altLang="en-US" sz="140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sz="140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smtClean="0"/>
                            <a:t>a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</m:oMath>
                          </a14:m>
                          <a:r>
                            <a:rPr lang="en-US" altLang="zh-CN" sz="1400" smtClean="0"/>
                            <a:t>c</a:t>
                          </a:r>
                          <a:r>
                            <a:rPr lang="zh-CN" altLang="en-US" sz="1400" smtClean="0"/>
                            <a:t>且</a:t>
                          </a:r>
                          <a:r>
                            <a:rPr lang="en-US" altLang="zh-CN" sz="1400" smtClean="0"/>
                            <a:t>b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</m:oMath>
                          </a14:m>
                          <a:r>
                            <a:rPr lang="en-US" altLang="zh-CN" sz="1400" smtClean="0"/>
                            <a:t>c</a:t>
                          </a:r>
                          <a:endParaRPr lang="zh-CN" alt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smtClean="0"/>
                            <a:t>converge</a:t>
                          </a:r>
                          <a:endParaRPr lang="zh-CN" alt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654347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zh-CN" altLang="en-US" sz="140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sz="140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smtClean="0"/>
                            <a:t>a,b</a:t>
                          </a:r>
                          <a:r>
                            <a:rPr lang="zh-CN" altLang="en-US" sz="1400" smtClean="0"/>
                            <a:t>不在一个等价类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smtClean="0"/>
                            <a:t>a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</m:oMath>
                          </a14:m>
                          <a:r>
                            <a:rPr lang="en-US" altLang="zh-CN" sz="1400" smtClean="0"/>
                            <a:t>c</a:t>
                          </a:r>
                          <a:r>
                            <a:rPr lang="zh-CN" altLang="en-US" sz="1400" smtClean="0"/>
                            <a:t>或</a:t>
                          </a:r>
                          <a:r>
                            <a:rPr lang="en-US" altLang="zh-CN" sz="1400" smtClean="0"/>
                            <a:t>b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</m:oMath>
                          </a14:m>
                          <a:r>
                            <a:rPr lang="en-US" altLang="zh-CN" sz="1400" smtClean="0"/>
                            <a:t>c</a:t>
                          </a:r>
                          <a:endParaRPr lang="zh-CN" alt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smtClean="0"/>
                            <a:t>c=c.eqclass-c</a:t>
                          </a:r>
                          <a:endParaRPr lang="zh-CN" alt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6107508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zh-CN" altLang="en-US" sz="140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sz="140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smtClean="0">
                              <a:latin typeface="+mn-lt"/>
                            </a:rPr>
                            <a:t>a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smtClean="0"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</m:oMath>
                          </a14:m>
                          <a:r>
                            <a:rPr lang="en-US" altLang="zh-CN" sz="1400" smtClean="0"/>
                            <a:t>c</a:t>
                          </a:r>
                          <a:r>
                            <a:rPr lang="zh-CN" altLang="en-US" sz="1400" smtClean="0"/>
                            <a:t>且</a:t>
                          </a:r>
                          <a:r>
                            <a:rPr lang="en-US" altLang="zh-CN" sz="1400" smtClean="0">
                              <a:latin typeface="+mn-lt"/>
                            </a:rPr>
                            <a:t>b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smtClean="0"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</m:oMath>
                          </a14:m>
                          <a:r>
                            <a:rPr lang="en-US" altLang="zh-CN" sz="1400" smtClean="0"/>
                            <a:t>c</a:t>
                          </a:r>
                          <a:endParaRPr lang="zh-CN" alt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smtClean="0"/>
                            <a:t>converge</a:t>
                          </a:r>
                          <a:endParaRPr lang="zh-CN" alt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78246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0573499"/>
                  </p:ext>
                </p:extLst>
              </p:nvPr>
            </p:nvGraphicFramePr>
            <p:xfrm>
              <a:off x="1178192" y="2132856"/>
              <a:ext cx="6787616" cy="3708400"/>
            </p:xfrm>
            <a:graphic>
              <a:graphicData uri="http://schemas.openxmlformats.org/drawingml/2006/table">
                <a:tbl>
                  <a:tblPr firstRow="1" bandRow="1">
                    <a:tableStyleId>{22838BEF-8BB2-4498-84A7-C5851F593DF1}</a:tableStyleId>
                  </a:tblPr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1344003802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3150373248"/>
                        </a:ext>
                      </a:extLst>
                    </a:gridCol>
                    <a:gridCol w="1756928">
                      <a:extLst>
                        <a:ext uri="{9D8B030D-6E8A-4147-A177-3AD203B41FA5}">
                          <a16:colId xmlns:a16="http://schemas.microsoft.com/office/drawing/2014/main" val="78216695"/>
                        </a:ext>
                      </a:extLst>
                    </a:gridCol>
                    <a:gridCol w="1080120">
                      <a:extLst>
                        <a:ext uri="{9D8B030D-6E8A-4147-A177-3AD203B41FA5}">
                          <a16:colId xmlns:a16="http://schemas.microsoft.com/office/drawing/2014/main" val="3050015765"/>
                        </a:ext>
                      </a:extLst>
                    </a:gridCol>
                    <a:gridCol w="1512168">
                      <a:extLst>
                        <a:ext uri="{9D8B030D-6E8A-4147-A177-3AD203B41FA5}">
                          <a16:colId xmlns:a16="http://schemas.microsoft.com/office/drawing/2014/main" val="155452081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smtClean="0"/>
                            <a:t>a=b</a:t>
                          </a:r>
                          <a:endParaRPr lang="zh-CN" altLang="en-US" sz="1400" b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r>
                            <a:rPr lang="en-US" altLang="zh-CN" sz="1400" b="0" smtClean="0"/>
                            <a:t>converge</a:t>
                          </a:r>
                          <a:endParaRPr lang="zh-CN" altLang="en-US" sz="1400" b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0348978"/>
                      </a:ext>
                    </a:extLst>
                  </a:tr>
                  <a:tr h="370840">
                    <a:tc rowSpan="9">
                      <a:txBody>
                        <a:bodyPr/>
                        <a:lstStyle/>
                        <a:p>
                          <a:pPr algn="ctr"/>
                          <a:endParaRPr lang="en-US" altLang="zh-CN" sz="1400" smtClean="0"/>
                        </a:p>
                        <a:p>
                          <a:pPr algn="ctr"/>
                          <a:endParaRPr lang="en-US" altLang="zh-CN" sz="1400" smtClean="0"/>
                        </a:p>
                        <a:p>
                          <a:pPr algn="ctr"/>
                          <a:endParaRPr lang="en-US" altLang="zh-CN" sz="1400" smtClean="0"/>
                        </a:p>
                        <a:p>
                          <a:pPr algn="ctr"/>
                          <a:endParaRPr lang="en-US" altLang="zh-CN" sz="1400" smtClean="0"/>
                        </a:p>
                        <a:p>
                          <a:pPr algn="ctr"/>
                          <a:endParaRPr lang="en-US" altLang="zh-CN" sz="1400" smtClean="0"/>
                        </a:p>
                        <a:p>
                          <a:pPr algn="ctr"/>
                          <a:endParaRPr lang="en-US" altLang="zh-CN" sz="1400" smtClean="0"/>
                        </a:p>
                        <a:p>
                          <a:pPr algn="ctr"/>
                          <a:endParaRPr lang="en-US" altLang="zh-CN" sz="1400" smtClean="0"/>
                        </a:p>
                        <a:p>
                          <a:pPr algn="ctr"/>
                          <a:r>
                            <a:rPr lang="en-US" altLang="zh-CN" sz="1400" smtClean="0"/>
                            <a:t>a</a:t>
                          </a:r>
                          <a:r>
                            <a:rPr lang="en-US" altLang="zh-CN" sz="1400" smtClean="0"/>
                            <a:t>≠b</a:t>
                          </a:r>
                          <a:endParaRPr lang="zh-CN" altLang="en-US" sz="1400" b="0"/>
                        </a:p>
                      </a:txBody>
                      <a:tcPr/>
                    </a:tc>
                    <a:tc rowSpan="4">
                      <a:txBody>
                        <a:bodyPr/>
                        <a:lstStyle/>
                        <a:p>
                          <a:r>
                            <a:rPr lang="en-US" altLang="zh-CN" sz="1400" smtClean="0"/>
                            <a:t>c</a:t>
                          </a:r>
                          <a:r>
                            <a:rPr lang="zh-CN" altLang="en-US" sz="1400" smtClean="0"/>
                            <a:t>为单元素</a:t>
                          </a:r>
                          <a:endParaRPr lang="zh-CN" altLang="en-US" sz="140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r>
                            <a:rPr lang="en-US" altLang="zh-CN" sz="1400" smtClean="0"/>
                            <a:t>a,b</a:t>
                          </a:r>
                          <a:r>
                            <a:rPr lang="zh-CN" altLang="en-US" sz="1400" smtClean="0"/>
                            <a:t>在一个等价类</a:t>
                          </a:r>
                          <a:endParaRPr lang="zh-CN" alt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smtClean="0"/>
                            <a:t>a=c</a:t>
                          </a:r>
                          <a:r>
                            <a:rPr lang="zh-CN" altLang="en-US" sz="1400" smtClean="0"/>
                            <a:t>或</a:t>
                          </a:r>
                          <a:r>
                            <a:rPr lang="en-US" altLang="zh-CN" sz="1400" smtClean="0"/>
                            <a:t>b=c</a:t>
                          </a:r>
                          <a:endParaRPr lang="zh-CN" alt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smtClean="0"/>
                            <a:t>c=</a:t>
                          </a:r>
                          <a:r>
                            <a:rPr lang="zh-CN" altLang="en-US" sz="1400" smtClean="0"/>
                            <a:t>空</a:t>
                          </a:r>
                          <a:endParaRPr lang="zh-CN" alt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574133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zh-CN" altLang="en-US" sz="140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sz="140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smtClean="0"/>
                            <a:t>c≠a</a:t>
                          </a:r>
                          <a:r>
                            <a:rPr lang="zh-CN" altLang="en-US" sz="1400" smtClean="0"/>
                            <a:t>且</a:t>
                          </a:r>
                          <a:r>
                            <a:rPr lang="en-US" altLang="zh-CN" sz="1400" smtClean="0"/>
                            <a:t>c≠b</a:t>
                          </a:r>
                          <a:endParaRPr lang="zh-CN" altLang="en-US" sz="1400" b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smtClean="0"/>
                            <a:t>converge</a:t>
                          </a:r>
                          <a:endParaRPr lang="zh-CN" alt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53521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zh-CN" altLang="en-US" sz="140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sz="140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smtClean="0"/>
                            <a:t>a,b</a:t>
                          </a:r>
                          <a:r>
                            <a:rPr lang="zh-CN" altLang="en-US" sz="1400" smtClean="0"/>
                            <a:t>不在一个等价类</a:t>
                          </a:r>
                        </a:p>
                        <a:p>
                          <a:endParaRPr lang="zh-CN" alt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smtClean="0"/>
                            <a:t>a=c</a:t>
                          </a:r>
                          <a:r>
                            <a:rPr lang="zh-CN" altLang="en-US" sz="1400" smtClean="0"/>
                            <a:t>或</a:t>
                          </a:r>
                          <a:r>
                            <a:rPr lang="en-US" altLang="zh-CN" sz="1400" smtClean="0"/>
                            <a:t>b=c</a:t>
                          </a:r>
                          <a:endParaRPr lang="zh-CN" alt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smtClean="0"/>
                            <a:t>c=c.eqclass-c</a:t>
                          </a:r>
                          <a:endParaRPr lang="zh-CN" alt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66211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zh-CN" altLang="en-US" sz="140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sz="140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smtClean="0"/>
                            <a:t>c≠a</a:t>
                          </a:r>
                          <a:r>
                            <a:rPr lang="zh-CN" altLang="en-US" sz="1400" smtClean="0"/>
                            <a:t>且</a:t>
                          </a:r>
                          <a:r>
                            <a:rPr lang="en-US" altLang="zh-CN" sz="1400" smtClean="0"/>
                            <a:t>c≠b</a:t>
                          </a:r>
                          <a:endParaRPr lang="zh-CN" altLang="en-US" sz="1400" b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smtClean="0"/>
                            <a:t>converge</a:t>
                          </a:r>
                          <a:endParaRPr lang="zh-CN" alt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783976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zh-CN" altLang="en-US" sz="1400"/>
                        </a:p>
                      </a:txBody>
                      <a:tcPr/>
                    </a:tc>
                    <a:tc rowSpan="5">
                      <a:txBody>
                        <a:bodyPr/>
                        <a:lstStyle/>
                        <a:p>
                          <a:r>
                            <a:rPr lang="en-US" altLang="zh-CN" sz="1400" smtClean="0"/>
                            <a:t>c</a:t>
                          </a:r>
                          <a:r>
                            <a:rPr lang="zh-CN" altLang="en-US" sz="1400" smtClean="0"/>
                            <a:t>为集合</a:t>
                          </a:r>
                          <a:endParaRPr lang="zh-CN" altLang="en-US" sz="1400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smtClean="0"/>
                            <a:t>a,b</a:t>
                          </a:r>
                          <a:r>
                            <a:rPr lang="zh-CN" altLang="en-US" sz="1400" smtClean="0"/>
                            <a:t>在一个等价类</a:t>
                          </a:r>
                        </a:p>
                        <a:p>
                          <a:endParaRPr lang="zh-CN" alt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89831" t="-501639" r="-141243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smtClean="0"/>
                            <a:t>converge</a:t>
                          </a:r>
                          <a:endParaRPr lang="zh-CN" alt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739319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zh-CN" altLang="en-US" sz="140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sz="140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89831" t="-601639" r="-141243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smtClean="0"/>
                            <a:t>c=</a:t>
                          </a:r>
                          <a:r>
                            <a:rPr lang="zh-CN" altLang="en-US" sz="1400" smtClean="0"/>
                            <a:t>空</a:t>
                          </a:r>
                          <a:endParaRPr lang="zh-CN" alt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264578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zh-CN" altLang="en-US" sz="140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sz="140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89831" t="-701639" r="-141243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smtClean="0"/>
                            <a:t>converge</a:t>
                          </a:r>
                          <a:endParaRPr lang="zh-CN" alt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654347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zh-CN" altLang="en-US" sz="140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sz="140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smtClean="0"/>
                            <a:t>a,b</a:t>
                          </a:r>
                          <a:r>
                            <a:rPr lang="zh-CN" altLang="en-US" sz="1400" smtClean="0"/>
                            <a:t>不在一个等价类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89831" t="-801639" r="-141243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smtClean="0"/>
                            <a:t>c=c.eqclass-c</a:t>
                          </a:r>
                          <a:endParaRPr lang="zh-CN" alt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6107508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zh-CN" altLang="en-US" sz="140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sz="140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89831" t="-901639" r="-14124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smtClean="0"/>
                            <a:t>converge</a:t>
                          </a:r>
                          <a:endParaRPr lang="zh-CN" alt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78246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8295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简单动态字符串</a:t>
            </a:r>
            <a:r>
              <a:rPr lang="en-US" altLang="zh-CN" smtClean="0"/>
              <a:t>sds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smtClean="0"/>
              <a:t>C</a:t>
            </a:r>
            <a:r>
              <a:rPr lang="zh-CN" altLang="en-US" sz="2800" smtClean="0"/>
              <a:t>语言</a:t>
            </a:r>
            <a:endParaRPr lang="en-US" altLang="zh-CN" sz="2800" smtClean="0"/>
          </a:p>
          <a:p>
            <a:pPr lvl="1"/>
            <a:r>
              <a:rPr lang="zh-CN" altLang="en-US" sz="2200" smtClean="0"/>
              <a:t>字符串</a:t>
            </a:r>
            <a:r>
              <a:rPr lang="en-US" altLang="zh-CN" sz="2200" smtClean="0"/>
              <a:t>char </a:t>
            </a:r>
            <a:r>
              <a:rPr lang="zh-CN" altLang="en-US" sz="2200" smtClean="0"/>
              <a:t>*以‘</a:t>
            </a:r>
            <a:r>
              <a:rPr lang="en-US" altLang="zh-CN" sz="2200" smtClean="0"/>
              <a:t>\0</a:t>
            </a:r>
            <a:r>
              <a:rPr lang="zh-CN" altLang="en-US" sz="2200" smtClean="0"/>
              <a:t>’结尾</a:t>
            </a:r>
            <a:r>
              <a:rPr lang="zh-CN" altLang="en-US" sz="2200"/>
              <a:t>，</a:t>
            </a:r>
            <a:r>
              <a:rPr lang="zh-CN" altLang="en-US" sz="2200" smtClean="0"/>
              <a:t>不允许字节</a:t>
            </a:r>
            <a:r>
              <a:rPr lang="en-US" altLang="zh-CN" sz="2200" smtClean="0"/>
              <a:t>0</a:t>
            </a:r>
            <a:r>
              <a:rPr lang="zh-CN" altLang="en-US" sz="2200" smtClean="0"/>
              <a:t>出现在字符串中间，不能存储任意二进制数据</a:t>
            </a:r>
            <a:endParaRPr lang="en-US" altLang="zh-CN" sz="2200" smtClean="0"/>
          </a:p>
          <a:p>
            <a:r>
              <a:rPr lang="en-US" altLang="zh-CN" sz="2800" smtClean="0"/>
              <a:t>redis</a:t>
            </a:r>
          </a:p>
          <a:p>
            <a:pPr lvl="1"/>
            <a:r>
              <a:rPr lang="en-US" altLang="zh-CN" sz="2200" smtClean="0"/>
              <a:t>typedef char* sds</a:t>
            </a:r>
          </a:p>
          <a:p>
            <a:pPr lvl="2"/>
            <a:r>
              <a:rPr lang="en-US" altLang="zh-CN" kern="1200"/>
              <a:t>sds</a:t>
            </a:r>
            <a:r>
              <a:rPr lang="zh-CN" altLang="en-US" kern="1200"/>
              <a:t>和传统的</a:t>
            </a:r>
            <a:r>
              <a:rPr lang="en-US" altLang="zh-CN" kern="1200"/>
              <a:t>C</a:t>
            </a:r>
            <a:r>
              <a:rPr lang="zh-CN" altLang="en-US" kern="1200"/>
              <a:t>语言字符串保持类型兼容，因此它们的类型定义是一样的，都是</a:t>
            </a:r>
            <a:r>
              <a:rPr lang="en-US" altLang="zh-CN" kern="1200"/>
              <a:t>char *</a:t>
            </a:r>
            <a:endParaRPr lang="en-US" altLang="zh-CN" smtClean="0"/>
          </a:p>
          <a:p>
            <a:pPr lvl="2"/>
            <a:r>
              <a:rPr lang="en-US" altLang="zh-CN" smtClean="0"/>
              <a:t>sds</a:t>
            </a:r>
            <a:r>
              <a:rPr lang="zh-CN" altLang="en-US"/>
              <a:t>和</a:t>
            </a:r>
            <a:r>
              <a:rPr lang="en-US" altLang="zh-CN"/>
              <a:t>char *</a:t>
            </a:r>
            <a:r>
              <a:rPr lang="zh-CN" altLang="en-US"/>
              <a:t>并不等同，</a:t>
            </a:r>
            <a:r>
              <a:rPr lang="en-US" altLang="zh-CN"/>
              <a:t>sds</a:t>
            </a:r>
            <a:r>
              <a:rPr lang="zh-CN" altLang="en-US"/>
              <a:t>是</a:t>
            </a:r>
            <a:r>
              <a:rPr lang="en-US" altLang="zh-CN"/>
              <a:t>Binary Safe</a:t>
            </a:r>
            <a:r>
              <a:rPr lang="zh-CN" altLang="en-US"/>
              <a:t>的</a:t>
            </a:r>
            <a:r>
              <a:rPr lang="zh-CN" altLang="en-US" smtClean="0"/>
              <a:t>，可存储</a:t>
            </a:r>
            <a:r>
              <a:rPr lang="zh-CN" altLang="en-US"/>
              <a:t>任意二进制数</a:t>
            </a:r>
            <a:r>
              <a:rPr lang="zh-CN" altLang="en-US" smtClean="0"/>
              <a:t>据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2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25179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smtClean="0"/>
              <a:t>每个</a:t>
            </a:r>
            <a:r>
              <a:rPr lang="en-US" altLang="zh-CN" sz="2400" smtClean="0"/>
              <a:t>state space</a:t>
            </a:r>
            <a:r>
              <a:rPr lang="zh-CN" altLang="en-US" sz="2400" smtClean="0"/>
              <a:t>是一个</a:t>
            </a:r>
            <a:r>
              <a:rPr lang="en-US" altLang="zh-CN" sz="2400" smtClean="0"/>
              <a:t>vertice</a:t>
            </a:r>
            <a:r>
              <a:rPr lang="zh-CN" altLang="en-US" sz="2400" smtClean="0"/>
              <a:t>的集合</a:t>
            </a:r>
            <a:endParaRPr lang="en-US" altLang="zh-CN" sz="2400" smtClean="0"/>
          </a:p>
          <a:p>
            <a:pPr lvl="1"/>
            <a:endParaRPr lang="en-US" altLang="zh-CN" smtClean="0"/>
          </a:p>
          <a:p>
            <a:pPr lvl="1"/>
            <a:endParaRPr lang="en-US" altLang="zh-CN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/>
          </a:p>
          <a:p>
            <a:pPr marL="344487" lvl="1" indent="0">
              <a:buNone/>
            </a:pPr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323" y="3490161"/>
            <a:ext cx="2516113" cy="11816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2D state space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20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839705" y="2132856"/>
            <a:ext cx="337687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o</a:t>
            </a:r>
            <a:r>
              <a:rPr lang="en-US" altLang="zh-CN" smtClean="0"/>
              <a:t>ids: </a:t>
            </a:r>
            <a:r>
              <a:rPr lang="zh-CN" altLang="en-US" smtClean="0"/>
              <a:t>已经执行的操作集合</a:t>
            </a:r>
            <a:endParaRPr lang="en-US" altLang="zh-CN" smtClean="0"/>
          </a:p>
          <a:p>
            <a:r>
              <a:rPr lang="en-US" altLang="zh-CN" smtClean="0"/>
              <a:t>content</a:t>
            </a:r>
            <a:r>
              <a:rPr lang="zh-CN" altLang="en-US" smtClean="0"/>
              <a:t>：副本此时的内容</a:t>
            </a:r>
            <a:endParaRPr lang="en-US" altLang="zh-CN" smtClean="0"/>
          </a:p>
          <a:p>
            <a:r>
              <a:rPr lang="en-US" altLang="zh-CN"/>
              <a:t>l</a:t>
            </a:r>
            <a:r>
              <a:rPr lang="en-US" altLang="zh-CN" smtClean="0"/>
              <a:t>edge</a:t>
            </a:r>
            <a:r>
              <a:rPr lang="zh-CN" altLang="en-US" smtClean="0"/>
              <a:t>：</a:t>
            </a:r>
            <a:r>
              <a:rPr lang="en-US" altLang="zh-CN" smtClean="0"/>
              <a:t>local dimension</a:t>
            </a:r>
            <a:r>
              <a:rPr lang="zh-CN" altLang="en-US" smtClean="0"/>
              <a:t>边</a:t>
            </a:r>
            <a:endParaRPr lang="en-US" altLang="zh-CN" smtClean="0"/>
          </a:p>
          <a:p>
            <a:r>
              <a:rPr lang="en-US" altLang="zh-CN"/>
              <a:t>r</a:t>
            </a:r>
            <a:r>
              <a:rPr lang="en-US" altLang="zh-CN" smtClean="0"/>
              <a:t>edge: remote dimension</a:t>
            </a:r>
            <a:r>
              <a:rPr lang="zh-CN" altLang="en-US" smtClean="0"/>
              <a:t>边</a:t>
            </a:r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839705" y="3471432"/>
            <a:ext cx="382863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argv</a:t>
            </a:r>
            <a:r>
              <a:rPr lang="en-US" altLang="zh-CN" smtClean="0"/>
              <a:t>: </a:t>
            </a:r>
            <a:r>
              <a:rPr lang="zh-CN" altLang="en-US" smtClean="0"/>
              <a:t>操作的参数</a:t>
            </a:r>
            <a:endParaRPr lang="en-US" altLang="zh-CN" smtClean="0"/>
          </a:p>
          <a:p>
            <a:r>
              <a:rPr lang="en-US" altLang="zh-CN" smtClean="0"/>
              <a:t>ctx</a:t>
            </a:r>
            <a:r>
              <a:rPr lang="zh-CN" altLang="en-US" smtClean="0"/>
              <a:t>：该操作之前已执行操作集合</a:t>
            </a:r>
            <a:endParaRPr lang="en-US" altLang="zh-CN" smtClean="0"/>
          </a:p>
          <a:p>
            <a:r>
              <a:rPr lang="en-US" altLang="zh-CN"/>
              <a:t>l</a:t>
            </a:r>
            <a:r>
              <a:rPr lang="en-US" altLang="zh-CN" smtClean="0"/>
              <a:t>edge</a:t>
            </a:r>
            <a:r>
              <a:rPr lang="zh-CN" altLang="en-US" smtClean="0"/>
              <a:t>：该操作的序号</a:t>
            </a:r>
            <a:endParaRPr lang="en-US" altLang="zh-CN" smtClean="0"/>
          </a:p>
          <a:p>
            <a:r>
              <a:rPr lang="en-US" altLang="zh-CN"/>
              <a:t>a</a:t>
            </a:r>
            <a:r>
              <a:rPr lang="en-US" altLang="zh-CN" smtClean="0"/>
              <a:t>djv</a:t>
            </a:r>
            <a:r>
              <a:rPr lang="zh-CN" altLang="en-US" smtClean="0"/>
              <a:t>：邻接点</a:t>
            </a:r>
            <a:endParaRPr lang="en-US" altLang="zh-CN" smtClean="0"/>
          </a:p>
        </p:txBody>
      </p:sp>
      <p:sp>
        <p:nvSpPr>
          <p:cNvPr id="46" name="线形标注 2(无边框) 45"/>
          <p:cNvSpPr/>
          <p:nvPr/>
        </p:nvSpPr>
        <p:spPr>
          <a:xfrm>
            <a:off x="2557544" y="4575243"/>
            <a:ext cx="1545176" cy="652179"/>
          </a:xfrm>
          <a:prstGeom prst="callout2">
            <a:avLst>
              <a:gd name="adj1" fmla="val 53449"/>
              <a:gd name="adj2" fmla="val -125"/>
              <a:gd name="adj3" fmla="val 52447"/>
              <a:gd name="adj4" fmla="val -23404"/>
              <a:gd name="adj5" fmla="val -52744"/>
              <a:gd name="adj6" fmla="val -39058"/>
            </a:avLst>
          </a:prstGeom>
          <a:solidFill>
            <a:srgbClr val="99CCFF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u</a:t>
            </a:r>
            <a:r>
              <a:rPr lang="en-US" altLang="zh-CN" sz="1400" smtClean="0">
                <a:solidFill>
                  <a:schemeClr val="tx1"/>
                </a:solidFill>
              </a:rPr>
              <a:t>nique: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c</a:t>
            </a:r>
            <a:r>
              <a:rPr lang="en-US" altLang="zh-CN" sz="1400" smtClean="0">
                <a:solidFill>
                  <a:schemeClr val="tx1"/>
                </a:solidFill>
              </a:rPr>
              <a:t>lient</a:t>
            </a:r>
            <a:r>
              <a:rPr lang="zh-CN" altLang="en-US" sz="1400" smtClean="0">
                <a:solidFill>
                  <a:schemeClr val="tx1"/>
                </a:solidFill>
              </a:rPr>
              <a:t>的</a:t>
            </a:r>
            <a:r>
              <a:rPr lang="en-US" altLang="zh-CN" sz="1400" smtClean="0">
                <a:solidFill>
                  <a:schemeClr val="tx1"/>
                </a:solidFill>
              </a:rPr>
              <a:t>id</a:t>
            </a:r>
            <a:r>
              <a:rPr lang="zh-CN" altLang="en-US" sz="1400" smtClean="0">
                <a:solidFill>
                  <a:schemeClr val="tx1"/>
                </a:solidFill>
              </a:rPr>
              <a:t>（</a:t>
            </a:r>
            <a:r>
              <a:rPr lang="en-US" altLang="zh-CN" sz="1400" smtClean="0">
                <a:solidFill>
                  <a:schemeClr val="tx1"/>
                </a:solidFill>
              </a:rPr>
              <a:t>port</a:t>
            </a:r>
            <a:r>
              <a:rPr lang="zh-CN" altLang="en-US" sz="1400" smtClean="0">
                <a:solidFill>
                  <a:schemeClr val="tx1"/>
                </a:solidFill>
              </a:rPr>
              <a:t>）</a:t>
            </a:r>
            <a:r>
              <a:rPr lang="en-US" altLang="zh-CN" sz="1400" smtClean="0">
                <a:solidFill>
                  <a:schemeClr val="tx1"/>
                </a:solidFill>
              </a:rPr>
              <a:t>+</a:t>
            </a:r>
            <a:r>
              <a:rPr lang="zh-CN" altLang="en-US" sz="1400" smtClean="0">
                <a:solidFill>
                  <a:schemeClr val="tx1"/>
                </a:solidFill>
              </a:rPr>
              <a:t>操作编号</a:t>
            </a:r>
            <a:endParaRPr lang="zh-CN" altLang="en-US" sz="1400">
              <a:solidFill>
                <a:schemeClr val="tx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323" y="2132856"/>
            <a:ext cx="1929145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221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smtClean="0"/>
              <a:t>每个</a:t>
            </a:r>
            <a:r>
              <a:rPr lang="en-US" altLang="zh-CN" sz="2400" smtClean="0"/>
              <a:t>state space</a:t>
            </a:r>
            <a:r>
              <a:rPr lang="zh-CN" altLang="en-US" sz="2400" smtClean="0"/>
              <a:t>是一个</a:t>
            </a:r>
            <a:r>
              <a:rPr lang="en-US" altLang="zh-CN" sz="2400" smtClean="0"/>
              <a:t>vertice</a:t>
            </a:r>
            <a:r>
              <a:rPr lang="zh-CN" altLang="en-US" sz="2400" smtClean="0"/>
              <a:t>的集合</a:t>
            </a:r>
            <a:endParaRPr lang="en-US" altLang="zh-CN" sz="2400" smtClean="0"/>
          </a:p>
          <a:p>
            <a:pPr lvl="1"/>
            <a:endParaRPr lang="en-US" altLang="zh-CN" smtClean="0"/>
          </a:p>
          <a:p>
            <a:pPr lvl="1"/>
            <a:endParaRPr lang="en-US" altLang="zh-CN"/>
          </a:p>
          <a:p>
            <a:pPr marL="344487" lvl="1" indent="0">
              <a:buNone/>
            </a:pPr>
            <a:endParaRPr lang="en-US" altLang="zh-CN"/>
          </a:p>
          <a:p>
            <a:r>
              <a:rPr lang="zh-CN" altLang="en-US" sz="2400" smtClean="0"/>
              <a:t>例子</a:t>
            </a:r>
            <a:endParaRPr lang="en-US" altLang="zh-CN" sz="2400" smtClean="0"/>
          </a:p>
          <a:p>
            <a:pPr lvl="1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046" y="4173633"/>
            <a:ext cx="2034065" cy="1336836"/>
          </a:xfrm>
          <a:prstGeom prst="rect">
            <a:avLst/>
          </a:prstGeom>
        </p:spPr>
      </p:pic>
      <p:cxnSp>
        <p:nvCxnSpPr>
          <p:cNvPr id="14" name="直接箭头连接符 13"/>
          <p:cNvCxnSpPr/>
          <p:nvPr/>
        </p:nvCxnSpPr>
        <p:spPr>
          <a:xfrm flipH="1">
            <a:off x="1385190" y="4602610"/>
            <a:ext cx="618082" cy="421526"/>
          </a:xfrm>
          <a:prstGeom prst="straightConnector1">
            <a:avLst/>
          </a:prstGeom>
          <a:ln w="38100">
            <a:solidFill>
              <a:srgbClr val="63A72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059267" y="4648906"/>
            <a:ext cx="516374" cy="368846"/>
          </a:xfrm>
          <a:prstGeom prst="straightConnector1">
            <a:avLst/>
          </a:prstGeom>
          <a:ln w="38100">
            <a:solidFill>
              <a:srgbClr val="63A72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1938727" y="4527359"/>
            <a:ext cx="146124" cy="14874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2150674" y="4577268"/>
            <a:ext cx="812270" cy="31180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/>
              <a:t>o</a:t>
            </a:r>
            <a:r>
              <a:rPr lang="en-US" altLang="zh-CN" sz="1400" smtClean="0"/>
              <a:t>ids: o1</a:t>
            </a:r>
            <a:endParaRPr lang="zh-CN" altLang="en-US" sz="1400"/>
          </a:p>
        </p:txBody>
      </p:sp>
      <p:sp>
        <p:nvSpPr>
          <p:cNvPr id="32" name="椭圆 31"/>
          <p:cNvSpPr/>
          <p:nvPr/>
        </p:nvSpPr>
        <p:spPr>
          <a:xfrm>
            <a:off x="1316955" y="4914381"/>
            <a:ext cx="146124" cy="148741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917427" y="4833329"/>
            <a:ext cx="366793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v</a:t>
            </a:r>
            <a:r>
              <a:rPr lang="en-US" altLang="zh-CN" sz="1600" baseline="-25000" smtClean="0"/>
              <a:t>1</a:t>
            </a:r>
            <a:endParaRPr lang="zh-CN" altLang="en-US" sz="1600"/>
          </a:p>
        </p:txBody>
      </p:sp>
      <p:sp>
        <p:nvSpPr>
          <p:cNvPr id="35" name="文本框 34"/>
          <p:cNvSpPr txBox="1"/>
          <p:nvPr/>
        </p:nvSpPr>
        <p:spPr>
          <a:xfrm>
            <a:off x="2682417" y="5041725"/>
            <a:ext cx="366793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v</a:t>
            </a:r>
            <a:r>
              <a:rPr lang="en-US" altLang="zh-CN" sz="1600" baseline="-25000"/>
              <a:t>2</a:t>
            </a:r>
            <a:endParaRPr lang="zh-CN" altLang="en-US" sz="16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2D state space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21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2516541" y="4960715"/>
            <a:ext cx="146124" cy="148741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228835"/>
              </p:ext>
            </p:extLst>
          </p:nvPr>
        </p:nvGraphicFramePr>
        <p:xfrm>
          <a:off x="4253253" y="4348496"/>
          <a:ext cx="3877220" cy="1031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143">
                  <a:extLst>
                    <a:ext uri="{9D8B030D-6E8A-4147-A177-3AD203B41FA5}">
                      <a16:colId xmlns:a16="http://schemas.microsoft.com/office/drawing/2014/main" val="3623705887"/>
                    </a:ext>
                  </a:extLst>
                </a:gridCol>
                <a:gridCol w="1101853">
                  <a:extLst>
                    <a:ext uri="{9D8B030D-6E8A-4147-A177-3AD203B41FA5}">
                      <a16:colId xmlns:a16="http://schemas.microsoft.com/office/drawing/2014/main" val="146231924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15725278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3788792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414882593"/>
                    </a:ext>
                  </a:extLst>
                </a:gridCol>
              </a:tblGrid>
              <a:tr h="247536"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argv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ctx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oid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adjv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577846"/>
                  </a:ext>
                </a:extLst>
              </a:tr>
              <a:tr h="348091"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ledge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aseline="0" smtClean="0"/>
                        <a:t>o</a:t>
                      </a:r>
                      <a:r>
                        <a:rPr lang="en-US" altLang="zh-CN" sz="1600" baseline="-25000" smtClean="0"/>
                        <a:t>3</a:t>
                      </a:r>
                      <a:r>
                        <a:rPr lang="zh-CN" altLang="en-US" sz="1600" baseline="0" smtClean="0"/>
                        <a:t>的参数</a:t>
                      </a:r>
                      <a:endParaRPr lang="zh-CN" altLang="en-US" sz="1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smtClean="0"/>
                        <a:t>o</a:t>
                      </a:r>
                      <a:r>
                        <a:rPr lang="en-US" altLang="zh-CN" sz="1600" baseline="-25000" smtClean="0"/>
                        <a:t>1</a:t>
                      </a:r>
                      <a:endParaRPr lang="zh-CN" altLang="en-US" sz="1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smtClean="0"/>
                        <a:t>o</a:t>
                      </a:r>
                      <a:r>
                        <a:rPr lang="en-US" altLang="zh-CN" sz="1600" baseline="-25000" smtClean="0"/>
                        <a:t>3</a:t>
                      </a:r>
                      <a:endParaRPr lang="zh-CN" altLang="en-US" sz="1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v</a:t>
                      </a:r>
                      <a:r>
                        <a:rPr lang="en-US" altLang="zh-CN" sz="1600" baseline="-25000" smtClean="0"/>
                        <a:t>2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378771"/>
                  </a:ext>
                </a:extLst>
              </a:tr>
              <a:tr h="348091"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redge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aseline="0" smtClean="0"/>
                        <a:t>o</a:t>
                      </a:r>
                      <a:r>
                        <a:rPr lang="en-US" altLang="zh-CN" sz="1600" baseline="-25000" smtClean="0"/>
                        <a:t>2</a:t>
                      </a:r>
                      <a:r>
                        <a:rPr lang="zh-CN" altLang="en-US" sz="1600" baseline="0" smtClean="0"/>
                        <a:t>的参数</a:t>
                      </a:r>
                      <a:endParaRPr lang="zh-CN" altLang="en-US" sz="1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smtClean="0"/>
                        <a:t>o</a:t>
                      </a:r>
                      <a:r>
                        <a:rPr lang="en-US" altLang="zh-CN" sz="1600" baseline="-25000" smtClean="0"/>
                        <a:t>1</a:t>
                      </a:r>
                      <a:endParaRPr lang="zh-CN" altLang="en-US" sz="1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smtClean="0"/>
                        <a:t>o</a:t>
                      </a:r>
                      <a:r>
                        <a:rPr lang="en-US" altLang="zh-CN" sz="1600" baseline="-25000" smtClean="0"/>
                        <a:t>2</a:t>
                      </a:r>
                      <a:endParaRPr lang="zh-CN" altLang="en-US" sz="1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v</a:t>
                      </a:r>
                      <a:r>
                        <a:rPr lang="en-US" altLang="zh-CN" sz="1600" baseline="-25000" smtClean="0"/>
                        <a:t>1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767107"/>
                  </a:ext>
                </a:extLst>
              </a:tr>
            </a:tbl>
          </a:graphicData>
        </a:graphic>
      </p:graphicFrame>
      <p:sp>
        <p:nvSpPr>
          <p:cNvPr id="47" name="文本框 46"/>
          <p:cNvSpPr txBox="1"/>
          <p:nvPr/>
        </p:nvSpPr>
        <p:spPr>
          <a:xfrm>
            <a:off x="2272213" y="3840057"/>
            <a:ext cx="595777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12/3</a:t>
            </a:r>
            <a:endParaRPr lang="zh-CN" altLang="en-US" sz="1400"/>
          </a:p>
        </p:txBody>
      </p:sp>
      <p:sp>
        <p:nvSpPr>
          <p:cNvPr id="48" name="文本框 47"/>
          <p:cNvSpPr txBox="1"/>
          <p:nvPr/>
        </p:nvSpPr>
        <p:spPr>
          <a:xfrm>
            <a:off x="1397142" y="4171653"/>
            <a:ext cx="1193807" cy="30777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/>
              <a:t>c</a:t>
            </a:r>
            <a:r>
              <a:rPr lang="en-US" altLang="zh-CN" sz="1400" smtClean="0"/>
              <a:t>ontent: 123</a:t>
            </a:r>
            <a:endParaRPr lang="zh-CN" altLang="en-US" sz="1400"/>
          </a:p>
        </p:txBody>
      </p:sp>
      <p:sp>
        <p:nvSpPr>
          <p:cNvPr id="49" name="文本框 48"/>
          <p:cNvSpPr txBox="1"/>
          <p:nvPr/>
        </p:nvSpPr>
        <p:spPr>
          <a:xfrm>
            <a:off x="1163619" y="5586468"/>
            <a:ext cx="2686953" cy="338554"/>
          </a:xfrm>
          <a:prstGeom prst="rect">
            <a:avLst/>
          </a:prstGeom>
          <a:noFill/>
          <a:ln w="19050"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/>
              <a:t>o</a:t>
            </a:r>
            <a:r>
              <a:rPr lang="en-US" altLang="zh-CN" sz="1600" baseline="-25000" smtClean="0"/>
              <a:t>1</a:t>
            </a:r>
            <a:r>
              <a:rPr lang="en-US" altLang="zh-CN" sz="1600" smtClean="0"/>
              <a:t>: union(1,3)       o</a:t>
            </a:r>
            <a:r>
              <a:rPr lang="en-US" altLang="zh-CN" sz="1600" baseline="-25000" smtClean="0"/>
              <a:t>2</a:t>
            </a:r>
            <a:r>
              <a:rPr lang="en-US" altLang="zh-CN" sz="1600" smtClean="0"/>
              <a:t>:</a:t>
            </a:r>
            <a:r>
              <a:rPr lang="en-US" altLang="zh-CN" sz="1600" baseline="-25000" smtClean="0"/>
              <a:t> </a:t>
            </a:r>
            <a:r>
              <a:rPr lang="en-US" altLang="zh-CN" sz="1600" smtClean="0"/>
              <a:t>split(1)</a:t>
            </a:r>
            <a:endParaRPr lang="zh-CN" altLang="en-US" sz="1600"/>
          </a:p>
        </p:txBody>
      </p:sp>
      <p:sp>
        <p:nvSpPr>
          <p:cNvPr id="50" name="文本框 49"/>
          <p:cNvSpPr txBox="1"/>
          <p:nvPr/>
        </p:nvSpPr>
        <p:spPr>
          <a:xfrm>
            <a:off x="3151777" y="4489127"/>
            <a:ext cx="595777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1/2/3</a:t>
            </a:r>
            <a:endParaRPr lang="zh-CN" altLang="en-US" sz="140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323" y="2132856"/>
            <a:ext cx="1929145" cy="1296144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7087" y="2112679"/>
            <a:ext cx="2516113" cy="1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00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9" grpId="0" animBg="1"/>
      <p:bldP spid="29" grpId="1" animBg="1"/>
      <p:bldP spid="32" grpId="0" animBg="1"/>
      <p:bldP spid="34" grpId="0" animBg="1"/>
      <p:bldP spid="35" grpId="0" animBg="1"/>
      <p:bldP spid="33" grpId="0" animBg="1"/>
      <p:bldP spid="48" grpId="0" animBg="1"/>
      <p:bldP spid="48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2D state space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</a:t>
            </a:r>
            <a:r>
              <a:rPr lang="en-US" altLang="zh-CN" smtClean="0"/>
              <a:t>erver</a:t>
            </a:r>
            <a:r>
              <a:rPr lang="zh-CN" altLang="en-US" smtClean="0"/>
              <a:t>结构体中添加两个成员</a:t>
            </a: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lvl="1"/>
            <a:r>
              <a:rPr lang="zh-CN" altLang="en-US" smtClean="0"/>
              <a:t>每个</a:t>
            </a:r>
            <a:r>
              <a:rPr lang="en-US" altLang="zh-CN" smtClean="0"/>
              <a:t>client</a:t>
            </a:r>
            <a:r>
              <a:rPr lang="zh-CN" altLang="en-US" smtClean="0"/>
              <a:t>维护一个</a:t>
            </a:r>
            <a:r>
              <a:rPr lang="en-US" altLang="zh-CN" smtClean="0"/>
              <a:t>space</a:t>
            </a:r>
            <a:endParaRPr lang="en-US" altLang="zh-CN" smtClean="0"/>
          </a:p>
          <a:p>
            <a:pPr lvl="1"/>
            <a:r>
              <a:rPr lang="en-US" altLang="zh-CN" smtClean="0"/>
              <a:t>server</a:t>
            </a:r>
            <a:r>
              <a:rPr lang="zh-CN" altLang="en-US" smtClean="0"/>
              <a:t>为每个</a:t>
            </a:r>
            <a:r>
              <a:rPr lang="en-US" altLang="zh-CN" smtClean="0"/>
              <a:t>client</a:t>
            </a:r>
            <a:r>
              <a:rPr lang="zh-CN" altLang="en-US" smtClean="0"/>
              <a:t>维护一个</a:t>
            </a:r>
            <a:r>
              <a:rPr lang="en-US" altLang="zh-CN" smtClean="0"/>
              <a:t>space</a:t>
            </a:r>
          </a:p>
          <a:p>
            <a:pPr lvl="1"/>
            <a:endParaRPr lang="en-US" altLang="zh-CN" smtClean="0"/>
          </a:p>
          <a:p>
            <a:pPr lvl="1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22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134" y="3752182"/>
            <a:ext cx="3526160" cy="74325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134" y="4558116"/>
            <a:ext cx="3262866" cy="90723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3" y="2309751"/>
            <a:ext cx="4032448" cy="54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13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control algorithm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</a:t>
            </a:r>
            <a:r>
              <a:rPr lang="en-US" altLang="zh-CN" smtClean="0"/>
              <a:t>lient</a:t>
            </a:r>
            <a:r>
              <a:rPr lang="zh-CN" altLang="en-US" smtClean="0"/>
              <a:t>端</a:t>
            </a:r>
            <a:endParaRPr lang="en-US" altLang="zh-CN" smtClean="0"/>
          </a:p>
          <a:p>
            <a:pPr lvl="1"/>
            <a:r>
              <a:rPr lang="en-US" altLang="zh-CN" smtClean="0"/>
              <a:t>local processing</a:t>
            </a:r>
          </a:p>
          <a:p>
            <a:pPr lvl="2"/>
            <a:r>
              <a:rPr lang="zh-CN" altLang="en-US" smtClean="0"/>
              <a:t>本地执行</a:t>
            </a:r>
            <a:r>
              <a:rPr lang="en-US" altLang="zh-CN" smtClean="0"/>
              <a:t>o</a:t>
            </a:r>
            <a:r>
              <a:rPr lang="zh-CN" altLang="en-US" smtClean="0"/>
              <a:t>，创建添加</a:t>
            </a:r>
            <a:r>
              <a:rPr lang="en-US" altLang="zh-CN" smtClean="0"/>
              <a:t>vertice</a:t>
            </a:r>
            <a:r>
              <a:rPr lang="zh-CN" altLang="en-US" smtClean="0"/>
              <a:t>，</a:t>
            </a:r>
            <a:r>
              <a:rPr lang="en-US" altLang="zh-CN" smtClean="0"/>
              <a:t>ledge</a:t>
            </a:r>
            <a:endParaRPr lang="en-US" altLang="zh-CN"/>
          </a:p>
          <a:p>
            <a:pPr lvl="2"/>
            <a:r>
              <a:rPr lang="zh-CN" altLang="en-US" smtClean="0"/>
              <a:t>重写</a:t>
            </a:r>
            <a:r>
              <a:rPr lang="en-US" altLang="zh-CN" smtClean="0"/>
              <a:t>o</a:t>
            </a:r>
            <a:r>
              <a:rPr lang="zh-CN" altLang="en-US" smtClean="0"/>
              <a:t>的参数，附上</a:t>
            </a:r>
            <a:r>
              <a:rPr lang="en-US" altLang="zh-CN" smtClean="0"/>
              <a:t>oid</a:t>
            </a:r>
            <a:r>
              <a:rPr lang="zh-CN" altLang="en-US" smtClean="0"/>
              <a:t>和</a:t>
            </a:r>
            <a:r>
              <a:rPr lang="en-US" altLang="zh-CN" smtClean="0"/>
              <a:t>oids</a:t>
            </a:r>
            <a:r>
              <a:rPr lang="zh-CN" altLang="en-US" smtClean="0"/>
              <a:t>，发送给</a:t>
            </a:r>
            <a:r>
              <a:rPr lang="en-US" altLang="zh-CN" smtClean="0"/>
              <a:t>server</a:t>
            </a:r>
            <a:endParaRPr lang="en-US" altLang="zh-CN"/>
          </a:p>
          <a:p>
            <a:pPr lvl="1"/>
            <a:r>
              <a:rPr lang="en-US" altLang="zh-CN"/>
              <a:t>r</a:t>
            </a:r>
            <a:r>
              <a:rPr lang="en-US" altLang="zh-CN" smtClean="0"/>
              <a:t>emote processing</a:t>
            </a:r>
          </a:p>
          <a:p>
            <a:pPr lvl="2"/>
            <a:r>
              <a:rPr lang="zh-CN" altLang="en-US" smtClean="0"/>
              <a:t>定位</a:t>
            </a:r>
            <a:r>
              <a:rPr lang="en-US" altLang="zh-CN" smtClean="0"/>
              <a:t>o</a:t>
            </a:r>
            <a:r>
              <a:rPr lang="zh-CN" altLang="en-US" smtClean="0"/>
              <a:t>，并创建</a:t>
            </a:r>
            <a:r>
              <a:rPr lang="zh-CN" altLang="en-US" smtClean="0"/>
              <a:t>添加</a:t>
            </a:r>
            <a:r>
              <a:rPr lang="en-US" altLang="zh-CN" smtClean="0"/>
              <a:t>vertice</a:t>
            </a:r>
            <a:r>
              <a:rPr lang="zh-CN" altLang="en-US" smtClean="0"/>
              <a:t>，</a:t>
            </a:r>
            <a:r>
              <a:rPr lang="en-US" altLang="zh-CN" smtClean="0"/>
              <a:t>redge</a:t>
            </a:r>
            <a:endParaRPr lang="en-US" altLang="zh-CN"/>
          </a:p>
          <a:p>
            <a:pPr lvl="2"/>
            <a:r>
              <a:rPr lang="zh-CN" altLang="en-US"/>
              <a:t>如</a:t>
            </a:r>
            <a:r>
              <a:rPr lang="zh-CN" altLang="en-US" smtClean="0"/>
              <a:t>需</a:t>
            </a:r>
            <a:r>
              <a:rPr lang="en-US" altLang="zh-CN" smtClean="0"/>
              <a:t>ot</a:t>
            </a:r>
            <a:r>
              <a:rPr lang="zh-CN" altLang="en-US" smtClean="0"/>
              <a:t>，则执行</a:t>
            </a:r>
            <a:r>
              <a:rPr lang="en-US" altLang="zh-CN" smtClean="0"/>
              <a:t>ot</a:t>
            </a:r>
            <a:r>
              <a:rPr lang="zh-CN" altLang="en-US" smtClean="0"/>
              <a:t>函数，最后本地执行</a:t>
            </a:r>
            <a:r>
              <a:rPr lang="en-US" altLang="zh-CN" smtClean="0"/>
              <a:t>o’</a:t>
            </a:r>
            <a:r>
              <a:rPr lang="zh-CN" altLang="en-US" smtClean="0"/>
              <a:t>；无需</a:t>
            </a:r>
            <a:r>
              <a:rPr lang="en-US" altLang="zh-CN" smtClean="0"/>
              <a:t>ot</a:t>
            </a:r>
            <a:r>
              <a:rPr lang="zh-CN" altLang="en-US" smtClean="0"/>
              <a:t>，执行</a:t>
            </a:r>
            <a:r>
              <a:rPr lang="en-US" altLang="zh-CN" smtClean="0"/>
              <a:t>o</a:t>
            </a:r>
          </a:p>
          <a:p>
            <a:r>
              <a:rPr lang="en-US" altLang="zh-CN"/>
              <a:t>s</a:t>
            </a:r>
            <a:r>
              <a:rPr lang="en-US" altLang="zh-CN" smtClean="0"/>
              <a:t>erver</a:t>
            </a:r>
            <a:r>
              <a:rPr lang="zh-CN" altLang="en-US" smtClean="0"/>
              <a:t>端</a:t>
            </a:r>
            <a:endParaRPr lang="en-US" altLang="zh-CN" smtClean="0"/>
          </a:p>
          <a:p>
            <a:pPr lvl="2"/>
            <a:r>
              <a:rPr lang="zh-CN" altLang="en-US" smtClean="0"/>
              <a:t>定位</a:t>
            </a:r>
            <a:r>
              <a:rPr lang="en-US" altLang="zh-CN" smtClean="0"/>
              <a:t>o</a:t>
            </a:r>
            <a:r>
              <a:rPr lang="zh-CN" altLang="en-US" smtClean="0"/>
              <a:t>到对应</a:t>
            </a:r>
            <a:r>
              <a:rPr lang="en-US" altLang="zh-CN" smtClean="0"/>
              <a:t>client</a:t>
            </a:r>
            <a:r>
              <a:rPr lang="zh-CN" altLang="en-US" smtClean="0"/>
              <a:t>的</a:t>
            </a:r>
            <a:r>
              <a:rPr lang="en-US" altLang="zh-CN" smtClean="0"/>
              <a:t>space</a:t>
            </a:r>
            <a:r>
              <a:rPr lang="zh-CN" altLang="en-US" smtClean="0"/>
              <a:t>，并</a:t>
            </a:r>
            <a:r>
              <a:rPr lang="zh-CN" altLang="en-US" smtClean="0"/>
              <a:t>添加</a:t>
            </a:r>
            <a:r>
              <a:rPr lang="en-US" altLang="zh-CN" smtClean="0"/>
              <a:t>vertice</a:t>
            </a:r>
            <a:r>
              <a:rPr lang="zh-CN" altLang="en-US" smtClean="0"/>
              <a:t>，</a:t>
            </a:r>
            <a:r>
              <a:rPr lang="en-US" altLang="zh-CN" smtClean="0"/>
              <a:t>ledge</a:t>
            </a:r>
            <a:endParaRPr lang="en-US" altLang="zh-CN" smtClean="0"/>
          </a:p>
          <a:p>
            <a:pPr lvl="2"/>
            <a:r>
              <a:rPr lang="zh-CN" altLang="en-US"/>
              <a:t>如</a:t>
            </a:r>
            <a:r>
              <a:rPr lang="zh-CN" altLang="en-US" smtClean="0"/>
              <a:t>需</a:t>
            </a:r>
            <a:r>
              <a:rPr lang="en-US" altLang="zh-CN" smtClean="0"/>
              <a:t>ot</a:t>
            </a:r>
            <a:r>
              <a:rPr lang="zh-CN" altLang="en-US" smtClean="0"/>
              <a:t>，则执行</a:t>
            </a:r>
            <a:r>
              <a:rPr lang="en-US" altLang="zh-CN" smtClean="0"/>
              <a:t>ot</a:t>
            </a:r>
            <a:r>
              <a:rPr lang="zh-CN" altLang="en-US" smtClean="0"/>
              <a:t>函数，最后将</a:t>
            </a:r>
            <a:r>
              <a:rPr lang="en-US" altLang="zh-CN" smtClean="0"/>
              <a:t>o’</a:t>
            </a:r>
            <a:r>
              <a:rPr lang="zh-CN" altLang="en-US" smtClean="0"/>
              <a:t>保存到其余的</a:t>
            </a:r>
            <a:r>
              <a:rPr lang="en-US" altLang="zh-CN" smtClean="0"/>
              <a:t>client</a:t>
            </a:r>
            <a:r>
              <a:rPr lang="zh-CN" altLang="en-US" smtClean="0"/>
              <a:t>对应</a:t>
            </a:r>
            <a:r>
              <a:rPr lang="en-US" altLang="zh-CN" smtClean="0"/>
              <a:t>space</a:t>
            </a:r>
            <a:r>
              <a:rPr lang="zh-CN" altLang="en-US" smtClean="0"/>
              <a:t>里（</a:t>
            </a:r>
            <a:r>
              <a:rPr lang="zh-CN" altLang="en-US" smtClean="0"/>
              <a:t>添加</a:t>
            </a:r>
            <a:r>
              <a:rPr lang="en-US" altLang="zh-CN" smtClean="0"/>
              <a:t>vertice</a:t>
            </a:r>
            <a:r>
              <a:rPr lang="zh-CN" altLang="en-US" smtClean="0"/>
              <a:t>和</a:t>
            </a:r>
            <a:r>
              <a:rPr lang="en-US" altLang="zh-CN" smtClean="0"/>
              <a:t>redge</a:t>
            </a:r>
            <a:r>
              <a:rPr lang="zh-CN" altLang="en-US" smtClean="0"/>
              <a:t>边）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23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11041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smtClean="0"/>
              <a:t>内存空间</a:t>
            </a:r>
            <a:r>
              <a:rPr lang="en-US" altLang="zh-CN" sz="2400" smtClean="0"/>
              <a:t>(</a:t>
            </a:r>
            <a:r>
              <a:rPr lang="zh-CN" altLang="en-US" sz="2400" smtClean="0"/>
              <a:t>字节</a:t>
            </a:r>
            <a:r>
              <a:rPr lang="en-US" altLang="zh-CN" sz="2400" smtClean="0"/>
              <a:t>)</a:t>
            </a:r>
          </a:p>
          <a:p>
            <a:endParaRPr lang="en-US" altLang="zh-CN" sz="2400"/>
          </a:p>
          <a:p>
            <a:endParaRPr lang="en-US" altLang="zh-CN" sz="2400" smtClean="0"/>
          </a:p>
          <a:p>
            <a:endParaRPr lang="en-US" altLang="zh-CN" sz="2400"/>
          </a:p>
          <a:p>
            <a:r>
              <a:rPr lang="zh-CN" altLang="en-US" sz="2400" smtClean="0"/>
              <a:t>例子（</a:t>
            </a:r>
            <a:r>
              <a:rPr lang="en-US" altLang="zh-CN" sz="2400" smtClean="0"/>
              <a:t>server</a:t>
            </a:r>
            <a:r>
              <a:rPr lang="zh-CN" altLang="en-US" sz="2400" smtClean="0"/>
              <a:t>端）</a:t>
            </a:r>
            <a:endParaRPr lang="en-US" altLang="zh-CN" sz="2400" smtClean="0"/>
          </a:p>
          <a:p>
            <a:endParaRPr lang="en-US" altLang="zh-CN" sz="2400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优化（</a:t>
            </a:r>
            <a:r>
              <a:rPr lang="en-US" altLang="zh-CN" smtClean="0"/>
              <a:t>2D state space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24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169" y="2204864"/>
            <a:ext cx="2748049" cy="132796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8376" y="2215921"/>
            <a:ext cx="2511350" cy="118958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427984" y="2348880"/>
            <a:ext cx="1367083" cy="2402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stCxn id="15" idx="3"/>
            <a:endCxn id="17" idx="7"/>
          </p:cNvCxnSpPr>
          <p:nvPr/>
        </p:nvCxnSpPr>
        <p:spPr>
          <a:xfrm flipH="1">
            <a:off x="1125422" y="4572414"/>
            <a:ext cx="808097" cy="5451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5" idx="5"/>
            <a:endCxn id="20" idx="1"/>
          </p:cNvCxnSpPr>
          <p:nvPr/>
        </p:nvCxnSpPr>
        <p:spPr>
          <a:xfrm>
            <a:off x="2036845" y="4572414"/>
            <a:ext cx="828000" cy="56879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1912120" y="4445456"/>
            <a:ext cx="146124" cy="14874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000697" y="5095824"/>
            <a:ext cx="146124" cy="14874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2843446" y="5119429"/>
            <a:ext cx="146124" cy="14874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738956" y="4035362"/>
            <a:ext cx="595777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12/3</a:t>
            </a:r>
            <a:endParaRPr lang="zh-CN" altLang="en-US" sz="1400"/>
          </a:p>
        </p:txBody>
      </p:sp>
      <p:sp>
        <p:nvSpPr>
          <p:cNvPr id="23" name="文本框 22"/>
          <p:cNvSpPr txBox="1"/>
          <p:nvPr/>
        </p:nvSpPr>
        <p:spPr>
          <a:xfrm rot="19648018">
            <a:off x="831569" y="4550289"/>
            <a:ext cx="112879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union(1,3)</a:t>
            </a:r>
            <a:endParaRPr lang="zh-CN" altLang="en-US" sz="1600"/>
          </a:p>
        </p:txBody>
      </p:sp>
      <p:sp>
        <p:nvSpPr>
          <p:cNvPr id="37" name="文本框 36"/>
          <p:cNvSpPr txBox="1"/>
          <p:nvPr/>
        </p:nvSpPr>
        <p:spPr>
          <a:xfrm rot="2035601">
            <a:off x="2132826" y="4576363"/>
            <a:ext cx="112879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split(1)</a:t>
            </a:r>
            <a:endParaRPr lang="zh-CN" altLang="en-US" sz="1600"/>
          </a:p>
        </p:txBody>
      </p:sp>
      <p:sp>
        <p:nvSpPr>
          <p:cNvPr id="42" name="文本框 41"/>
          <p:cNvSpPr txBox="1"/>
          <p:nvPr/>
        </p:nvSpPr>
        <p:spPr>
          <a:xfrm>
            <a:off x="807557" y="4037638"/>
            <a:ext cx="431566" cy="369332"/>
          </a:xfrm>
          <a:prstGeom prst="rect">
            <a:avLst/>
          </a:prstGeom>
          <a:noFill/>
          <a:ln w="28575">
            <a:solidFill>
              <a:srgbClr val="CCCC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mtClean="0"/>
              <a:t>c</a:t>
            </a:r>
            <a:r>
              <a:rPr lang="en-US" altLang="zh-CN" baseline="-25000" smtClean="0"/>
              <a:t>1</a:t>
            </a:r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3124200" y="5049852"/>
            <a:ext cx="366793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v</a:t>
            </a:r>
            <a:r>
              <a:rPr lang="en-US" altLang="zh-CN" sz="1600" baseline="-25000"/>
              <a:t>1</a:t>
            </a:r>
            <a:endParaRPr lang="zh-CN" altLang="en-US" sz="1600"/>
          </a:p>
        </p:txBody>
      </p:sp>
      <p:sp>
        <p:nvSpPr>
          <p:cNvPr id="44" name="文本框 43"/>
          <p:cNvSpPr txBox="1"/>
          <p:nvPr/>
        </p:nvSpPr>
        <p:spPr>
          <a:xfrm rot="2035601">
            <a:off x="2056635" y="4919008"/>
            <a:ext cx="112879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e</a:t>
            </a:r>
            <a:r>
              <a:rPr lang="en-US" altLang="zh-CN" sz="1600" baseline="-25000" smtClean="0"/>
              <a:t>1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143347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7" grpId="0"/>
      <p:bldP spid="43" grpId="0" animBg="1"/>
      <p:bldP spid="4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smtClean="0"/>
              <a:t>内存空间</a:t>
            </a:r>
            <a:r>
              <a:rPr lang="en-US" altLang="zh-CN" sz="2400" smtClean="0"/>
              <a:t>(</a:t>
            </a:r>
            <a:r>
              <a:rPr lang="zh-CN" altLang="en-US" sz="2400" smtClean="0"/>
              <a:t>字节</a:t>
            </a:r>
            <a:r>
              <a:rPr lang="en-US" altLang="zh-CN" sz="2400" smtClean="0"/>
              <a:t>)</a:t>
            </a:r>
          </a:p>
          <a:p>
            <a:endParaRPr lang="en-US" altLang="zh-CN" sz="2400"/>
          </a:p>
          <a:p>
            <a:endParaRPr lang="en-US" altLang="zh-CN" sz="2400" smtClean="0"/>
          </a:p>
          <a:p>
            <a:endParaRPr lang="en-US" altLang="zh-CN" sz="2400"/>
          </a:p>
          <a:p>
            <a:r>
              <a:rPr lang="zh-CN" altLang="en-US" sz="2400" smtClean="0"/>
              <a:t>例子（</a:t>
            </a:r>
            <a:r>
              <a:rPr lang="en-US" altLang="zh-CN" sz="2400" smtClean="0"/>
              <a:t>server</a:t>
            </a:r>
            <a:r>
              <a:rPr lang="zh-CN" altLang="en-US" sz="2400" smtClean="0"/>
              <a:t>端）</a:t>
            </a:r>
            <a:endParaRPr lang="en-US" altLang="zh-CN" sz="2400" smtClean="0"/>
          </a:p>
          <a:p>
            <a:endParaRPr lang="en-US" altLang="zh-CN" sz="2400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</p:txBody>
      </p:sp>
      <p:cxnSp>
        <p:nvCxnSpPr>
          <p:cNvPr id="25" name="直接箭头连接符 24"/>
          <p:cNvCxnSpPr>
            <a:stCxn id="17" idx="5"/>
          </p:cNvCxnSpPr>
          <p:nvPr/>
        </p:nvCxnSpPr>
        <p:spPr>
          <a:xfrm>
            <a:off x="1125422" y="5222782"/>
            <a:ext cx="828000" cy="5688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0" idx="3"/>
          </p:cNvCxnSpPr>
          <p:nvPr/>
        </p:nvCxnSpPr>
        <p:spPr>
          <a:xfrm flipH="1">
            <a:off x="1978369" y="5246387"/>
            <a:ext cx="828000" cy="5688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优化（</a:t>
            </a:r>
            <a:r>
              <a:rPr lang="en-US" altLang="zh-CN" smtClean="0"/>
              <a:t>2D state space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25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169" y="2204864"/>
            <a:ext cx="2748049" cy="132796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376" y="2215921"/>
            <a:ext cx="2511350" cy="118958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427984" y="2348880"/>
            <a:ext cx="1367083" cy="2402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stCxn id="15" idx="3"/>
            <a:endCxn id="17" idx="7"/>
          </p:cNvCxnSpPr>
          <p:nvPr/>
        </p:nvCxnSpPr>
        <p:spPr>
          <a:xfrm flipH="1">
            <a:off x="1125422" y="4572414"/>
            <a:ext cx="808097" cy="5451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5" idx="5"/>
            <a:endCxn id="20" idx="1"/>
          </p:cNvCxnSpPr>
          <p:nvPr/>
        </p:nvCxnSpPr>
        <p:spPr>
          <a:xfrm>
            <a:off x="2036845" y="4572414"/>
            <a:ext cx="828000" cy="56879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1912120" y="4445456"/>
            <a:ext cx="146124" cy="14874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000697" y="5095824"/>
            <a:ext cx="146124" cy="14874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124200" y="5049852"/>
            <a:ext cx="366793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v</a:t>
            </a:r>
            <a:r>
              <a:rPr lang="en-US" altLang="zh-CN" sz="1600" baseline="-25000"/>
              <a:t>1</a:t>
            </a:r>
            <a:endParaRPr lang="zh-CN" altLang="en-US" sz="1600"/>
          </a:p>
        </p:txBody>
      </p:sp>
      <p:sp>
        <p:nvSpPr>
          <p:cNvPr id="20" name="椭圆 19"/>
          <p:cNvSpPr/>
          <p:nvPr/>
        </p:nvSpPr>
        <p:spPr>
          <a:xfrm>
            <a:off x="2843446" y="5119429"/>
            <a:ext cx="146124" cy="14874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738956" y="4035362"/>
            <a:ext cx="595777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12/3</a:t>
            </a:r>
            <a:endParaRPr lang="zh-CN" altLang="en-US" sz="1400"/>
          </a:p>
        </p:txBody>
      </p:sp>
      <p:sp>
        <p:nvSpPr>
          <p:cNvPr id="23" name="文本框 22"/>
          <p:cNvSpPr txBox="1"/>
          <p:nvPr/>
        </p:nvSpPr>
        <p:spPr>
          <a:xfrm rot="19648018">
            <a:off x="831569" y="4550289"/>
            <a:ext cx="112879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union(1,3)</a:t>
            </a:r>
            <a:endParaRPr lang="zh-CN" altLang="en-US" sz="1600"/>
          </a:p>
        </p:txBody>
      </p:sp>
      <p:sp>
        <p:nvSpPr>
          <p:cNvPr id="36" name="椭圆 35"/>
          <p:cNvSpPr/>
          <p:nvPr/>
        </p:nvSpPr>
        <p:spPr>
          <a:xfrm>
            <a:off x="1890721" y="5726164"/>
            <a:ext cx="146124" cy="14874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 rot="2035601">
            <a:off x="2132826" y="4576363"/>
            <a:ext cx="112879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split(1)</a:t>
            </a:r>
            <a:endParaRPr lang="zh-CN" altLang="en-US" sz="1600"/>
          </a:p>
        </p:txBody>
      </p:sp>
      <p:sp>
        <p:nvSpPr>
          <p:cNvPr id="38" name="文本框 37"/>
          <p:cNvSpPr txBox="1"/>
          <p:nvPr/>
        </p:nvSpPr>
        <p:spPr>
          <a:xfrm rot="19648018">
            <a:off x="2032082" y="5442768"/>
            <a:ext cx="112879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union(1,3)</a:t>
            </a:r>
            <a:endParaRPr lang="zh-CN" altLang="en-US" sz="1600"/>
          </a:p>
        </p:txBody>
      </p:sp>
      <p:sp>
        <p:nvSpPr>
          <p:cNvPr id="39" name="文本框 38"/>
          <p:cNvSpPr txBox="1"/>
          <p:nvPr/>
        </p:nvSpPr>
        <p:spPr>
          <a:xfrm rot="2035601">
            <a:off x="970608" y="5530754"/>
            <a:ext cx="112879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split(3)</a:t>
            </a:r>
            <a:endParaRPr lang="zh-CN" altLang="en-US" sz="1600"/>
          </a:p>
        </p:txBody>
      </p:sp>
      <p:sp>
        <p:nvSpPr>
          <p:cNvPr id="41" name="文本框 40"/>
          <p:cNvSpPr txBox="1"/>
          <p:nvPr/>
        </p:nvSpPr>
        <p:spPr>
          <a:xfrm>
            <a:off x="1784944" y="5956317"/>
            <a:ext cx="366793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v</a:t>
            </a:r>
            <a:r>
              <a:rPr lang="en-US" altLang="zh-CN" sz="1600" baseline="-25000" smtClean="0"/>
              <a:t>2</a:t>
            </a:r>
            <a:endParaRPr lang="zh-CN" altLang="en-US" sz="1600"/>
          </a:p>
        </p:txBody>
      </p:sp>
      <p:sp>
        <p:nvSpPr>
          <p:cNvPr id="42" name="文本框 41"/>
          <p:cNvSpPr txBox="1"/>
          <p:nvPr/>
        </p:nvSpPr>
        <p:spPr>
          <a:xfrm>
            <a:off x="807557" y="4037638"/>
            <a:ext cx="431566" cy="369332"/>
          </a:xfrm>
          <a:prstGeom prst="rect">
            <a:avLst/>
          </a:prstGeom>
          <a:noFill/>
          <a:ln w="28575">
            <a:solidFill>
              <a:srgbClr val="CCCC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mtClean="0"/>
              <a:t>c</a:t>
            </a:r>
            <a:r>
              <a:rPr lang="en-US" altLang="zh-CN" baseline="-25000" smtClean="0"/>
              <a:t>1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 rot="2035601">
            <a:off x="2056635" y="4919008"/>
            <a:ext cx="112879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e</a:t>
            </a:r>
            <a:r>
              <a:rPr lang="en-US" altLang="zh-CN" sz="1600" baseline="-25000" smtClean="0"/>
              <a:t>1</a:t>
            </a:r>
            <a:endParaRPr lang="zh-CN" altLang="en-US" sz="1600"/>
          </a:p>
        </p:txBody>
      </p:sp>
      <p:sp>
        <p:nvSpPr>
          <p:cNvPr id="29" name="文本框 28"/>
          <p:cNvSpPr txBox="1"/>
          <p:nvPr/>
        </p:nvSpPr>
        <p:spPr>
          <a:xfrm rot="19411524">
            <a:off x="2019001" y="4998872"/>
            <a:ext cx="112879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e</a:t>
            </a:r>
            <a:r>
              <a:rPr lang="en-US" altLang="zh-CN" sz="1600" baseline="-25000"/>
              <a:t>2</a:t>
            </a:r>
            <a:endParaRPr lang="zh-CN" altLang="en-US" sz="1600"/>
          </a:p>
        </p:txBody>
      </p:sp>
      <p:sp>
        <p:nvSpPr>
          <p:cNvPr id="30" name="文本框 29"/>
          <p:cNvSpPr txBox="1"/>
          <p:nvPr/>
        </p:nvSpPr>
        <p:spPr>
          <a:xfrm rot="1734941">
            <a:off x="1407217" y="5356986"/>
            <a:ext cx="112879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e</a:t>
            </a:r>
            <a:r>
              <a:rPr lang="en-US" altLang="zh-CN" sz="1600" baseline="-25000" smtClean="0"/>
              <a:t>3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390757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smtClean="0"/>
              <a:t>内存空间</a:t>
            </a:r>
            <a:r>
              <a:rPr lang="en-US" altLang="zh-CN" sz="2400" smtClean="0"/>
              <a:t>(</a:t>
            </a:r>
            <a:r>
              <a:rPr lang="zh-CN" altLang="en-US" sz="2400" smtClean="0"/>
              <a:t>字节</a:t>
            </a:r>
            <a:r>
              <a:rPr lang="en-US" altLang="zh-CN" sz="2400" smtClean="0"/>
              <a:t>)</a:t>
            </a:r>
          </a:p>
          <a:p>
            <a:endParaRPr lang="en-US" altLang="zh-CN" sz="2400"/>
          </a:p>
          <a:p>
            <a:endParaRPr lang="en-US" altLang="zh-CN" sz="2400" smtClean="0"/>
          </a:p>
          <a:p>
            <a:endParaRPr lang="en-US" altLang="zh-CN" sz="2400"/>
          </a:p>
          <a:p>
            <a:r>
              <a:rPr lang="zh-CN" altLang="en-US" sz="2400" smtClean="0"/>
              <a:t>例子（</a:t>
            </a:r>
            <a:r>
              <a:rPr lang="en-US" altLang="zh-CN" sz="2400" smtClean="0"/>
              <a:t>server</a:t>
            </a:r>
            <a:r>
              <a:rPr lang="zh-CN" altLang="en-US" sz="2400" smtClean="0"/>
              <a:t>端）</a:t>
            </a:r>
            <a:endParaRPr lang="en-US" altLang="zh-CN" sz="2400" smtClean="0"/>
          </a:p>
          <a:p>
            <a:endParaRPr lang="en-US" altLang="zh-CN" sz="2400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</p:txBody>
      </p:sp>
      <p:cxnSp>
        <p:nvCxnSpPr>
          <p:cNvPr id="25" name="直接箭头连接符 24"/>
          <p:cNvCxnSpPr>
            <a:stCxn id="17" idx="5"/>
          </p:cNvCxnSpPr>
          <p:nvPr/>
        </p:nvCxnSpPr>
        <p:spPr>
          <a:xfrm>
            <a:off x="1125422" y="5222782"/>
            <a:ext cx="828000" cy="5688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0" idx="3"/>
          </p:cNvCxnSpPr>
          <p:nvPr/>
        </p:nvCxnSpPr>
        <p:spPr>
          <a:xfrm flipH="1">
            <a:off x="1978369" y="5246387"/>
            <a:ext cx="828000" cy="5688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优化（</a:t>
            </a:r>
            <a:r>
              <a:rPr lang="en-US" altLang="zh-CN" smtClean="0"/>
              <a:t>2D state space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26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169" y="2204864"/>
            <a:ext cx="2748049" cy="132796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376" y="2215921"/>
            <a:ext cx="2511350" cy="118958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427984" y="2348880"/>
            <a:ext cx="1367083" cy="2402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stCxn id="15" idx="3"/>
            <a:endCxn id="17" idx="7"/>
          </p:cNvCxnSpPr>
          <p:nvPr/>
        </p:nvCxnSpPr>
        <p:spPr>
          <a:xfrm flipH="1">
            <a:off x="1125422" y="4572414"/>
            <a:ext cx="808097" cy="5451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5" idx="5"/>
            <a:endCxn id="20" idx="1"/>
          </p:cNvCxnSpPr>
          <p:nvPr/>
        </p:nvCxnSpPr>
        <p:spPr>
          <a:xfrm>
            <a:off x="2036845" y="4572414"/>
            <a:ext cx="828000" cy="56879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1912120" y="4445456"/>
            <a:ext cx="146124" cy="14874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000697" y="5095824"/>
            <a:ext cx="146124" cy="14874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124200" y="5049852"/>
            <a:ext cx="366793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v</a:t>
            </a:r>
            <a:r>
              <a:rPr lang="en-US" altLang="zh-CN" sz="1600" baseline="-25000"/>
              <a:t>1</a:t>
            </a:r>
            <a:endParaRPr lang="zh-CN" altLang="en-US" sz="1600"/>
          </a:p>
        </p:txBody>
      </p:sp>
      <p:sp>
        <p:nvSpPr>
          <p:cNvPr id="20" name="椭圆 19"/>
          <p:cNvSpPr/>
          <p:nvPr/>
        </p:nvSpPr>
        <p:spPr>
          <a:xfrm>
            <a:off x="2843446" y="5119429"/>
            <a:ext cx="146124" cy="14874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738956" y="4035362"/>
            <a:ext cx="595777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12/3</a:t>
            </a:r>
            <a:endParaRPr lang="zh-CN" altLang="en-US" sz="1400"/>
          </a:p>
        </p:txBody>
      </p:sp>
      <p:sp>
        <p:nvSpPr>
          <p:cNvPr id="23" name="文本框 22"/>
          <p:cNvSpPr txBox="1"/>
          <p:nvPr/>
        </p:nvSpPr>
        <p:spPr>
          <a:xfrm rot="19648018">
            <a:off x="831569" y="4550289"/>
            <a:ext cx="112879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union(1,3)</a:t>
            </a:r>
            <a:endParaRPr lang="zh-CN" altLang="en-US" sz="1600"/>
          </a:p>
        </p:txBody>
      </p:sp>
      <p:sp>
        <p:nvSpPr>
          <p:cNvPr id="36" name="椭圆 35"/>
          <p:cNvSpPr/>
          <p:nvPr/>
        </p:nvSpPr>
        <p:spPr>
          <a:xfrm>
            <a:off x="1890721" y="5726164"/>
            <a:ext cx="146124" cy="14874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 rot="2035601">
            <a:off x="2132826" y="4576363"/>
            <a:ext cx="112879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split(1)</a:t>
            </a:r>
            <a:endParaRPr lang="zh-CN" altLang="en-US" sz="1600"/>
          </a:p>
        </p:txBody>
      </p:sp>
      <p:sp>
        <p:nvSpPr>
          <p:cNvPr id="38" name="文本框 37"/>
          <p:cNvSpPr txBox="1"/>
          <p:nvPr/>
        </p:nvSpPr>
        <p:spPr>
          <a:xfrm rot="19648018">
            <a:off x="2032082" y="5442768"/>
            <a:ext cx="112879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union(1,3)</a:t>
            </a:r>
            <a:endParaRPr lang="zh-CN" altLang="en-US" sz="1600"/>
          </a:p>
        </p:txBody>
      </p:sp>
      <p:sp>
        <p:nvSpPr>
          <p:cNvPr id="39" name="文本框 38"/>
          <p:cNvSpPr txBox="1"/>
          <p:nvPr/>
        </p:nvSpPr>
        <p:spPr>
          <a:xfrm rot="2035601">
            <a:off x="970608" y="5530754"/>
            <a:ext cx="112879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split(3)</a:t>
            </a:r>
            <a:endParaRPr lang="zh-CN" altLang="en-US" sz="1600"/>
          </a:p>
        </p:txBody>
      </p:sp>
      <p:sp>
        <p:nvSpPr>
          <p:cNvPr id="41" name="文本框 40"/>
          <p:cNvSpPr txBox="1"/>
          <p:nvPr/>
        </p:nvSpPr>
        <p:spPr>
          <a:xfrm>
            <a:off x="1784944" y="5956317"/>
            <a:ext cx="366793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v</a:t>
            </a:r>
            <a:r>
              <a:rPr lang="en-US" altLang="zh-CN" sz="1600" baseline="-25000" smtClean="0"/>
              <a:t>2</a:t>
            </a:r>
            <a:endParaRPr lang="zh-CN" altLang="en-US" sz="1600"/>
          </a:p>
        </p:txBody>
      </p:sp>
      <p:sp>
        <p:nvSpPr>
          <p:cNvPr id="42" name="文本框 41"/>
          <p:cNvSpPr txBox="1"/>
          <p:nvPr/>
        </p:nvSpPr>
        <p:spPr>
          <a:xfrm>
            <a:off x="807557" y="4037638"/>
            <a:ext cx="431566" cy="369332"/>
          </a:xfrm>
          <a:prstGeom prst="rect">
            <a:avLst/>
          </a:prstGeom>
          <a:noFill/>
          <a:ln w="28575">
            <a:solidFill>
              <a:srgbClr val="CCCC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mtClean="0"/>
              <a:t>c</a:t>
            </a:r>
            <a:r>
              <a:rPr lang="en-US" altLang="zh-CN" baseline="-25000" smtClean="0"/>
              <a:t>1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 rot="2035601">
            <a:off x="2056635" y="4919008"/>
            <a:ext cx="112879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e</a:t>
            </a:r>
            <a:r>
              <a:rPr lang="en-US" altLang="zh-CN" sz="1600" baseline="-25000" smtClean="0"/>
              <a:t>1</a:t>
            </a:r>
            <a:endParaRPr lang="zh-CN" altLang="en-US" sz="1600"/>
          </a:p>
        </p:txBody>
      </p:sp>
      <p:sp>
        <p:nvSpPr>
          <p:cNvPr id="29" name="文本框 28"/>
          <p:cNvSpPr txBox="1"/>
          <p:nvPr/>
        </p:nvSpPr>
        <p:spPr>
          <a:xfrm rot="19411524">
            <a:off x="2019001" y="4998872"/>
            <a:ext cx="112879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e</a:t>
            </a:r>
            <a:r>
              <a:rPr lang="en-US" altLang="zh-CN" sz="1600" baseline="-25000"/>
              <a:t>2</a:t>
            </a:r>
            <a:endParaRPr lang="zh-CN" altLang="en-US" sz="1600"/>
          </a:p>
        </p:txBody>
      </p:sp>
      <p:sp>
        <p:nvSpPr>
          <p:cNvPr id="30" name="文本框 29"/>
          <p:cNvSpPr txBox="1"/>
          <p:nvPr/>
        </p:nvSpPr>
        <p:spPr>
          <a:xfrm rot="1734941">
            <a:off x="1407217" y="5356986"/>
            <a:ext cx="112879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e</a:t>
            </a:r>
            <a:r>
              <a:rPr lang="en-US" altLang="zh-CN" sz="1600" baseline="-25000" smtClean="0"/>
              <a:t>3</a:t>
            </a:r>
            <a:endParaRPr lang="zh-CN" altLang="en-US" sz="1600"/>
          </a:p>
        </p:txBody>
      </p:sp>
      <p:cxnSp>
        <p:nvCxnSpPr>
          <p:cNvPr id="44" name="直接箭头连接符 43"/>
          <p:cNvCxnSpPr>
            <a:stCxn id="46" idx="3"/>
            <a:endCxn id="47" idx="7"/>
          </p:cNvCxnSpPr>
          <p:nvPr/>
        </p:nvCxnSpPr>
        <p:spPr>
          <a:xfrm flipH="1">
            <a:off x="5234897" y="4578235"/>
            <a:ext cx="808097" cy="5451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6021595" y="4451277"/>
            <a:ext cx="146124" cy="14874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5110172" y="5101645"/>
            <a:ext cx="146124" cy="14874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5848431" y="4041183"/>
            <a:ext cx="595777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12/3</a:t>
            </a:r>
            <a:endParaRPr lang="zh-CN" altLang="en-US" sz="1400"/>
          </a:p>
        </p:txBody>
      </p:sp>
      <p:sp>
        <p:nvSpPr>
          <p:cNvPr id="51" name="文本框 50"/>
          <p:cNvSpPr txBox="1"/>
          <p:nvPr/>
        </p:nvSpPr>
        <p:spPr>
          <a:xfrm rot="19648018">
            <a:off x="4941044" y="4556110"/>
            <a:ext cx="112879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union(1,3)</a:t>
            </a:r>
            <a:endParaRPr lang="zh-CN" altLang="en-US" sz="1600"/>
          </a:p>
        </p:txBody>
      </p:sp>
      <p:sp>
        <p:nvSpPr>
          <p:cNvPr id="57" name="文本框 56"/>
          <p:cNvSpPr txBox="1"/>
          <p:nvPr/>
        </p:nvSpPr>
        <p:spPr>
          <a:xfrm>
            <a:off x="4917032" y="4043459"/>
            <a:ext cx="431566" cy="369332"/>
          </a:xfrm>
          <a:prstGeom prst="rect">
            <a:avLst/>
          </a:prstGeom>
          <a:noFill/>
          <a:ln w="28575">
            <a:solidFill>
              <a:srgbClr val="CCCC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mtClean="0"/>
              <a:t>c</a:t>
            </a:r>
            <a:r>
              <a:rPr lang="en-US" altLang="zh-CN" baseline="-25000"/>
              <a:t>2</a:t>
            </a:r>
            <a:endParaRPr lang="zh-CN" altLang="en-US"/>
          </a:p>
        </p:txBody>
      </p:sp>
      <p:cxnSp>
        <p:nvCxnSpPr>
          <p:cNvPr id="61" name="直接箭头连接符 60"/>
          <p:cNvCxnSpPr/>
          <p:nvPr/>
        </p:nvCxnSpPr>
        <p:spPr>
          <a:xfrm flipH="1">
            <a:off x="4284070" y="5203105"/>
            <a:ext cx="828000" cy="5688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 rot="19648018">
            <a:off x="4144904" y="5056776"/>
            <a:ext cx="112879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/>
              <a:t>s</a:t>
            </a:r>
            <a:r>
              <a:rPr lang="en-US" altLang="zh-CN" sz="1600" smtClean="0"/>
              <a:t>plit(3)</a:t>
            </a:r>
            <a:endParaRPr lang="zh-CN" altLang="en-US" sz="1600"/>
          </a:p>
        </p:txBody>
      </p:sp>
      <p:sp>
        <p:nvSpPr>
          <p:cNvPr id="63" name="椭圆 62"/>
          <p:cNvSpPr/>
          <p:nvPr/>
        </p:nvSpPr>
        <p:spPr>
          <a:xfrm>
            <a:off x="4190534" y="5717211"/>
            <a:ext cx="146124" cy="14874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3784675" y="5771905"/>
            <a:ext cx="366793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v</a:t>
            </a:r>
            <a:r>
              <a:rPr lang="en-US" altLang="zh-CN" sz="1600" baseline="-25000"/>
              <a:t>3</a:t>
            </a:r>
            <a:endParaRPr lang="zh-CN" altLang="en-US" sz="1600"/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829275"/>
              </p:ext>
            </p:extLst>
          </p:nvPr>
        </p:nvGraphicFramePr>
        <p:xfrm>
          <a:off x="3640218" y="1784660"/>
          <a:ext cx="449759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728">
                  <a:extLst>
                    <a:ext uri="{9D8B030D-6E8A-4147-A177-3AD203B41FA5}">
                      <a16:colId xmlns:a16="http://schemas.microsoft.com/office/drawing/2014/main" val="2305661152"/>
                    </a:ext>
                  </a:extLst>
                </a:gridCol>
                <a:gridCol w="3897867">
                  <a:extLst>
                    <a:ext uri="{9D8B030D-6E8A-4147-A177-3AD203B41FA5}">
                      <a16:colId xmlns:a16="http://schemas.microsoft.com/office/drawing/2014/main" val="4223461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argv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935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aseline="0" smtClean="0"/>
                        <a:t>e</a:t>
                      </a:r>
                      <a:r>
                        <a:rPr lang="en-US" altLang="zh-CN" sz="1600" baseline="-25000" smtClean="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smtClean="0"/>
                        <a:t>创建两个</a:t>
                      </a:r>
                      <a:r>
                        <a:rPr lang="zh-CN" altLang="en-US" sz="1600" smtClean="0"/>
                        <a:t>字符串对象</a:t>
                      </a:r>
                      <a:r>
                        <a:rPr lang="en-US" altLang="zh-CN" sz="1600" smtClean="0"/>
                        <a:t>,</a:t>
                      </a:r>
                      <a:r>
                        <a:rPr lang="en-US" altLang="zh-CN" sz="1600" baseline="0" smtClean="0"/>
                        <a:t> split</a:t>
                      </a:r>
                      <a:r>
                        <a:rPr lang="zh-CN" altLang="en-US" sz="1600" baseline="0" smtClean="0"/>
                        <a:t>，</a:t>
                      </a:r>
                      <a:r>
                        <a:rPr lang="en-US" altLang="zh-CN" sz="1600" baseline="0" smtClean="0"/>
                        <a:t>1</a:t>
                      </a:r>
                      <a:endParaRPr lang="zh-CN" altLang="en-US" sz="160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005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e</a:t>
                      </a:r>
                      <a:r>
                        <a:rPr lang="en-US" altLang="zh-CN" sz="1600" baseline="-25000" smtClean="0"/>
                        <a:t>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aseline="0" smtClean="0"/>
                        <a:t>创建三个字符串对象，</a:t>
                      </a:r>
                      <a:r>
                        <a:rPr lang="en-US" altLang="zh-CN" sz="1600" baseline="0" smtClean="0"/>
                        <a:t>union</a:t>
                      </a:r>
                      <a:r>
                        <a:rPr lang="zh-CN" altLang="en-US" sz="1600" baseline="0" smtClean="0"/>
                        <a:t>，</a:t>
                      </a:r>
                      <a:r>
                        <a:rPr lang="en-US" altLang="zh-CN" sz="1600" baseline="0" smtClean="0"/>
                        <a:t>1</a:t>
                      </a:r>
                      <a:r>
                        <a:rPr lang="zh-CN" altLang="en-US" sz="1600" baseline="0" smtClean="0"/>
                        <a:t>，</a:t>
                      </a:r>
                      <a:r>
                        <a:rPr lang="en-US" altLang="zh-CN" sz="1600" baseline="0" smtClean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70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e</a:t>
                      </a:r>
                      <a:r>
                        <a:rPr lang="en-US" altLang="zh-CN" sz="1600" baseline="-25000" smtClean="0"/>
                        <a:t>3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smtClean="0"/>
                        <a:t>创建两个字符串对象，</a:t>
                      </a:r>
                      <a:r>
                        <a:rPr lang="en-US" altLang="zh-CN" sz="1600" smtClean="0"/>
                        <a:t>split</a:t>
                      </a:r>
                      <a:r>
                        <a:rPr lang="zh-CN" altLang="en-US" sz="1600" smtClean="0"/>
                        <a:t>，</a:t>
                      </a:r>
                      <a:r>
                        <a:rPr lang="en-US" altLang="zh-CN" sz="1600" smtClean="0"/>
                        <a:t>3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018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e</a:t>
                      </a:r>
                      <a:r>
                        <a:rPr lang="en-US" altLang="zh-CN" sz="1600" baseline="-25000" smtClean="0"/>
                        <a:t>4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smtClean="0"/>
                        <a:t>创建两个字符串对象，</a:t>
                      </a:r>
                      <a:r>
                        <a:rPr lang="en-US" altLang="zh-CN" sz="1600" smtClean="0"/>
                        <a:t>split</a:t>
                      </a:r>
                      <a:r>
                        <a:rPr lang="zh-CN" altLang="en-US" sz="1600" smtClean="0"/>
                        <a:t>，</a:t>
                      </a:r>
                      <a:r>
                        <a:rPr lang="en-US" altLang="zh-CN" sz="1600" smtClean="0"/>
                        <a:t>3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700957"/>
                  </a:ext>
                </a:extLst>
              </a:tr>
            </a:tbl>
          </a:graphicData>
        </a:graphic>
      </p:graphicFrame>
      <p:sp>
        <p:nvSpPr>
          <p:cNvPr id="43" name="文本框 42"/>
          <p:cNvSpPr txBox="1"/>
          <p:nvPr/>
        </p:nvSpPr>
        <p:spPr>
          <a:xfrm rot="19411524">
            <a:off x="4508254" y="5219128"/>
            <a:ext cx="112879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e</a:t>
            </a:r>
            <a:r>
              <a:rPr lang="en-US" altLang="zh-CN" sz="1600" baseline="-25000"/>
              <a:t>4</a:t>
            </a:r>
            <a:endParaRPr lang="zh-CN" altLang="en-US" sz="1600"/>
          </a:p>
        </p:txBody>
      </p:sp>
      <p:sp>
        <p:nvSpPr>
          <p:cNvPr id="45" name="矩形 44"/>
          <p:cNvSpPr/>
          <p:nvPr/>
        </p:nvSpPr>
        <p:spPr>
          <a:xfrm>
            <a:off x="4172117" y="1569456"/>
            <a:ext cx="4647262" cy="1708757"/>
          </a:xfrm>
          <a:prstGeom prst="rect">
            <a:avLst/>
          </a:prstGeom>
          <a:solidFill>
            <a:srgbClr val="D1E4FB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mtClean="0">
                <a:solidFill>
                  <a:schemeClr val="tx1"/>
                </a:solidFill>
              </a:rPr>
              <a:t>1</a:t>
            </a:r>
            <a:r>
              <a:rPr lang="zh-CN" altLang="en-US" smtClean="0">
                <a:solidFill>
                  <a:schemeClr val="tx1"/>
                </a:solidFill>
              </a:rPr>
              <a:t>：重复创建了</a:t>
            </a:r>
            <a:r>
              <a:rPr lang="en-US" altLang="zh-CN" smtClean="0">
                <a:solidFill>
                  <a:schemeClr val="tx1"/>
                </a:solidFill>
              </a:rPr>
              <a:t>union/split</a:t>
            </a:r>
            <a:r>
              <a:rPr lang="zh-CN" altLang="en-US" smtClean="0">
                <a:solidFill>
                  <a:schemeClr val="tx1"/>
                </a:solidFill>
              </a:rPr>
              <a:t>对象</a:t>
            </a:r>
            <a:endParaRPr lang="en-US" altLang="zh-CN" smtClean="0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 smtClean="0">
                <a:solidFill>
                  <a:schemeClr val="tx1"/>
                </a:solidFill>
              </a:rPr>
              <a:t>     </a:t>
            </a:r>
            <a:r>
              <a:rPr lang="zh-CN" altLang="en-US" smtClean="0">
                <a:solidFill>
                  <a:srgbClr val="C00000"/>
                </a:solidFill>
              </a:rPr>
              <a:t>创建共享</a:t>
            </a:r>
            <a:r>
              <a:rPr lang="zh-CN" altLang="en-US" smtClean="0">
                <a:solidFill>
                  <a:srgbClr val="C00000"/>
                </a:solidFill>
              </a:rPr>
              <a:t>字符串</a:t>
            </a:r>
            <a:r>
              <a:rPr lang="en-US" altLang="zh-CN">
                <a:solidFill>
                  <a:srgbClr val="C00000"/>
                </a:solidFill>
              </a:rPr>
              <a:t> </a:t>
            </a:r>
            <a:endParaRPr lang="en-US" altLang="zh-CN" smtClean="0">
              <a:solidFill>
                <a:srgbClr val="C00000"/>
              </a:solidFill>
            </a:endParaRPr>
          </a:p>
          <a:p>
            <a:r>
              <a:rPr lang="en-US" altLang="zh-CN">
                <a:solidFill>
                  <a:srgbClr val="C00000"/>
                </a:solidFill>
              </a:rPr>
              <a:t> </a:t>
            </a:r>
            <a:r>
              <a:rPr lang="en-US" altLang="zh-CN" smtClean="0">
                <a:solidFill>
                  <a:srgbClr val="C00000"/>
                </a:solidFill>
              </a:rPr>
              <a:t>     shared.union(shared.split</a:t>
            </a:r>
            <a:r>
              <a:rPr lang="en-US" altLang="zh-CN" smtClean="0">
                <a:solidFill>
                  <a:srgbClr val="C00000"/>
                </a:solidFill>
              </a:rPr>
              <a:t>)</a:t>
            </a:r>
          </a:p>
          <a:p>
            <a:r>
              <a:rPr lang="en-US" altLang="zh-CN" smtClean="0">
                <a:solidFill>
                  <a:schemeClr val="tx1"/>
                </a:solidFill>
              </a:rPr>
              <a:t>2</a:t>
            </a:r>
            <a:r>
              <a:rPr lang="zh-CN" altLang="en-US" smtClean="0">
                <a:solidFill>
                  <a:schemeClr val="tx1"/>
                </a:solidFill>
              </a:rPr>
              <a:t>：某些对象可以共享</a:t>
            </a:r>
            <a:endParaRPr lang="en-US" altLang="zh-CN" smtClean="0">
              <a:solidFill>
                <a:schemeClr val="tx1"/>
              </a:solidFill>
            </a:endParaRPr>
          </a:p>
          <a:p>
            <a:r>
              <a:rPr lang="en-US" altLang="zh-CN" smtClean="0">
                <a:solidFill>
                  <a:schemeClr val="tx1"/>
                </a:solidFill>
              </a:rPr>
              <a:t>3</a:t>
            </a:r>
            <a:r>
              <a:rPr lang="zh-CN" altLang="en-US" smtClean="0">
                <a:solidFill>
                  <a:schemeClr val="tx1"/>
                </a:solidFill>
              </a:rPr>
              <a:t>：数字可以用服务器初始化创建的共</a:t>
            </a:r>
            <a:endParaRPr lang="en-US" altLang="zh-CN" smtClean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      享对象（</a:t>
            </a:r>
            <a:r>
              <a:rPr lang="en-US" altLang="zh-CN" smtClean="0">
                <a:solidFill>
                  <a:schemeClr val="tx1"/>
                </a:solidFill>
              </a:rPr>
              <a:t>0~10000</a:t>
            </a:r>
            <a:r>
              <a:rPr lang="zh-CN" altLang="en-US" smtClean="0">
                <a:solidFill>
                  <a:schemeClr val="tx1"/>
                </a:solidFill>
              </a:rPr>
              <a:t>）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1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smtClean="0"/>
              <a:t>内存空间</a:t>
            </a:r>
            <a:r>
              <a:rPr lang="en-US" altLang="zh-CN" sz="2400" smtClean="0"/>
              <a:t>(</a:t>
            </a:r>
            <a:r>
              <a:rPr lang="zh-CN" altLang="en-US" sz="2400" smtClean="0"/>
              <a:t>字节</a:t>
            </a:r>
            <a:r>
              <a:rPr lang="en-US" altLang="zh-CN" sz="2400" smtClean="0"/>
              <a:t>)</a:t>
            </a:r>
          </a:p>
          <a:p>
            <a:endParaRPr lang="en-US" altLang="zh-CN" sz="2400"/>
          </a:p>
          <a:p>
            <a:endParaRPr lang="en-US" altLang="zh-CN" sz="2400" smtClean="0"/>
          </a:p>
          <a:p>
            <a:endParaRPr lang="en-US" altLang="zh-CN" sz="2400"/>
          </a:p>
          <a:p>
            <a:r>
              <a:rPr lang="zh-CN" altLang="en-US" sz="2400" smtClean="0"/>
              <a:t>例子（</a:t>
            </a:r>
            <a:r>
              <a:rPr lang="en-US" altLang="zh-CN" sz="2400" smtClean="0"/>
              <a:t>server</a:t>
            </a:r>
            <a:r>
              <a:rPr lang="zh-CN" altLang="en-US" sz="2400" smtClean="0"/>
              <a:t>端）</a:t>
            </a:r>
            <a:endParaRPr lang="en-US" altLang="zh-CN" sz="2400" smtClean="0"/>
          </a:p>
          <a:p>
            <a:endParaRPr lang="en-US" altLang="zh-CN" sz="2400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</p:txBody>
      </p:sp>
      <p:cxnSp>
        <p:nvCxnSpPr>
          <p:cNvPr id="25" name="直接箭头连接符 24"/>
          <p:cNvCxnSpPr>
            <a:stCxn id="17" idx="5"/>
          </p:cNvCxnSpPr>
          <p:nvPr/>
        </p:nvCxnSpPr>
        <p:spPr>
          <a:xfrm>
            <a:off x="1125422" y="5222782"/>
            <a:ext cx="828000" cy="5688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0" idx="3"/>
          </p:cNvCxnSpPr>
          <p:nvPr/>
        </p:nvCxnSpPr>
        <p:spPr>
          <a:xfrm flipH="1">
            <a:off x="1978369" y="5246387"/>
            <a:ext cx="828000" cy="5688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优化（</a:t>
            </a:r>
            <a:r>
              <a:rPr lang="en-US" altLang="zh-CN" smtClean="0"/>
              <a:t>2D state space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27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169" y="2204864"/>
            <a:ext cx="2748049" cy="132796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376" y="2215921"/>
            <a:ext cx="2511350" cy="118958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427984" y="2348880"/>
            <a:ext cx="1367083" cy="2402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stCxn id="15" idx="3"/>
            <a:endCxn id="17" idx="7"/>
          </p:cNvCxnSpPr>
          <p:nvPr/>
        </p:nvCxnSpPr>
        <p:spPr>
          <a:xfrm flipH="1">
            <a:off x="1125422" y="4572414"/>
            <a:ext cx="808097" cy="5451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5" idx="5"/>
            <a:endCxn id="20" idx="1"/>
          </p:cNvCxnSpPr>
          <p:nvPr/>
        </p:nvCxnSpPr>
        <p:spPr>
          <a:xfrm>
            <a:off x="2036845" y="4572414"/>
            <a:ext cx="828000" cy="56879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1912120" y="4445456"/>
            <a:ext cx="146124" cy="14874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000697" y="5095824"/>
            <a:ext cx="146124" cy="14874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124200" y="5049852"/>
            <a:ext cx="366793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v</a:t>
            </a:r>
            <a:r>
              <a:rPr lang="en-US" altLang="zh-CN" sz="1600" baseline="-25000"/>
              <a:t>1</a:t>
            </a:r>
            <a:endParaRPr lang="zh-CN" altLang="en-US" sz="1600"/>
          </a:p>
        </p:txBody>
      </p:sp>
      <p:sp>
        <p:nvSpPr>
          <p:cNvPr id="20" name="椭圆 19"/>
          <p:cNvSpPr/>
          <p:nvPr/>
        </p:nvSpPr>
        <p:spPr>
          <a:xfrm>
            <a:off x="2843446" y="5119429"/>
            <a:ext cx="146124" cy="14874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738956" y="4035362"/>
            <a:ext cx="595777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12/3</a:t>
            </a:r>
            <a:endParaRPr lang="zh-CN" altLang="en-US" sz="1400"/>
          </a:p>
        </p:txBody>
      </p:sp>
      <p:sp>
        <p:nvSpPr>
          <p:cNvPr id="23" name="文本框 22"/>
          <p:cNvSpPr txBox="1"/>
          <p:nvPr/>
        </p:nvSpPr>
        <p:spPr>
          <a:xfrm rot="19648018">
            <a:off x="831569" y="4550289"/>
            <a:ext cx="112879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union(1,3)</a:t>
            </a:r>
            <a:endParaRPr lang="zh-CN" altLang="en-US" sz="1600"/>
          </a:p>
        </p:txBody>
      </p:sp>
      <p:sp>
        <p:nvSpPr>
          <p:cNvPr id="36" name="椭圆 35"/>
          <p:cNvSpPr/>
          <p:nvPr/>
        </p:nvSpPr>
        <p:spPr>
          <a:xfrm>
            <a:off x="1890721" y="5726164"/>
            <a:ext cx="146124" cy="14874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 rot="2035601">
            <a:off x="2132826" y="4576363"/>
            <a:ext cx="112879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split(1)</a:t>
            </a:r>
            <a:endParaRPr lang="zh-CN" altLang="en-US" sz="1600"/>
          </a:p>
        </p:txBody>
      </p:sp>
      <p:sp>
        <p:nvSpPr>
          <p:cNvPr id="38" name="文本框 37"/>
          <p:cNvSpPr txBox="1"/>
          <p:nvPr/>
        </p:nvSpPr>
        <p:spPr>
          <a:xfrm rot="19648018">
            <a:off x="2032082" y="5442768"/>
            <a:ext cx="112879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union(1,3)</a:t>
            </a:r>
            <a:endParaRPr lang="zh-CN" altLang="en-US" sz="1600"/>
          </a:p>
        </p:txBody>
      </p:sp>
      <p:sp>
        <p:nvSpPr>
          <p:cNvPr id="39" name="文本框 38"/>
          <p:cNvSpPr txBox="1"/>
          <p:nvPr/>
        </p:nvSpPr>
        <p:spPr>
          <a:xfrm rot="2035601">
            <a:off x="970608" y="5530754"/>
            <a:ext cx="112879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split(3)</a:t>
            </a:r>
            <a:endParaRPr lang="zh-CN" altLang="en-US" sz="1600"/>
          </a:p>
        </p:txBody>
      </p:sp>
      <p:sp>
        <p:nvSpPr>
          <p:cNvPr id="41" name="文本框 40"/>
          <p:cNvSpPr txBox="1"/>
          <p:nvPr/>
        </p:nvSpPr>
        <p:spPr>
          <a:xfrm>
            <a:off x="1784944" y="5956317"/>
            <a:ext cx="366793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v</a:t>
            </a:r>
            <a:r>
              <a:rPr lang="en-US" altLang="zh-CN" sz="1600" baseline="-25000" smtClean="0"/>
              <a:t>2</a:t>
            </a:r>
            <a:endParaRPr lang="zh-CN" altLang="en-US" sz="1600"/>
          </a:p>
        </p:txBody>
      </p:sp>
      <p:sp>
        <p:nvSpPr>
          <p:cNvPr id="42" name="文本框 41"/>
          <p:cNvSpPr txBox="1"/>
          <p:nvPr/>
        </p:nvSpPr>
        <p:spPr>
          <a:xfrm>
            <a:off x="807557" y="4037638"/>
            <a:ext cx="431566" cy="369332"/>
          </a:xfrm>
          <a:prstGeom prst="rect">
            <a:avLst/>
          </a:prstGeom>
          <a:noFill/>
          <a:ln w="28575">
            <a:solidFill>
              <a:srgbClr val="CCCC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mtClean="0"/>
              <a:t>c</a:t>
            </a:r>
            <a:r>
              <a:rPr lang="en-US" altLang="zh-CN" baseline="-25000" smtClean="0"/>
              <a:t>1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 rot="2035601">
            <a:off x="2056635" y="4919008"/>
            <a:ext cx="112879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e</a:t>
            </a:r>
            <a:r>
              <a:rPr lang="en-US" altLang="zh-CN" sz="1600" baseline="-25000" smtClean="0"/>
              <a:t>1</a:t>
            </a:r>
            <a:endParaRPr lang="zh-CN" altLang="en-US" sz="1600"/>
          </a:p>
        </p:txBody>
      </p:sp>
      <p:sp>
        <p:nvSpPr>
          <p:cNvPr id="29" name="文本框 28"/>
          <p:cNvSpPr txBox="1"/>
          <p:nvPr/>
        </p:nvSpPr>
        <p:spPr>
          <a:xfrm rot="19411524">
            <a:off x="2019001" y="4998872"/>
            <a:ext cx="112879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e</a:t>
            </a:r>
            <a:r>
              <a:rPr lang="en-US" altLang="zh-CN" sz="1600" baseline="-25000"/>
              <a:t>2</a:t>
            </a:r>
            <a:endParaRPr lang="zh-CN" altLang="en-US" sz="1600"/>
          </a:p>
        </p:txBody>
      </p:sp>
      <p:sp>
        <p:nvSpPr>
          <p:cNvPr id="30" name="文本框 29"/>
          <p:cNvSpPr txBox="1"/>
          <p:nvPr/>
        </p:nvSpPr>
        <p:spPr>
          <a:xfrm rot="1734941">
            <a:off x="1407217" y="5356986"/>
            <a:ext cx="112879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e</a:t>
            </a:r>
            <a:r>
              <a:rPr lang="en-US" altLang="zh-CN" sz="1600" baseline="-25000" smtClean="0"/>
              <a:t>3</a:t>
            </a:r>
            <a:endParaRPr lang="zh-CN" altLang="en-US" sz="1600"/>
          </a:p>
        </p:txBody>
      </p:sp>
      <p:cxnSp>
        <p:nvCxnSpPr>
          <p:cNvPr id="44" name="直接箭头连接符 43"/>
          <p:cNvCxnSpPr>
            <a:stCxn id="46" idx="3"/>
            <a:endCxn id="47" idx="7"/>
          </p:cNvCxnSpPr>
          <p:nvPr/>
        </p:nvCxnSpPr>
        <p:spPr>
          <a:xfrm flipH="1">
            <a:off x="5234897" y="4578235"/>
            <a:ext cx="808097" cy="5451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6021595" y="4451277"/>
            <a:ext cx="146124" cy="14874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5110172" y="5101645"/>
            <a:ext cx="146124" cy="14874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5848431" y="4041183"/>
            <a:ext cx="595777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12/3</a:t>
            </a:r>
            <a:endParaRPr lang="zh-CN" altLang="en-US" sz="1400"/>
          </a:p>
        </p:txBody>
      </p:sp>
      <p:sp>
        <p:nvSpPr>
          <p:cNvPr id="51" name="文本框 50"/>
          <p:cNvSpPr txBox="1"/>
          <p:nvPr/>
        </p:nvSpPr>
        <p:spPr>
          <a:xfrm rot="19648018">
            <a:off x="4941044" y="4556110"/>
            <a:ext cx="112879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union(1,3)</a:t>
            </a:r>
            <a:endParaRPr lang="zh-CN" altLang="en-US" sz="1600"/>
          </a:p>
        </p:txBody>
      </p:sp>
      <p:sp>
        <p:nvSpPr>
          <p:cNvPr id="57" name="文本框 56"/>
          <p:cNvSpPr txBox="1"/>
          <p:nvPr/>
        </p:nvSpPr>
        <p:spPr>
          <a:xfrm>
            <a:off x="4917032" y="4043459"/>
            <a:ext cx="431566" cy="369332"/>
          </a:xfrm>
          <a:prstGeom prst="rect">
            <a:avLst/>
          </a:prstGeom>
          <a:noFill/>
          <a:ln w="28575">
            <a:solidFill>
              <a:srgbClr val="CCCC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mtClean="0"/>
              <a:t>c</a:t>
            </a:r>
            <a:r>
              <a:rPr lang="en-US" altLang="zh-CN" baseline="-25000"/>
              <a:t>2</a:t>
            </a:r>
            <a:endParaRPr lang="zh-CN" altLang="en-US"/>
          </a:p>
        </p:txBody>
      </p:sp>
      <p:cxnSp>
        <p:nvCxnSpPr>
          <p:cNvPr id="61" name="直接箭头连接符 60"/>
          <p:cNvCxnSpPr/>
          <p:nvPr/>
        </p:nvCxnSpPr>
        <p:spPr>
          <a:xfrm flipH="1">
            <a:off x="4284070" y="5203105"/>
            <a:ext cx="828000" cy="5688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 rot="19648018">
            <a:off x="4144904" y="5056776"/>
            <a:ext cx="112879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/>
              <a:t>s</a:t>
            </a:r>
            <a:r>
              <a:rPr lang="en-US" altLang="zh-CN" sz="1600" smtClean="0"/>
              <a:t>plit(3)</a:t>
            </a:r>
            <a:endParaRPr lang="zh-CN" altLang="en-US" sz="1600"/>
          </a:p>
        </p:txBody>
      </p:sp>
      <p:sp>
        <p:nvSpPr>
          <p:cNvPr id="63" name="椭圆 62"/>
          <p:cNvSpPr/>
          <p:nvPr/>
        </p:nvSpPr>
        <p:spPr>
          <a:xfrm>
            <a:off x="4190534" y="5717211"/>
            <a:ext cx="146124" cy="14874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3784675" y="5771905"/>
            <a:ext cx="366793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v</a:t>
            </a:r>
            <a:r>
              <a:rPr lang="en-US" altLang="zh-CN" sz="1600" baseline="-25000"/>
              <a:t>3</a:t>
            </a:r>
            <a:endParaRPr lang="zh-CN" altLang="en-US" sz="1600"/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3772797" y="1862179"/>
          <a:ext cx="449759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728">
                  <a:extLst>
                    <a:ext uri="{9D8B030D-6E8A-4147-A177-3AD203B41FA5}">
                      <a16:colId xmlns:a16="http://schemas.microsoft.com/office/drawing/2014/main" val="2305661152"/>
                    </a:ext>
                  </a:extLst>
                </a:gridCol>
                <a:gridCol w="3897867">
                  <a:extLst>
                    <a:ext uri="{9D8B030D-6E8A-4147-A177-3AD203B41FA5}">
                      <a16:colId xmlns:a16="http://schemas.microsoft.com/office/drawing/2014/main" val="4223461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argv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935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aseline="0" smtClean="0"/>
                        <a:t>e</a:t>
                      </a:r>
                      <a:r>
                        <a:rPr lang="en-US" altLang="zh-CN" sz="1600" baseline="-25000" smtClean="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smtClean="0"/>
                        <a:t>创建三个字符串对象</a:t>
                      </a:r>
                      <a:r>
                        <a:rPr lang="en-US" altLang="zh-CN" sz="1600" smtClean="0"/>
                        <a:t>,</a:t>
                      </a:r>
                      <a:r>
                        <a:rPr lang="en-US" altLang="zh-CN" sz="1600" baseline="0" smtClean="0"/>
                        <a:t> split</a:t>
                      </a:r>
                      <a:r>
                        <a:rPr lang="zh-CN" altLang="en-US" sz="1600" baseline="0" smtClean="0"/>
                        <a:t>，</a:t>
                      </a:r>
                      <a:r>
                        <a:rPr lang="en-US" altLang="zh-CN" sz="1600" baseline="0" smtClean="0"/>
                        <a:t>1</a:t>
                      </a:r>
                      <a:endParaRPr lang="zh-CN" altLang="en-US" sz="160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005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e</a:t>
                      </a:r>
                      <a:r>
                        <a:rPr lang="en-US" altLang="zh-CN" sz="1600" baseline="-25000" smtClean="0"/>
                        <a:t>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aseline="0" smtClean="0"/>
                        <a:t>创建三个字符串对象，</a:t>
                      </a:r>
                      <a:r>
                        <a:rPr lang="en-US" altLang="zh-CN" sz="1600" baseline="0" smtClean="0"/>
                        <a:t>union</a:t>
                      </a:r>
                      <a:r>
                        <a:rPr lang="zh-CN" altLang="en-US" sz="1600" baseline="0" smtClean="0"/>
                        <a:t>，</a:t>
                      </a:r>
                      <a:r>
                        <a:rPr lang="en-US" altLang="zh-CN" sz="1600" baseline="0" smtClean="0"/>
                        <a:t>1</a:t>
                      </a:r>
                      <a:r>
                        <a:rPr lang="zh-CN" altLang="en-US" sz="1600" baseline="0" smtClean="0"/>
                        <a:t>，</a:t>
                      </a:r>
                      <a:r>
                        <a:rPr lang="en-US" altLang="zh-CN" sz="1600" baseline="0" smtClean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70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e</a:t>
                      </a:r>
                      <a:r>
                        <a:rPr lang="en-US" altLang="zh-CN" sz="1600" baseline="-25000" smtClean="0"/>
                        <a:t>3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smtClean="0"/>
                        <a:t>创建两个字符串对象，</a:t>
                      </a:r>
                      <a:r>
                        <a:rPr lang="en-US" altLang="zh-CN" sz="1600" smtClean="0"/>
                        <a:t>split</a:t>
                      </a:r>
                      <a:r>
                        <a:rPr lang="zh-CN" altLang="en-US" sz="1600" smtClean="0"/>
                        <a:t>，</a:t>
                      </a:r>
                      <a:r>
                        <a:rPr lang="en-US" altLang="zh-CN" sz="1600" smtClean="0"/>
                        <a:t>3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018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e</a:t>
                      </a:r>
                      <a:r>
                        <a:rPr lang="en-US" altLang="zh-CN" sz="1600" baseline="-25000" smtClean="0"/>
                        <a:t>4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smtClean="0"/>
                        <a:t>创建两个字符串对象，</a:t>
                      </a:r>
                      <a:r>
                        <a:rPr lang="en-US" altLang="zh-CN" sz="1600" smtClean="0"/>
                        <a:t>split</a:t>
                      </a:r>
                      <a:r>
                        <a:rPr lang="zh-CN" altLang="en-US" sz="1600" smtClean="0"/>
                        <a:t>，</a:t>
                      </a:r>
                      <a:r>
                        <a:rPr lang="en-US" altLang="zh-CN" sz="1600" smtClean="0"/>
                        <a:t>3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700957"/>
                  </a:ext>
                </a:extLst>
              </a:tr>
            </a:tbl>
          </a:graphicData>
        </a:graphic>
      </p:graphicFrame>
      <p:sp>
        <p:nvSpPr>
          <p:cNvPr id="5" name="椭圆 4"/>
          <p:cNvSpPr/>
          <p:nvPr/>
        </p:nvSpPr>
        <p:spPr>
          <a:xfrm rot="19961965">
            <a:off x="802968" y="4507263"/>
            <a:ext cx="1215507" cy="421629"/>
          </a:xfrm>
          <a:prstGeom prst="ellipse">
            <a:avLst/>
          </a:prstGeom>
          <a:noFill/>
          <a:ln>
            <a:solidFill>
              <a:srgbClr val="63A7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rot="19667892">
            <a:off x="2024756" y="5444475"/>
            <a:ext cx="1215507" cy="378312"/>
          </a:xfrm>
          <a:prstGeom prst="ellipse">
            <a:avLst/>
          </a:prstGeom>
          <a:noFill/>
          <a:ln>
            <a:solidFill>
              <a:srgbClr val="63A7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4172117" y="1569456"/>
            <a:ext cx="4647262" cy="1708757"/>
          </a:xfrm>
          <a:prstGeom prst="rect">
            <a:avLst/>
          </a:prstGeom>
          <a:solidFill>
            <a:srgbClr val="D1E4FB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mtClean="0">
                <a:solidFill>
                  <a:schemeClr val="tx1"/>
                </a:solidFill>
              </a:rPr>
              <a:t>1</a:t>
            </a:r>
            <a:r>
              <a:rPr lang="zh-CN" altLang="en-US" smtClean="0">
                <a:solidFill>
                  <a:schemeClr val="tx1"/>
                </a:solidFill>
              </a:rPr>
              <a:t>：重复创建了</a:t>
            </a:r>
            <a:r>
              <a:rPr lang="en-US" altLang="zh-CN" smtClean="0">
                <a:solidFill>
                  <a:schemeClr val="tx1"/>
                </a:solidFill>
              </a:rPr>
              <a:t>union/split</a:t>
            </a:r>
            <a:r>
              <a:rPr lang="zh-CN" altLang="en-US" smtClean="0">
                <a:solidFill>
                  <a:schemeClr val="tx1"/>
                </a:solidFill>
              </a:rPr>
              <a:t>对象</a:t>
            </a:r>
            <a:endParaRPr lang="en-US" altLang="zh-CN" smtClean="0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 smtClean="0">
                <a:solidFill>
                  <a:schemeClr val="tx1"/>
                </a:solidFill>
              </a:rPr>
              <a:t>     </a:t>
            </a:r>
            <a:r>
              <a:rPr lang="zh-CN" altLang="en-US" smtClean="0">
                <a:solidFill>
                  <a:srgbClr val="C00000"/>
                </a:solidFill>
              </a:rPr>
              <a:t>创建共享</a:t>
            </a:r>
            <a:r>
              <a:rPr lang="zh-CN" altLang="en-US" smtClean="0">
                <a:solidFill>
                  <a:srgbClr val="C00000"/>
                </a:solidFill>
              </a:rPr>
              <a:t>字符串</a:t>
            </a:r>
            <a:r>
              <a:rPr lang="en-US" altLang="zh-CN">
                <a:solidFill>
                  <a:srgbClr val="C00000"/>
                </a:solidFill>
              </a:rPr>
              <a:t> </a:t>
            </a:r>
            <a:endParaRPr lang="en-US" altLang="zh-CN" smtClean="0">
              <a:solidFill>
                <a:srgbClr val="C00000"/>
              </a:solidFill>
            </a:endParaRPr>
          </a:p>
          <a:p>
            <a:r>
              <a:rPr lang="en-US" altLang="zh-CN">
                <a:solidFill>
                  <a:srgbClr val="C00000"/>
                </a:solidFill>
              </a:rPr>
              <a:t> </a:t>
            </a:r>
            <a:r>
              <a:rPr lang="en-US" altLang="zh-CN" smtClean="0">
                <a:solidFill>
                  <a:srgbClr val="C00000"/>
                </a:solidFill>
              </a:rPr>
              <a:t>     shared.union(shared.split</a:t>
            </a:r>
            <a:r>
              <a:rPr lang="en-US" altLang="zh-CN" smtClean="0">
                <a:solidFill>
                  <a:srgbClr val="C00000"/>
                </a:solidFill>
              </a:rPr>
              <a:t>)</a:t>
            </a:r>
          </a:p>
          <a:p>
            <a:r>
              <a:rPr lang="en-US" altLang="zh-CN" smtClean="0">
                <a:solidFill>
                  <a:schemeClr val="tx1"/>
                </a:solidFill>
              </a:rPr>
              <a:t>2</a:t>
            </a:r>
            <a:r>
              <a:rPr lang="zh-CN" altLang="en-US" smtClean="0">
                <a:solidFill>
                  <a:schemeClr val="tx1"/>
                </a:solidFill>
              </a:rPr>
              <a:t>：某些对象可以共享</a:t>
            </a:r>
            <a:endParaRPr lang="en-US" altLang="zh-CN" smtClean="0">
              <a:solidFill>
                <a:schemeClr val="tx1"/>
              </a:solidFill>
            </a:endParaRPr>
          </a:p>
          <a:p>
            <a:r>
              <a:rPr lang="en-US" altLang="zh-CN" smtClean="0">
                <a:solidFill>
                  <a:schemeClr val="tx1"/>
                </a:solidFill>
              </a:rPr>
              <a:t>3</a:t>
            </a:r>
            <a:r>
              <a:rPr lang="zh-CN" altLang="en-US" smtClean="0">
                <a:solidFill>
                  <a:schemeClr val="tx1"/>
                </a:solidFill>
              </a:rPr>
              <a:t>：数字可以用服务器初始化创建的共</a:t>
            </a:r>
            <a:endParaRPr lang="en-US" altLang="zh-CN" smtClean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      享对象（</a:t>
            </a:r>
            <a:r>
              <a:rPr lang="en-US" altLang="zh-CN" smtClean="0">
                <a:solidFill>
                  <a:schemeClr val="tx1"/>
                </a:solidFill>
              </a:rPr>
              <a:t>0~10000</a:t>
            </a:r>
            <a:r>
              <a:rPr lang="zh-CN" altLang="en-US" smtClean="0">
                <a:solidFill>
                  <a:schemeClr val="tx1"/>
                </a:solidFill>
              </a:rPr>
              <a:t>）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26921" y="4889943"/>
            <a:ext cx="1736570" cy="451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</a:t>
            </a:r>
            <a:r>
              <a:rPr lang="en-US" altLang="zh-CN" sz="1400" baseline="-25000" smtClean="0"/>
              <a:t>2</a:t>
            </a:r>
            <a:r>
              <a:rPr lang="en-US" altLang="zh-CN" sz="1400" smtClean="0"/>
              <a:t>-&gt;argv = e</a:t>
            </a:r>
            <a:r>
              <a:rPr lang="en-US" altLang="zh-CN" sz="1400" baseline="-25000" smtClean="0"/>
              <a:t>1</a:t>
            </a:r>
            <a:r>
              <a:rPr lang="en-US" altLang="zh-CN" sz="1400" smtClean="0"/>
              <a:t>-&gt;argv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50851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smtClean="0"/>
              <a:t>内存空间</a:t>
            </a:r>
            <a:r>
              <a:rPr lang="en-US" altLang="zh-CN" sz="2400" smtClean="0"/>
              <a:t>(</a:t>
            </a:r>
            <a:r>
              <a:rPr lang="zh-CN" altLang="en-US" sz="2400" smtClean="0"/>
              <a:t>字节</a:t>
            </a:r>
            <a:r>
              <a:rPr lang="en-US" altLang="zh-CN" sz="2400" smtClean="0"/>
              <a:t>)</a:t>
            </a:r>
          </a:p>
          <a:p>
            <a:endParaRPr lang="en-US" altLang="zh-CN" sz="2400"/>
          </a:p>
          <a:p>
            <a:endParaRPr lang="en-US" altLang="zh-CN" sz="2400" smtClean="0"/>
          </a:p>
          <a:p>
            <a:endParaRPr lang="en-US" altLang="zh-CN" sz="2400"/>
          </a:p>
          <a:p>
            <a:r>
              <a:rPr lang="zh-CN" altLang="en-US" sz="2400" smtClean="0"/>
              <a:t>例子（</a:t>
            </a:r>
            <a:r>
              <a:rPr lang="en-US" altLang="zh-CN" sz="2400" smtClean="0"/>
              <a:t>server</a:t>
            </a:r>
            <a:r>
              <a:rPr lang="zh-CN" altLang="en-US" sz="2400" smtClean="0"/>
              <a:t>端）</a:t>
            </a:r>
            <a:endParaRPr lang="en-US" altLang="zh-CN" sz="2400" smtClean="0"/>
          </a:p>
          <a:p>
            <a:endParaRPr lang="en-US" altLang="zh-CN" sz="2400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</p:txBody>
      </p:sp>
      <p:cxnSp>
        <p:nvCxnSpPr>
          <p:cNvPr id="25" name="直接箭头连接符 24"/>
          <p:cNvCxnSpPr>
            <a:stCxn id="17" idx="5"/>
          </p:cNvCxnSpPr>
          <p:nvPr/>
        </p:nvCxnSpPr>
        <p:spPr>
          <a:xfrm>
            <a:off x="1125422" y="5222782"/>
            <a:ext cx="828000" cy="5688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0" idx="3"/>
          </p:cNvCxnSpPr>
          <p:nvPr/>
        </p:nvCxnSpPr>
        <p:spPr>
          <a:xfrm flipH="1">
            <a:off x="1978369" y="5246387"/>
            <a:ext cx="828000" cy="5688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优化（</a:t>
            </a:r>
            <a:r>
              <a:rPr lang="en-US" altLang="zh-CN" smtClean="0"/>
              <a:t>2D state space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28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169" y="2204864"/>
            <a:ext cx="2748049" cy="132796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376" y="2215921"/>
            <a:ext cx="2511350" cy="118958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427984" y="2348880"/>
            <a:ext cx="1367083" cy="2402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stCxn id="15" idx="3"/>
            <a:endCxn id="17" idx="7"/>
          </p:cNvCxnSpPr>
          <p:nvPr/>
        </p:nvCxnSpPr>
        <p:spPr>
          <a:xfrm flipH="1">
            <a:off x="1125422" y="4572414"/>
            <a:ext cx="808097" cy="5451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5" idx="5"/>
            <a:endCxn id="20" idx="1"/>
          </p:cNvCxnSpPr>
          <p:nvPr/>
        </p:nvCxnSpPr>
        <p:spPr>
          <a:xfrm>
            <a:off x="2036845" y="4572414"/>
            <a:ext cx="828000" cy="56879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1912120" y="4445456"/>
            <a:ext cx="146124" cy="14874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000697" y="5095824"/>
            <a:ext cx="146124" cy="14874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124200" y="5049852"/>
            <a:ext cx="366793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v</a:t>
            </a:r>
            <a:r>
              <a:rPr lang="en-US" altLang="zh-CN" sz="1600" baseline="-25000"/>
              <a:t>1</a:t>
            </a:r>
            <a:endParaRPr lang="zh-CN" altLang="en-US" sz="1600"/>
          </a:p>
        </p:txBody>
      </p:sp>
      <p:sp>
        <p:nvSpPr>
          <p:cNvPr id="20" name="椭圆 19"/>
          <p:cNvSpPr/>
          <p:nvPr/>
        </p:nvSpPr>
        <p:spPr>
          <a:xfrm>
            <a:off x="2843446" y="5119429"/>
            <a:ext cx="146124" cy="14874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738956" y="4035362"/>
            <a:ext cx="595777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12/3</a:t>
            </a:r>
            <a:endParaRPr lang="zh-CN" altLang="en-US" sz="1400"/>
          </a:p>
        </p:txBody>
      </p:sp>
      <p:sp>
        <p:nvSpPr>
          <p:cNvPr id="23" name="文本框 22"/>
          <p:cNvSpPr txBox="1"/>
          <p:nvPr/>
        </p:nvSpPr>
        <p:spPr>
          <a:xfrm rot="19648018">
            <a:off x="831569" y="4550289"/>
            <a:ext cx="112879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union(1,3)</a:t>
            </a:r>
            <a:endParaRPr lang="zh-CN" altLang="en-US" sz="1600"/>
          </a:p>
        </p:txBody>
      </p:sp>
      <p:sp>
        <p:nvSpPr>
          <p:cNvPr id="36" name="椭圆 35"/>
          <p:cNvSpPr/>
          <p:nvPr/>
        </p:nvSpPr>
        <p:spPr>
          <a:xfrm>
            <a:off x="1890721" y="5726164"/>
            <a:ext cx="146124" cy="14874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 rot="2035601">
            <a:off x="2132826" y="4576363"/>
            <a:ext cx="112879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split(1)</a:t>
            </a:r>
            <a:endParaRPr lang="zh-CN" altLang="en-US" sz="1600"/>
          </a:p>
        </p:txBody>
      </p:sp>
      <p:sp>
        <p:nvSpPr>
          <p:cNvPr id="38" name="文本框 37"/>
          <p:cNvSpPr txBox="1"/>
          <p:nvPr/>
        </p:nvSpPr>
        <p:spPr>
          <a:xfrm rot="19648018">
            <a:off x="2032082" y="5442768"/>
            <a:ext cx="112879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union(1,3)</a:t>
            </a:r>
            <a:endParaRPr lang="zh-CN" altLang="en-US" sz="1600"/>
          </a:p>
        </p:txBody>
      </p:sp>
      <p:sp>
        <p:nvSpPr>
          <p:cNvPr id="39" name="文本框 38"/>
          <p:cNvSpPr txBox="1"/>
          <p:nvPr/>
        </p:nvSpPr>
        <p:spPr>
          <a:xfrm rot="2035601">
            <a:off x="970608" y="5530754"/>
            <a:ext cx="112879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split(3)</a:t>
            </a:r>
            <a:endParaRPr lang="zh-CN" altLang="en-US" sz="1600"/>
          </a:p>
        </p:txBody>
      </p:sp>
      <p:sp>
        <p:nvSpPr>
          <p:cNvPr id="41" name="文本框 40"/>
          <p:cNvSpPr txBox="1"/>
          <p:nvPr/>
        </p:nvSpPr>
        <p:spPr>
          <a:xfrm>
            <a:off x="1784944" y="5956317"/>
            <a:ext cx="366793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v</a:t>
            </a:r>
            <a:r>
              <a:rPr lang="en-US" altLang="zh-CN" sz="1600" baseline="-25000" smtClean="0"/>
              <a:t>2</a:t>
            </a:r>
            <a:endParaRPr lang="zh-CN" altLang="en-US" sz="1600"/>
          </a:p>
        </p:txBody>
      </p:sp>
      <p:sp>
        <p:nvSpPr>
          <p:cNvPr id="42" name="文本框 41"/>
          <p:cNvSpPr txBox="1"/>
          <p:nvPr/>
        </p:nvSpPr>
        <p:spPr>
          <a:xfrm>
            <a:off x="807557" y="4037638"/>
            <a:ext cx="431566" cy="369332"/>
          </a:xfrm>
          <a:prstGeom prst="rect">
            <a:avLst/>
          </a:prstGeom>
          <a:noFill/>
          <a:ln w="28575">
            <a:solidFill>
              <a:srgbClr val="CCCC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mtClean="0"/>
              <a:t>c</a:t>
            </a:r>
            <a:r>
              <a:rPr lang="en-US" altLang="zh-CN" baseline="-25000" smtClean="0"/>
              <a:t>1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 rot="2035601">
            <a:off x="2056635" y="4919008"/>
            <a:ext cx="112879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e</a:t>
            </a:r>
            <a:r>
              <a:rPr lang="en-US" altLang="zh-CN" sz="1600" baseline="-25000" smtClean="0"/>
              <a:t>1</a:t>
            </a:r>
            <a:endParaRPr lang="zh-CN" altLang="en-US" sz="1600"/>
          </a:p>
        </p:txBody>
      </p:sp>
      <p:sp>
        <p:nvSpPr>
          <p:cNvPr id="29" name="文本框 28"/>
          <p:cNvSpPr txBox="1"/>
          <p:nvPr/>
        </p:nvSpPr>
        <p:spPr>
          <a:xfrm rot="19411524">
            <a:off x="2019001" y="4998872"/>
            <a:ext cx="112879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e</a:t>
            </a:r>
            <a:r>
              <a:rPr lang="en-US" altLang="zh-CN" sz="1600" baseline="-25000"/>
              <a:t>2</a:t>
            </a:r>
            <a:endParaRPr lang="zh-CN" altLang="en-US" sz="1600"/>
          </a:p>
        </p:txBody>
      </p:sp>
      <p:sp>
        <p:nvSpPr>
          <p:cNvPr id="30" name="文本框 29"/>
          <p:cNvSpPr txBox="1"/>
          <p:nvPr/>
        </p:nvSpPr>
        <p:spPr>
          <a:xfrm rot="1734941">
            <a:off x="1407217" y="5356986"/>
            <a:ext cx="112879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e</a:t>
            </a:r>
            <a:r>
              <a:rPr lang="en-US" altLang="zh-CN" sz="1600" baseline="-25000" smtClean="0"/>
              <a:t>3</a:t>
            </a:r>
            <a:endParaRPr lang="zh-CN" altLang="en-US" sz="1600"/>
          </a:p>
        </p:txBody>
      </p:sp>
      <p:cxnSp>
        <p:nvCxnSpPr>
          <p:cNvPr id="44" name="直接箭头连接符 43"/>
          <p:cNvCxnSpPr>
            <a:stCxn id="46" idx="3"/>
            <a:endCxn id="47" idx="7"/>
          </p:cNvCxnSpPr>
          <p:nvPr/>
        </p:nvCxnSpPr>
        <p:spPr>
          <a:xfrm flipH="1">
            <a:off x="5234897" y="4578235"/>
            <a:ext cx="808097" cy="5451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6021595" y="4451277"/>
            <a:ext cx="146124" cy="14874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5110172" y="5101645"/>
            <a:ext cx="146124" cy="14874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5848431" y="4041183"/>
            <a:ext cx="595777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12/3</a:t>
            </a:r>
            <a:endParaRPr lang="zh-CN" altLang="en-US" sz="1400"/>
          </a:p>
        </p:txBody>
      </p:sp>
      <p:sp>
        <p:nvSpPr>
          <p:cNvPr id="51" name="文本框 50"/>
          <p:cNvSpPr txBox="1"/>
          <p:nvPr/>
        </p:nvSpPr>
        <p:spPr>
          <a:xfrm rot="19648018">
            <a:off x="4941044" y="4556110"/>
            <a:ext cx="112879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union(1,3)</a:t>
            </a:r>
            <a:endParaRPr lang="zh-CN" altLang="en-US" sz="1600"/>
          </a:p>
        </p:txBody>
      </p:sp>
      <p:sp>
        <p:nvSpPr>
          <p:cNvPr id="57" name="文本框 56"/>
          <p:cNvSpPr txBox="1"/>
          <p:nvPr/>
        </p:nvSpPr>
        <p:spPr>
          <a:xfrm>
            <a:off x="4917032" y="4043459"/>
            <a:ext cx="431566" cy="369332"/>
          </a:xfrm>
          <a:prstGeom prst="rect">
            <a:avLst/>
          </a:prstGeom>
          <a:noFill/>
          <a:ln w="28575">
            <a:solidFill>
              <a:srgbClr val="CCCC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mtClean="0"/>
              <a:t>c</a:t>
            </a:r>
            <a:r>
              <a:rPr lang="en-US" altLang="zh-CN" baseline="-25000"/>
              <a:t>2</a:t>
            </a:r>
            <a:endParaRPr lang="zh-CN" altLang="en-US"/>
          </a:p>
        </p:txBody>
      </p:sp>
      <p:cxnSp>
        <p:nvCxnSpPr>
          <p:cNvPr id="61" name="直接箭头连接符 60"/>
          <p:cNvCxnSpPr/>
          <p:nvPr/>
        </p:nvCxnSpPr>
        <p:spPr>
          <a:xfrm flipH="1">
            <a:off x="4284070" y="5203105"/>
            <a:ext cx="828000" cy="5688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 rot="19648018">
            <a:off x="4144904" y="5056776"/>
            <a:ext cx="112879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/>
              <a:t>s</a:t>
            </a:r>
            <a:r>
              <a:rPr lang="en-US" altLang="zh-CN" sz="1600" smtClean="0"/>
              <a:t>plit(3)</a:t>
            </a:r>
            <a:endParaRPr lang="zh-CN" altLang="en-US" sz="1600"/>
          </a:p>
        </p:txBody>
      </p:sp>
      <p:sp>
        <p:nvSpPr>
          <p:cNvPr id="63" name="椭圆 62"/>
          <p:cNvSpPr/>
          <p:nvPr/>
        </p:nvSpPr>
        <p:spPr>
          <a:xfrm>
            <a:off x="4190534" y="5717211"/>
            <a:ext cx="146124" cy="14874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3784675" y="5771905"/>
            <a:ext cx="366793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v</a:t>
            </a:r>
            <a:r>
              <a:rPr lang="en-US" altLang="zh-CN" sz="1600" baseline="-25000"/>
              <a:t>3</a:t>
            </a:r>
            <a:endParaRPr lang="zh-CN" altLang="en-US" sz="1600"/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3772797" y="1862179"/>
          <a:ext cx="449759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728">
                  <a:extLst>
                    <a:ext uri="{9D8B030D-6E8A-4147-A177-3AD203B41FA5}">
                      <a16:colId xmlns:a16="http://schemas.microsoft.com/office/drawing/2014/main" val="2305661152"/>
                    </a:ext>
                  </a:extLst>
                </a:gridCol>
                <a:gridCol w="3897867">
                  <a:extLst>
                    <a:ext uri="{9D8B030D-6E8A-4147-A177-3AD203B41FA5}">
                      <a16:colId xmlns:a16="http://schemas.microsoft.com/office/drawing/2014/main" val="4223461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argv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935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aseline="0" smtClean="0"/>
                        <a:t>e</a:t>
                      </a:r>
                      <a:r>
                        <a:rPr lang="en-US" altLang="zh-CN" sz="1600" baseline="-25000" smtClean="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smtClean="0"/>
                        <a:t>创建三个字符串对象</a:t>
                      </a:r>
                      <a:r>
                        <a:rPr lang="en-US" altLang="zh-CN" sz="1600" smtClean="0"/>
                        <a:t>,</a:t>
                      </a:r>
                      <a:r>
                        <a:rPr lang="en-US" altLang="zh-CN" sz="1600" baseline="0" smtClean="0"/>
                        <a:t> split</a:t>
                      </a:r>
                      <a:r>
                        <a:rPr lang="zh-CN" altLang="en-US" sz="1600" baseline="0" smtClean="0"/>
                        <a:t>，</a:t>
                      </a:r>
                      <a:r>
                        <a:rPr lang="en-US" altLang="zh-CN" sz="1600" baseline="0" smtClean="0"/>
                        <a:t>1</a:t>
                      </a:r>
                      <a:endParaRPr lang="zh-CN" altLang="en-US" sz="160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005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e</a:t>
                      </a:r>
                      <a:r>
                        <a:rPr lang="en-US" altLang="zh-CN" sz="1600" baseline="-25000" smtClean="0"/>
                        <a:t>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aseline="0" smtClean="0"/>
                        <a:t>创建三个字符串对象，</a:t>
                      </a:r>
                      <a:r>
                        <a:rPr lang="en-US" altLang="zh-CN" sz="1600" baseline="0" smtClean="0"/>
                        <a:t>union</a:t>
                      </a:r>
                      <a:r>
                        <a:rPr lang="zh-CN" altLang="en-US" sz="1600" baseline="0" smtClean="0"/>
                        <a:t>，</a:t>
                      </a:r>
                      <a:r>
                        <a:rPr lang="en-US" altLang="zh-CN" sz="1600" baseline="0" smtClean="0"/>
                        <a:t>1</a:t>
                      </a:r>
                      <a:r>
                        <a:rPr lang="zh-CN" altLang="en-US" sz="1600" baseline="0" smtClean="0"/>
                        <a:t>，</a:t>
                      </a:r>
                      <a:r>
                        <a:rPr lang="en-US" altLang="zh-CN" sz="1600" baseline="0" smtClean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70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e</a:t>
                      </a:r>
                      <a:r>
                        <a:rPr lang="en-US" altLang="zh-CN" sz="1600" baseline="-25000" smtClean="0"/>
                        <a:t>3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smtClean="0"/>
                        <a:t>创建两个字符串对象，</a:t>
                      </a:r>
                      <a:r>
                        <a:rPr lang="en-US" altLang="zh-CN" sz="1600" smtClean="0"/>
                        <a:t>split</a:t>
                      </a:r>
                      <a:r>
                        <a:rPr lang="zh-CN" altLang="en-US" sz="1600" smtClean="0"/>
                        <a:t>，</a:t>
                      </a:r>
                      <a:r>
                        <a:rPr lang="en-US" altLang="zh-CN" sz="1600" smtClean="0"/>
                        <a:t>3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018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e</a:t>
                      </a:r>
                      <a:r>
                        <a:rPr lang="en-US" altLang="zh-CN" sz="1600" baseline="-25000" smtClean="0"/>
                        <a:t>4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smtClean="0"/>
                        <a:t>创建两个字符串对象，</a:t>
                      </a:r>
                      <a:r>
                        <a:rPr lang="en-US" altLang="zh-CN" sz="1600" smtClean="0"/>
                        <a:t>split</a:t>
                      </a:r>
                      <a:r>
                        <a:rPr lang="zh-CN" altLang="en-US" sz="1600" smtClean="0"/>
                        <a:t>，</a:t>
                      </a:r>
                      <a:r>
                        <a:rPr lang="en-US" altLang="zh-CN" sz="1600" smtClean="0"/>
                        <a:t>3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700957"/>
                  </a:ext>
                </a:extLst>
              </a:tr>
            </a:tbl>
          </a:graphicData>
        </a:graphic>
      </p:graphicFrame>
      <p:sp>
        <p:nvSpPr>
          <p:cNvPr id="5" name="椭圆 4"/>
          <p:cNvSpPr/>
          <p:nvPr/>
        </p:nvSpPr>
        <p:spPr>
          <a:xfrm rot="19961965">
            <a:off x="802968" y="4507263"/>
            <a:ext cx="1215507" cy="421629"/>
          </a:xfrm>
          <a:prstGeom prst="ellipse">
            <a:avLst/>
          </a:prstGeom>
          <a:noFill/>
          <a:ln>
            <a:solidFill>
              <a:srgbClr val="63A7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rot="19667892">
            <a:off x="2024756" y="5444475"/>
            <a:ext cx="1215507" cy="378312"/>
          </a:xfrm>
          <a:prstGeom prst="ellipse">
            <a:avLst/>
          </a:prstGeom>
          <a:noFill/>
          <a:ln>
            <a:solidFill>
              <a:srgbClr val="63A7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线形标注 1(无边框) 11"/>
          <p:cNvSpPr/>
          <p:nvPr/>
        </p:nvSpPr>
        <p:spPr>
          <a:xfrm>
            <a:off x="3169647" y="3764656"/>
            <a:ext cx="3032730" cy="1107889"/>
          </a:xfrm>
          <a:prstGeom prst="callout1">
            <a:avLst>
              <a:gd name="adj1" fmla="val 63335"/>
              <a:gd name="adj2" fmla="val -2151"/>
              <a:gd name="adj3" fmla="val 75912"/>
              <a:gd name="adj4" fmla="val -159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mtClean="0"/>
              <a:t>必须创建新的字符串对象</a:t>
            </a:r>
            <a:r>
              <a:rPr lang="en-US" altLang="zh-CN" smtClean="0"/>
              <a:t>1</a:t>
            </a:r>
            <a:r>
              <a:rPr lang="zh-CN" altLang="en-US" smtClean="0"/>
              <a:t>，因为该对象会在读入下一个新的命令时回收</a:t>
            </a:r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4172117" y="1569456"/>
            <a:ext cx="3986322" cy="991305"/>
          </a:xfrm>
          <a:prstGeom prst="rect">
            <a:avLst/>
          </a:prstGeom>
          <a:solidFill>
            <a:srgbClr val="D1E4FB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mtClean="0">
                <a:solidFill>
                  <a:schemeClr val="tx1"/>
                </a:solidFill>
              </a:rPr>
              <a:t>1</a:t>
            </a:r>
            <a:r>
              <a:rPr lang="zh-CN" altLang="en-US" smtClean="0">
                <a:solidFill>
                  <a:schemeClr val="tx1"/>
                </a:solidFill>
              </a:rPr>
              <a:t>：重复创建了</a:t>
            </a:r>
            <a:r>
              <a:rPr lang="en-US" altLang="zh-CN" smtClean="0">
                <a:solidFill>
                  <a:schemeClr val="tx1"/>
                </a:solidFill>
              </a:rPr>
              <a:t>union/split</a:t>
            </a:r>
            <a:r>
              <a:rPr lang="zh-CN" altLang="en-US" smtClean="0">
                <a:solidFill>
                  <a:schemeClr val="tx1"/>
                </a:solidFill>
              </a:rPr>
              <a:t>对象</a:t>
            </a:r>
            <a:endParaRPr lang="en-US" altLang="zh-CN" smtClean="0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 smtClean="0">
                <a:solidFill>
                  <a:schemeClr val="tx1"/>
                </a:solidFill>
              </a:rPr>
              <a:t>     </a:t>
            </a:r>
            <a:r>
              <a:rPr lang="zh-CN" altLang="en-US" smtClean="0">
                <a:solidFill>
                  <a:srgbClr val="C00000"/>
                </a:solidFill>
              </a:rPr>
              <a:t>创建共享字符串对象</a:t>
            </a:r>
            <a:r>
              <a:rPr lang="en-US" altLang="zh-CN" smtClean="0">
                <a:solidFill>
                  <a:srgbClr val="C00000"/>
                </a:solidFill>
              </a:rPr>
              <a:t>union(split)</a:t>
            </a:r>
          </a:p>
          <a:p>
            <a:r>
              <a:rPr lang="en-US" altLang="zh-CN" smtClean="0">
                <a:solidFill>
                  <a:schemeClr val="tx1"/>
                </a:solidFill>
              </a:rPr>
              <a:t>2</a:t>
            </a:r>
            <a:r>
              <a:rPr lang="zh-CN" altLang="en-US" smtClean="0">
                <a:solidFill>
                  <a:schemeClr val="tx1"/>
                </a:solidFill>
              </a:rPr>
              <a:t>：某些对象可以共享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172117" y="1569456"/>
            <a:ext cx="4647262" cy="1708757"/>
          </a:xfrm>
          <a:prstGeom prst="rect">
            <a:avLst/>
          </a:prstGeom>
          <a:solidFill>
            <a:srgbClr val="D1E4FB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mtClean="0">
                <a:solidFill>
                  <a:schemeClr val="tx1"/>
                </a:solidFill>
              </a:rPr>
              <a:t>1</a:t>
            </a:r>
            <a:r>
              <a:rPr lang="zh-CN" altLang="en-US" smtClean="0">
                <a:solidFill>
                  <a:schemeClr val="tx1"/>
                </a:solidFill>
              </a:rPr>
              <a:t>：重复创建了</a:t>
            </a:r>
            <a:r>
              <a:rPr lang="en-US" altLang="zh-CN" smtClean="0">
                <a:solidFill>
                  <a:schemeClr val="tx1"/>
                </a:solidFill>
              </a:rPr>
              <a:t>union/split</a:t>
            </a:r>
            <a:r>
              <a:rPr lang="zh-CN" altLang="en-US" smtClean="0">
                <a:solidFill>
                  <a:schemeClr val="tx1"/>
                </a:solidFill>
              </a:rPr>
              <a:t>对象</a:t>
            </a:r>
            <a:endParaRPr lang="en-US" altLang="zh-CN" smtClean="0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 smtClean="0">
                <a:solidFill>
                  <a:schemeClr val="tx1"/>
                </a:solidFill>
              </a:rPr>
              <a:t>     </a:t>
            </a:r>
            <a:r>
              <a:rPr lang="zh-CN" altLang="en-US" smtClean="0">
                <a:solidFill>
                  <a:srgbClr val="C00000"/>
                </a:solidFill>
              </a:rPr>
              <a:t>创建共享</a:t>
            </a:r>
            <a:r>
              <a:rPr lang="zh-CN" altLang="en-US" smtClean="0">
                <a:solidFill>
                  <a:srgbClr val="C00000"/>
                </a:solidFill>
              </a:rPr>
              <a:t>字符串</a:t>
            </a:r>
            <a:r>
              <a:rPr lang="en-US" altLang="zh-CN">
                <a:solidFill>
                  <a:srgbClr val="C00000"/>
                </a:solidFill>
              </a:rPr>
              <a:t> </a:t>
            </a:r>
            <a:endParaRPr lang="en-US" altLang="zh-CN" smtClean="0">
              <a:solidFill>
                <a:srgbClr val="C00000"/>
              </a:solidFill>
            </a:endParaRPr>
          </a:p>
          <a:p>
            <a:r>
              <a:rPr lang="en-US" altLang="zh-CN">
                <a:solidFill>
                  <a:srgbClr val="C00000"/>
                </a:solidFill>
              </a:rPr>
              <a:t> </a:t>
            </a:r>
            <a:r>
              <a:rPr lang="en-US" altLang="zh-CN" smtClean="0">
                <a:solidFill>
                  <a:srgbClr val="C00000"/>
                </a:solidFill>
              </a:rPr>
              <a:t>     shared.union(shared.split</a:t>
            </a:r>
            <a:r>
              <a:rPr lang="en-US" altLang="zh-CN" smtClean="0">
                <a:solidFill>
                  <a:srgbClr val="C00000"/>
                </a:solidFill>
              </a:rPr>
              <a:t>)</a:t>
            </a:r>
          </a:p>
          <a:p>
            <a:r>
              <a:rPr lang="en-US" altLang="zh-CN" smtClean="0">
                <a:solidFill>
                  <a:schemeClr val="tx1"/>
                </a:solidFill>
              </a:rPr>
              <a:t>2</a:t>
            </a:r>
            <a:r>
              <a:rPr lang="zh-CN" altLang="en-US" smtClean="0">
                <a:solidFill>
                  <a:schemeClr val="tx1"/>
                </a:solidFill>
              </a:rPr>
              <a:t>：某些对象可以共享</a:t>
            </a:r>
            <a:endParaRPr lang="en-US" altLang="zh-CN" smtClean="0">
              <a:solidFill>
                <a:schemeClr val="tx1"/>
              </a:solidFill>
            </a:endParaRPr>
          </a:p>
          <a:p>
            <a:r>
              <a:rPr lang="en-US" altLang="zh-CN" smtClean="0">
                <a:solidFill>
                  <a:schemeClr val="tx1"/>
                </a:solidFill>
              </a:rPr>
              <a:t>3</a:t>
            </a:r>
            <a:r>
              <a:rPr lang="zh-CN" altLang="en-US" smtClean="0">
                <a:solidFill>
                  <a:schemeClr val="tx1"/>
                </a:solidFill>
              </a:rPr>
              <a:t>：数字可以用服务器初始化创建的共</a:t>
            </a:r>
            <a:endParaRPr lang="en-US" altLang="zh-CN" smtClean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      享对象（</a:t>
            </a:r>
            <a:r>
              <a:rPr lang="en-US" altLang="zh-CN" smtClean="0">
                <a:solidFill>
                  <a:schemeClr val="tx1"/>
                </a:solidFill>
              </a:rPr>
              <a:t>0~10000</a:t>
            </a:r>
            <a:r>
              <a:rPr lang="zh-CN" altLang="en-US" smtClean="0">
                <a:solidFill>
                  <a:schemeClr val="tx1"/>
                </a:solidFill>
              </a:rPr>
              <a:t>）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22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2D state space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op</a:t>
            </a:r>
            <a:r>
              <a:rPr lang="zh-CN" altLang="en-US" smtClean="0"/>
              <a:t>使用</a:t>
            </a:r>
            <a:r>
              <a:rPr lang="en-US" altLang="zh-CN" smtClean="0"/>
              <a:t>sds</a:t>
            </a:r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去掉</a:t>
            </a:r>
            <a:r>
              <a:rPr lang="en-US" altLang="zh-CN" smtClean="0"/>
              <a:t>ctx</a:t>
            </a:r>
            <a:r>
              <a:rPr lang="zh-CN" altLang="en-US" smtClean="0"/>
              <a:t>成员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29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3" y="2276872"/>
            <a:ext cx="2862496" cy="158417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648239" y="1772816"/>
            <a:ext cx="5152411" cy="1446055"/>
          </a:xfrm>
          <a:prstGeom prst="rect">
            <a:avLst/>
          </a:prstGeom>
          <a:solidFill>
            <a:srgbClr val="D1E4FB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mtClean="0">
                <a:solidFill>
                  <a:schemeClr val="tx1"/>
                </a:solidFill>
              </a:rPr>
              <a:t>union(1,3)</a:t>
            </a:r>
          </a:p>
          <a:p>
            <a:endParaRPr lang="en-US" altLang="zh-CN" smtClean="0">
              <a:solidFill>
                <a:schemeClr val="tx1"/>
              </a:solidFill>
            </a:endParaRPr>
          </a:p>
          <a:p>
            <a:r>
              <a:rPr lang="en-US" altLang="zh-CN" smtClean="0">
                <a:solidFill>
                  <a:schemeClr val="tx1"/>
                </a:solidFill>
              </a:rPr>
              <a:t>robj </a:t>
            </a:r>
            <a:r>
              <a:rPr lang="en-US" altLang="zh-CN" smtClean="0">
                <a:solidFill>
                  <a:schemeClr val="tx1"/>
                </a:solidFill>
              </a:rPr>
              <a:t>**: </a:t>
            </a:r>
            <a:r>
              <a:rPr lang="en-US" altLang="zh-CN" smtClean="0">
                <a:solidFill>
                  <a:schemeClr val="tx1"/>
                </a:solidFill>
              </a:rPr>
              <a:t>3</a:t>
            </a:r>
            <a:r>
              <a:rPr lang="zh-CN" altLang="en-US" smtClean="0">
                <a:solidFill>
                  <a:schemeClr val="tx1"/>
                </a:solidFill>
              </a:rPr>
              <a:t>个</a:t>
            </a:r>
            <a:r>
              <a:rPr lang="en-US" altLang="zh-CN" smtClean="0">
                <a:solidFill>
                  <a:schemeClr val="tx1"/>
                </a:solidFill>
              </a:rPr>
              <a:t>robj*+2</a:t>
            </a:r>
            <a:r>
              <a:rPr lang="zh-CN" altLang="en-US" smtClean="0">
                <a:solidFill>
                  <a:schemeClr val="tx1"/>
                </a:solidFill>
              </a:rPr>
              <a:t>个</a:t>
            </a:r>
            <a:r>
              <a:rPr lang="en-US" altLang="zh-CN" smtClean="0">
                <a:solidFill>
                  <a:schemeClr val="tx1"/>
                </a:solidFill>
              </a:rPr>
              <a:t>robj</a:t>
            </a:r>
            <a:r>
              <a:rPr lang="zh-CN" altLang="en-US" smtClean="0">
                <a:solidFill>
                  <a:schemeClr val="tx1"/>
                </a:solidFill>
              </a:rPr>
              <a:t>结构体</a:t>
            </a:r>
            <a:r>
              <a:rPr lang="en-US" altLang="zh-CN" smtClean="0">
                <a:solidFill>
                  <a:schemeClr val="tx1"/>
                </a:solidFill>
              </a:rPr>
              <a:t>+</a:t>
            </a:r>
            <a:r>
              <a:rPr lang="zh-CN" altLang="en-US" smtClean="0">
                <a:solidFill>
                  <a:schemeClr val="tx1"/>
                </a:solidFill>
              </a:rPr>
              <a:t>两个</a:t>
            </a:r>
            <a:r>
              <a:rPr lang="en-US" altLang="zh-CN" smtClean="0">
                <a:solidFill>
                  <a:schemeClr val="tx1"/>
                </a:solidFill>
              </a:rPr>
              <a:t>sds</a:t>
            </a:r>
            <a:r>
              <a:rPr lang="zh-CN" altLang="en-US" smtClean="0">
                <a:solidFill>
                  <a:schemeClr val="tx1"/>
                </a:solidFill>
              </a:rPr>
              <a:t>字符串</a:t>
            </a:r>
            <a:endParaRPr lang="en-US" altLang="zh-CN" smtClean="0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 smtClean="0">
                <a:solidFill>
                  <a:schemeClr val="tx1"/>
                </a:solidFill>
              </a:rPr>
              <a:t>           3</a:t>
            </a:r>
            <a:r>
              <a:rPr lang="zh-CN" altLang="en-US" smtClean="0">
                <a:solidFill>
                  <a:schemeClr val="tx1"/>
                </a:solidFill>
              </a:rPr>
              <a:t>*</a:t>
            </a:r>
            <a:r>
              <a:rPr lang="en-US" altLang="zh-CN" smtClean="0">
                <a:solidFill>
                  <a:schemeClr val="tx1"/>
                </a:solidFill>
              </a:rPr>
              <a:t>8+2</a:t>
            </a:r>
            <a:r>
              <a:rPr lang="zh-CN" altLang="en-US" smtClean="0">
                <a:solidFill>
                  <a:schemeClr val="tx1"/>
                </a:solidFill>
              </a:rPr>
              <a:t>*</a:t>
            </a:r>
            <a:r>
              <a:rPr lang="en-US" altLang="zh-CN" smtClean="0">
                <a:solidFill>
                  <a:schemeClr val="tx1"/>
                </a:solidFill>
              </a:rPr>
              <a:t>16+2</a:t>
            </a:r>
            <a:r>
              <a:rPr lang="zh-CN" altLang="en-US" smtClean="0">
                <a:solidFill>
                  <a:schemeClr val="tx1"/>
                </a:solidFill>
              </a:rPr>
              <a:t>*</a:t>
            </a:r>
            <a:r>
              <a:rPr lang="en-US" altLang="zh-CN" smtClean="0">
                <a:solidFill>
                  <a:schemeClr val="tx1"/>
                </a:solidFill>
              </a:rPr>
              <a:t>8=72</a:t>
            </a:r>
            <a:r>
              <a:rPr lang="zh-CN" altLang="en-US" smtClean="0">
                <a:solidFill>
                  <a:schemeClr val="tx1"/>
                </a:solidFill>
              </a:rPr>
              <a:t>字节</a:t>
            </a:r>
            <a:endParaRPr lang="en-US" altLang="zh-CN" smtClean="0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s</a:t>
            </a:r>
            <a:r>
              <a:rPr lang="en-US" altLang="zh-CN" smtClean="0">
                <a:solidFill>
                  <a:schemeClr val="tx1"/>
                </a:solidFill>
              </a:rPr>
              <a:t>ds: </a:t>
            </a:r>
            <a:r>
              <a:rPr lang="en-US" altLang="zh-CN" smtClean="0">
                <a:solidFill>
                  <a:schemeClr val="tx1"/>
                </a:solidFill>
              </a:rPr>
              <a:t>3</a:t>
            </a:r>
            <a:r>
              <a:rPr lang="en-US" altLang="zh-CN" smtClean="0">
                <a:solidFill>
                  <a:schemeClr val="tx1"/>
                </a:solidFill>
              </a:rPr>
              <a:t>(sds</a:t>
            </a:r>
            <a:r>
              <a:rPr lang="zh-CN" altLang="en-US" smtClean="0">
                <a:solidFill>
                  <a:schemeClr val="tx1"/>
                </a:solidFill>
              </a:rPr>
              <a:t>头部</a:t>
            </a:r>
            <a:r>
              <a:rPr lang="en-US" altLang="zh-CN" smtClean="0">
                <a:solidFill>
                  <a:schemeClr val="tx1"/>
                </a:solidFill>
              </a:rPr>
              <a:t>)+</a:t>
            </a:r>
            <a:r>
              <a:rPr lang="en-US" altLang="zh-CN" smtClean="0">
                <a:solidFill>
                  <a:schemeClr val="tx1"/>
                </a:solidFill>
              </a:rPr>
              <a:t>11(alloc)+1(‘\0’)=15</a:t>
            </a:r>
            <a:r>
              <a:rPr lang="zh-CN" altLang="en-US" smtClean="0">
                <a:solidFill>
                  <a:schemeClr val="tx1"/>
                </a:solidFill>
              </a:rPr>
              <a:t>字节 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84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简单动态字符串</a:t>
            </a:r>
            <a:r>
              <a:rPr lang="en-US" altLang="zh-CN" smtClean="0"/>
              <a:t>sds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sdshdr</a:t>
            </a:r>
            <a:r>
              <a:rPr lang="zh-CN" altLang="en-US" smtClean="0"/>
              <a:t>结构体</a:t>
            </a:r>
            <a:endParaRPr lang="en-US" altLang="zh-CN" smtClean="0"/>
          </a:p>
          <a:p>
            <a:pPr lvl="1"/>
            <a:endParaRPr lang="en-US" altLang="zh-CN"/>
          </a:p>
          <a:p>
            <a:pPr lvl="1"/>
            <a:endParaRPr lang="en-US" altLang="zh-CN" smtClean="0"/>
          </a:p>
          <a:p>
            <a:pPr lvl="1"/>
            <a:endParaRPr lang="en-US" altLang="zh-CN"/>
          </a:p>
          <a:p>
            <a:pPr lvl="1"/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3528" y="2204864"/>
            <a:ext cx="7848872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000">
                <a:latin typeface="+mj-lt"/>
                <a:ea typeface="黑体" panose="02010609060101010101" pitchFamily="49" charset="-122"/>
              </a:rPr>
              <a:t>5</a:t>
            </a:r>
            <a:r>
              <a:rPr lang="zh-CN" altLang="en-US" sz="2000">
                <a:latin typeface="+mj-lt"/>
                <a:ea typeface="黑体" panose="02010609060101010101" pitchFamily="49" charset="-122"/>
              </a:rPr>
              <a:t>种：</a:t>
            </a:r>
            <a:r>
              <a:rPr lang="en-US" altLang="zh-CN" sz="2000">
                <a:solidFill>
                  <a:schemeClr val="bg1">
                    <a:lumMod val="65000"/>
                  </a:schemeClr>
                </a:solidFill>
                <a:latin typeface="+mj-lt"/>
                <a:ea typeface="黑体" panose="02010609060101010101" pitchFamily="49" charset="-122"/>
              </a:rPr>
              <a:t>sdshdr5</a:t>
            </a:r>
            <a:r>
              <a:rPr lang="zh-CN" altLang="en-US" sz="2000">
                <a:latin typeface="+mj-lt"/>
                <a:ea typeface="黑体" panose="02010609060101010101" pitchFamily="49" charset="-122"/>
              </a:rPr>
              <a:t>，</a:t>
            </a:r>
            <a:r>
              <a:rPr lang="en-US" altLang="zh-CN" sz="2000">
                <a:latin typeface="+mj-lt"/>
                <a:ea typeface="黑体" panose="02010609060101010101" pitchFamily="49" charset="-122"/>
              </a:rPr>
              <a:t>sdshdr8</a:t>
            </a:r>
            <a:r>
              <a:rPr lang="zh-CN" altLang="en-US" sz="2000">
                <a:latin typeface="+mj-lt"/>
                <a:ea typeface="黑体" panose="02010609060101010101" pitchFamily="49" charset="-122"/>
              </a:rPr>
              <a:t>，</a:t>
            </a:r>
            <a:r>
              <a:rPr lang="en-US" altLang="zh-CN" sz="2000">
                <a:latin typeface="+mj-lt"/>
                <a:ea typeface="黑体" panose="02010609060101010101" pitchFamily="49" charset="-122"/>
              </a:rPr>
              <a:t>sdshdr16</a:t>
            </a:r>
            <a:r>
              <a:rPr lang="zh-CN" altLang="en-US" sz="2000">
                <a:latin typeface="+mj-lt"/>
                <a:ea typeface="黑体" panose="02010609060101010101" pitchFamily="49" charset="-122"/>
              </a:rPr>
              <a:t>，</a:t>
            </a:r>
            <a:r>
              <a:rPr lang="en-US" altLang="zh-CN" sz="2000">
                <a:latin typeface="+mj-lt"/>
                <a:ea typeface="黑体" panose="02010609060101010101" pitchFamily="49" charset="-122"/>
              </a:rPr>
              <a:t>sdshdr32</a:t>
            </a:r>
            <a:r>
              <a:rPr lang="zh-CN" altLang="en-US" sz="2000">
                <a:latin typeface="+mj-lt"/>
                <a:ea typeface="黑体" panose="02010609060101010101" pitchFamily="49" charset="-122"/>
              </a:rPr>
              <a:t>，</a:t>
            </a:r>
            <a:r>
              <a:rPr lang="en-US" altLang="zh-CN" sz="2000" smtClean="0">
                <a:latin typeface="+mj-lt"/>
                <a:ea typeface="黑体" panose="02010609060101010101" pitchFamily="49" charset="-122"/>
              </a:rPr>
              <a:t>sdshdr64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0000"/>
              <a:buFont typeface="Wingdings" panose="05000000000000000000" pitchFamily="2" charset="2"/>
              <a:buChar char="n"/>
            </a:pPr>
            <a:endParaRPr lang="en-US" altLang="zh-CN" sz="2000">
              <a:latin typeface="+mj-lt"/>
              <a:ea typeface="黑体" panose="02010609060101010101" pitchFamily="49" charset="-122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0000"/>
              <a:buFont typeface="Wingdings" panose="05000000000000000000" pitchFamily="2" charset="2"/>
              <a:buChar char="n"/>
            </a:pPr>
            <a:endParaRPr lang="en-US" altLang="zh-CN" sz="2000" smtClean="0">
              <a:latin typeface="+mj-lt"/>
              <a:ea typeface="黑体" panose="02010609060101010101" pitchFamily="49" charset="-122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0000"/>
              <a:buFont typeface="Wingdings" panose="05000000000000000000" pitchFamily="2" charset="2"/>
              <a:buChar char="n"/>
            </a:pPr>
            <a:endParaRPr lang="en-US" altLang="zh-CN" sz="2000">
              <a:latin typeface="+mj-lt"/>
              <a:ea typeface="黑体" panose="02010609060101010101" pitchFamily="49" charset="-122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0000"/>
              <a:buFont typeface="Wingdings" panose="05000000000000000000" pitchFamily="2" charset="2"/>
              <a:buChar char="n"/>
            </a:pPr>
            <a:endParaRPr lang="en-US" altLang="zh-CN" sz="2000" smtClean="0">
              <a:latin typeface="+mj-lt"/>
              <a:ea typeface="黑体" panose="02010609060101010101" pitchFamily="49" charset="-122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000" smtClean="0">
                <a:latin typeface="+mj-lt"/>
                <a:ea typeface="黑体" panose="02010609060101010101" pitchFamily="49" charset="-122"/>
              </a:rPr>
              <a:t>节省内存，按需分配</a:t>
            </a:r>
            <a:endParaRPr lang="en-US" altLang="zh-CN" sz="2000" smtClean="0">
              <a:latin typeface="+mj-lt"/>
              <a:ea typeface="黑体" panose="02010609060101010101" pitchFamily="49" charset="-122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000">
                <a:latin typeface="+mj-lt"/>
                <a:ea typeface="黑体" panose="02010609060101010101" pitchFamily="49" charset="-122"/>
              </a:rPr>
              <a:t>成员</a:t>
            </a:r>
            <a:endParaRPr lang="en-US" altLang="zh-CN" sz="2000">
              <a:latin typeface="+mj-lt"/>
              <a:ea typeface="黑体" panose="02010609060101010101" pitchFamily="49" charset="-122"/>
            </a:endParaRPr>
          </a:p>
          <a:p>
            <a:pPr lvl="1" fontAlgn="base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0000"/>
            </a:pPr>
            <a:endParaRPr lang="en-US" altLang="zh-CN" sz="2000"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3568" y="4770787"/>
            <a:ext cx="8208912" cy="136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>
                <a:latin typeface="+mj-lt"/>
                <a:ea typeface="黑体" panose="02010609060101010101" pitchFamily="49" charset="-122"/>
              </a:rPr>
              <a:t>len</a:t>
            </a:r>
            <a:r>
              <a:rPr lang="zh-CN" altLang="en-US" smtClean="0">
                <a:latin typeface="+mj-lt"/>
                <a:ea typeface="黑体" panose="02010609060101010101" pitchFamily="49" charset="-122"/>
              </a:rPr>
              <a:t>：字符串真正长度（不包含结束符）</a:t>
            </a:r>
            <a:endParaRPr lang="en-US" altLang="zh-CN" smtClean="0">
              <a:latin typeface="+mj-lt"/>
              <a:ea typeface="黑体" panose="02010609060101010101" pitchFamily="49" charset="-122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mtClean="0">
                <a:latin typeface="+mj-lt"/>
                <a:ea typeface="黑体" panose="02010609060101010101" pitchFamily="49" charset="-122"/>
              </a:rPr>
              <a:t>alloc</a:t>
            </a:r>
            <a:r>
              <a:rPr lang="zh-CN" altLang="en-US" smtClean="0">
                <a:latin typeface="+mj-lt"/>
                <a:ea typeface="黑体" panose="02010609060101010101" pitchFamily="49" charset="-122"/>
              </a:rPr>
              <a:t>：字符串最大容量</a:t>
            </a:r>
            <a:endParaRPr lang="en-US" altLang="zh-CN" smtClean="0">
              <a:latin typeface="+mj-lt"/>
              <a:ea typeface="黑体" panose="02010609060101010101" pitchFamily="49" charset="-122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mtClean="0">
                <a:latin typeface="+mj-lt"/>
                <a:ea typeface="黑体" panose="02010609060101010101" pitchFamily="49" charset="-122"/>
              </a:rPr>
              <a:t>flags</a:t>
            </a:r>
            <a:r>
              <a:rPr lang="zh-CN" altLang="en-US" smtClean="0">
                <a:latin typeface="+mj-lt"/>
                <a:ea typeface="黑体" panose="02010609060101010101" pitchFamily="49" charset="-122"/>
              </a:rPr>
              <a:t>：占用</a:t>
            </a:r>
            <a:r>
              <a:rPr lang="en-US" altLang="zh-CN" smtClean="0">
                <a:latin typeface="+mj-lt"/>
                <a:ea typeface="黑体" panose="02010609060101010101" pitchFamily="49" charset="-122"/>
              </a:rPr>
              <a:t>1</a:t>
            </a:r>
            <a:r>
              <a:rPr lang="zh-CN" altLang="en-US" smtClean="0">
                <a:latin typeface="+mj-lt"/>
                <a:ea typeface="黑体" panose="02010609060101010101" pitchFamily="49" charset="-122"/>
              </a:rPr>
              <a:t>字节，最低</a:t>
            </a:r>
            <a:r>
              <a:rPr lang="en-US" altLang="zh-CN" smtClean="0">
                <a:latin typeface="+mj-lt"/>
                <a:ea typeface="黑体" panose="02010609060101010101" pitchFamily="49" charset="-122"/>
              </a:rPr>
              <a:t>3</a:t>
            </a:r>
            <a:r>
              <a:rPr lang="zh-CN" altLang="en-US" smtClean="0">
                <a:latin typeface="+mj-lt"/>
                <a:ea typeface="黑体" panose="02010609060101010101" pitchFamily="49" charset="-122"/>
              </a:rPr>
              <a:t>位表示是那种</a:t>
            </a:r>
            <a:r>
              <a:rPr lang="en-US" altLang="zh-CN" smtClean="0">
                <a:latin typeface="+mj-lt"/>
                <a:ea typeface="黑体" panose="02010609060101010101" pitchFamily="49" charset="-122"/>
              </a:rPr>
              <a:t>sdshdr</a:t>
            </a:r>
            <a:endParaRPr lang="en-US" altLang="zh-CN">
              <a:latin typeface="+mj-lt"/>
              <a:ea typeface="黑体" panose="02010609060101010101" pitchFamily="49" charset="-122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mtClean="0">
                <a:latin typeface="+mj-lt"/>
                <a:ea typeface="黑体" panose="02010609060101010101" pitchFamily="49" charset="-122"/>
              </a:rPr>
              <a:t>buf[]</a:t>
            </a:r>
            <a:r>
              <a:rPr lang="zh-CN" altLang="en-US" smtClean="0">
                <a:latin typeface="+mj-lt"/>
                <a:ea typeface="黑体" panose="02010609060101010101" pitchFamily="49" charset="-122"/>
              </a:rPr>
              <a:t>：柔性数组，只起标记作用，表示在</a:t>
            </a:r>
            <a:r>
              <a:rPr lang="en-US" altLang="zh-CN" smtClean="0">
                <a:latin typeface="+mj-lt"/>
                <a:ea typeface="黑体" panose="02010609060101010101" pitchFamily="49" charset="-122"/>
              </a:rPr>
              <a:t>flags</a:t>
            </a:r>
            <a:r>
              <a:rPr lang="zh-CN" altLang="en-US" smtClean="0">
                <a:latin typeface="+mj-lt"/>
                <a:ea typeface="黑体" panose="02010609060101010101" pitchFamily="49" charset="-122"/>
              </a:rPr>
              <a:t>字段后就是一个字符数组</a:t>
            </a:r>
            <a:endParaRPr lang="en-US" altLang="zh-CN" smtClean="0">
              <a:latin typeface="+mj-lt"/>
              <a:ea typeface="黑体" panose="02010609060101010101" pitchFamily="49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683602"/>
            <a:ext cx="5256584" cy="13399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524000" y="2895420"/>
            <a:ext cx="887760" cy="2455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线形标注 2(无边框) 13"/>
          <p:cNvSpPr/>
          <p:nvPr/>
        </p:nvSpPr>
        <p:spPr>
          <a:xfrm>
            <a:off x="251520" y="3298215"/>
            <a:ext cx="1360773" cy="678103"/>
          </a:xfrm>
          <a:prstGeom prst="callout2">
            <a:avLst>
              <a:gd name="adj1" fmla="val 8255"/>
              <a:gd name="adj2" fmla="val 49388"/>
              <a:gd name="adj3" fmla="val -39594"/>
              <a:gd name="adj4" fmla="val 53657"/>
              <a:gd name="adj5" fmla="val -40975"/>
              <a:gd name="adj6" fmla="val 93167"/>
            </a:avLst>
          </a:prstGeom>
          <a:solidFill>
            <a:schemeClr val="bg1">
              <a:lumMod val="8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</a:t>
            </a:r>
            <a:r>
              <a:rPr lang="en-US" altLang="zh-CN" smtClean="0">
                <a:solidFill>
                  <a:schemeClr val="tx1"/>
                </a:solidFill>
              </a:rPr>
              <a:t>dshdr16</a:t>
            </a:r>
            <a:r>
              <a:rPr lang="zh-CN" altLang="en-US" smtClean="0">
                <a:solidFill>
                  <a:schemeClr val="tx1"/>
                </a:solidFill>
              </a:rPr>
              <a:t>对应</a:t>
            </a:r>
            <a:r>
              <a:rPr lang="en-US" altLang="zh-CN" smtClean="0">
                <a:solidFill>
                  <a:schemeClr val="tx1"/>
                </a:solidFill>
              </a:rPr>
              <a:t>uint16_t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907704" y="2644980"/>
            <a:ext cx="3168352" cy="23112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线形标注 2(无边框) 16"/>
          <p:cNvSpPr/>
          <p:nvPr/>
        </p:nvSpPr>
        <p:spPr>
          <a:xfrm>
            <a:off x="6214820" y="3543194"/>
            <a:ext cx="2605652" cy="678103"/>
          </a:xfrm>
          <a:prstGeom prst="callout2">
            <a:avLst>
              <a:gd name="adj1" fmla="val 8255"/>
              <a:gd name="adj2" fmla="val 49388"/>
              <a:gd name="adj3" fmla="val -46281"/>
              <a:gd name="adj4" fmla="val 49214"/>
              <a:gd name="adj5" fmla="val -94469"/>
              <a:gd name="adj6" fmla="val -52758"/>
            </a:avLst>
          </a:prstGeom>
          <a:solidFill>
            <a:schemeClr val="bg1">
              <a:lumMod val="8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保证</a:t>
            </a:r>
            <a:r>
              <a:rPr lang="en-US" altLang="zh-CN">
                <a:solidFill>
                  <a:schemeClr val="tx1"/>
                </a:solidFill>
              </a:rPr>
              <a:t>header</a:t>
            </a:r>
            <a:r>
              <a:rPr lang="zh-CN" altLang="en-US">
                <a:solidFill>
                  <a:schemeClr val="tx1"/>
                </a:solidFill>
              </a:rPr>
              <a:t>和</a:t>
            </a:r>
            <a:r>
              <a:rPr lang="en-US" altLang="zh-CN">
                <a:solidFill>
                  <a:schemeClr val="tx1"/>
                </a:solidFill>
              </a:rPr>
              <a:t>sds</a:t>
            </a:r>
            <a:r>
              <a:rPr lang="zh-CN" altLang="en-US">
                <a:solidFill>
                  <a:schemeClr val="tx1"/>
                </a:solidFill>
              </a:rPr>
              <a:t>的数据部分紧紧前后相邻</a:t>
            </a:r>
          </a:p>
        </p:txBody>
      </p:sp>
      <p:sp>
        <p:nvSpPr>
          <p:cNvPr id="18" name="左大括号 17"/>
          <p:cNvSpPr/>
          <p:nvPr/>
        </p:nvSpPr>
        <p:spPr>
          <a:xfrm>
            <a:off x="899592" y="4941168"/>
            <a:ext cx="288032" cy="708060"/>
          </a:xfrm>
          <a:prstGeom prst="leftBrace">
            <a:avLst>
              <a:gd name="adj1" fmla="val 8333"/>
              <a:gd name="adj2" fmla="val 50000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8616" y="5122590"/>
            <a:ext cx="92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header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47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smtClean="0"/>
              <a:t>例子</a:t>
            </a:r>
            <a:endParaRPr lang="en-US" altLang="zh-CN" sz="2400"/>
          </a:p>
          <a:p>
            <a:endParaRPr lang="en-US" altLang="zh-CN" sz="2400" smtClean="0"/>
          </a:p>
          <a:p>
            <a:endParaRPr lang="en-US" altLang="zh-CN" sz="2400"/>
          </a:p>
          <a:p>
            <a:endParaRPr lang="en-US" altLang="zh-CN" sz="2400" smtClean="0"/>
          </a:p>
          <a:p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r>
              <a:rPr lang="zh-CN" altLang="en-US" sz="2400" smtClean="0"/>
              <a:t>小结</a:t>
            </a:r>
            <a:endParaRPr lang="en-US" altLang="zh-CN" sz="2400" smtClean="0"/>
          </a:p>
          <a:p>
            <a:pPr lvl="1"/>
            <a:r>
              <a:rPr lang="en-US" altLang="zh-CN" sz="1800"/>
              <a:t>header</a:t>
            </a:r>
            <a:r>
              <a:rPr lang="zh-CN" altLang="en-US" sz="1800"/>
              <a:t>和数据相邻</a:t>
            </a:r>
            <a:r>
              <a:rPr lang="zh-CN" altLang="en-US" sz="1800" smtClean="0"/>
              <a:t>，有利于</a:t>
            </a:r>
            <a:r>
              <a:rPr lang="zh-CN" altLang="en-US" sz="1800"/>
              <a:t>减少内存碎片，提高存储</a:t>
            </a:r>
            <a:r>
              <a:rPr lang="zh-CN" altLang="en-US" sz="1800" smtClean="0"/>
              <a:t>效率</a:t>
            </a:r>
            <a:endParaRPr lang="en-US" altLang="zh-CN" sz="1800" smtClean="0"/>
          </a:p>
          <a:p>
            <a:pPr lvl="1"/>
            <a:r>
              <a:rPr lang="zh-CN" altLang="en-US" sz="1800"/>
              <a:t>虽然</a:t>
            </a:r>
            <a:r>
              <a:rPr lang="en-US" altLang="zh-CN" sz="1800"/>
              <a:t>header</a:t>
            </a:r>
            <a:r>
              <a:rPr lang="zh-CN" altLang="en-US" sz="1800"/>
              <a:t>有多个类型，但</a:t>
            </a:r>
            <a:r>
              <a:rPr lang="en-US" altLang="zh-CN" sz="1800"/>
              <a:t>sds</a:t>
            </a:r>
            <a:r>
              <a:rPr lang="zh-CN" altLang="en-US" sz="1800"/>
              <a:t>可以用统一的</a:t>
            </a:r>
            <a:r>
              <a:rPr lang="en-US" altLang="zh-CN" sz="1800"/>
              <a:t>char *</a:t>
            </a:r>
            <a:r>
              <a:rPr lang="zh-CN" altLang="en-US" sz="1800"/>
              <a:t>来</a:t>
            </a:r>
            <a:r>
              <a:rPr lang="zh-CN" altLang="en-US" sz="1800" smtClean="0"/>
              <a:t>表达</a:t>
            </a:r>
            <a:endParaRPr lang="en-US" altLang="zh-CN" sz="1800" smtClean="0"/>
          </a:p>
          <a:p>
            <a:pPr lvl="1"/>
            <a:endParaRPr lang="en-US" altLang="zh-CN" sz="1800" smtClean="0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简单动态字符串</a:t>
            </a:r>
            <a:r>
              <a:rPr lang="en-US" altLang="zh-CN" smtClean="0"/>
              <a:t>sds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115616" y="2276872"/>
            <a:ext cx="5755552" cy="1872399"/>
            <a:chOff x="1331640" y="2348880"/>
            <a:chExt cx="6187600" cy="2232439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/>
            <a:srcRect l="16051" t="69565"/>
            <a:stretch/>
          </p:blipFill>
          <p:spPr>
            <a:xfrm>
              <a:off x="2267744" y="4077263"/>
              <a:ext cx="5251496" cy="504056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1331640" y="2348880"/>
              <a:ext cx="93610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smtClean="0">
                  <a:solidFill>
                    <a:schemeClr val="tx1"/>
                  </a:solidFill>
                </a:rPr>
                <a:t>sdshdr</a:t>
              </a:r>
              <a:endParaRPr lang="zh-CN" altLang="en-US" sz="150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331640" y="2636912"/>
              <a:ext cx="93610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>
                  <a:solidFill>
                    <a:schemeClr val="tx1"/>
                  </a:solidFill>
                </a:rPr>
                <a:t>l</a:t>
              </a:r>
              <a:r>
                <a:rPr lang="en-US" altLang="zh-CN" sz="1500" smtClean="0">
                  <a:solidFill>
                    <a:schemeClr val="tx1"/>
                  </a:solidFill>
                </a:rPr>
                <a:t>en</a:t>
              </a:r>
            </a:p>
            <a:p>
              <a:pPr algn="ctr"/>
              <a:r>
                <a:rPr lang="en-US" altLang="zh-CN" sz="1500">
                  <a:solidFill>
                    <a:schemeClr val="tx1"/>
                  </a:solidFill>
                </a:rPr>
                <a:t>5</a:t>
              </a:r>
              <a:endParaRPr lang="zh-CN" altLang="en-US" sz="150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331640" y="3147158"/>
              <a:ext cx="93610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smtClean="0">
                  <a:solidFill>
                    <a:schemeClr val="tx1"/>
                  </a:solidFill>
                </a:rPr>
                <a:t>alloc</a:t>
              </a:r>
            </a:p>
            <a:p>
              <a:pPr algn="ctr"/>
              <a:r>
                <a:rPr lang="en-US" altLang="zh-CN" sz="1500" smtClean="0">
                  <a:solidFill>
                    <a:schemeClr val="tx1"/>
                  </a:solidFill>
                </a:rPr>
                <a:t>10</a:t>
              </a:r>
              <a:endParaRPr lang="zh-CN" altLang="en-US" sz="150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331640" y="3648119"/>
              <a:ext cx="93610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>
                  <a:solidFill>
                    <a:schemeClr val="tx1"/>
                  </a:solidFill>
                </a:rPr>
                <a:t>t</a:t>
              </a:r>
              <a:r>
                <a:rPr lang="en-US" altLang="zh-CN" sz="1500" smtClean="0">
                  <a:solidFill>
                    <a:schemeClr val="tx1"/>
                  </a:solidFill>
                </a:rPr>
                <a:t>ype</a:t>
              </a:r>
            </a:p>
            <a:p>
              <a:pPr algn="ctr"/>
              <a:r>
                <a:rPr lang="en-US" altLang="zh-CN" sz="1500">
                  <a:solidFill>
                    <a:schemeClr val="tx1"/>
                  </a:solidFill>
                </a:rPr>
                <a:t>1</a:t>
              </a:r>
              <a:endParaRPr lang="zh-CN" altLang="en-US" sz="150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331844" y="4149080"/>
              <a:ext cx="93610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smtClean="0">
                  <a:solidFill>
                    <a:schemeClr val="tx1"/>
                  </a:solidFill>
                </a:rPr>
                <a:t>buf</a:t>
              </a:r>
              <a:endParaRPr lang="zh-CN" altLang="en-US" sz="15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282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sds</a:t>
            </a:r>
            <a:r>
              <a:rPr lang="zh-CN" altLang="en-US" smtClean="0"/>
              <a:t>的基础函数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5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290351"/>
              </p:ext>
            </p:extLst>
          </p:nvPr>
        </p:nvGraphicFramePr>
        <p:xfrm>
          <a:off x="719572" y="1772816"/>
          <a:ext cx="7704855" cy="4080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1847939509"/>
                    </a:ext>
                  </a:extLst>
                </a:gridCol>
                <a:gridCol w="3552394">
                  <a:extLst>
                    <a:ext uri="{9D8B030D-6E8A-4147-A177-3AD203B41FA5}">
                      <a16:colId xmlns:a16="http://schemas.microsoft.com/office/drawing/2014/main" val="242184025"/>
                    </a:ext>
                  </a:extLst>
                </a:gridCol>
                <a:gridCol w="2568285">
                  <a:extLst>
                    <a:ext uri="{9D8B030D-6E8A-4147-A177-3AD203B41FA5}">
                      <a16:colId xmlns:a16="http://schemas.microsoft.com/office/drawing/2014/main" val="170745808"/>
                    </a:ext>
                  </a:extLst>
                </a:gridCol>
              </a:tblGrid>
              <a:tr h="491445">
                <a:tc>
                  <a:txBody>
                    <a:bodyPr/>
                    <a:lstStyle/>
                    <a:p>
                      <a:r>
                        <a:rPr lang="zh-CN" altLang="en-US" smtClean="0"/>
                        <a:t>函数名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作用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时间复杂度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625596"/>
                  </a:ext>
                </a:extLst>
              </a:tr>
              <a:tr h="491445">
                <a:tc>
                  <a:txBody>
                    <a:bodyPr/>
                    <a:lstStyle/>
                    <a:p>
                      <a:r>
                        <a:rPr lang="en-US" altLang="zh-CN" smtClean="0"/>
                        <a:t>sdslen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返回</a:t>
                      </a:r>
                      <a:r>
                        <a:rPr lang="en-US" altLang="zh-CN" smtClean="0"/>
                        <a:t>sds</a:t>
                      </a:r>
                      <a:r>
                        <a:rPr lang="zh-CN" altLang="en-US" smtClean="0"/>
                        <a:t>已使用空间（字节）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O(1)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04012"/>
                  </a:ext>
                </a:extLst>
              </a:tr>
              <a:tr h="4914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sdsempty</a:t>
                      </a:r>
                      <a:endParaRPr lang="zh-CN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创建一个空的</a:t>
                      </a:r>
                      <a:r>
                        <a:rPr lang="en-US" altLang="zh-CN" smtClean="0"/>
                        <a:t>sds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O(1)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102577"/>
                  </a:ext>
                </a:extLst>
              </a:tr>
              <a:tr h="4914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sdsnew</a:t>
                      </a:r>
                      <a:endParaRPr lang="zh-CN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创建一个包含给定</a:t>
                      </a:r>
                      <a:r>
                        <a:rPr lang="en-US" altLang="zh-CN" smtClean="0"/>
                        <a:t>c</a:t>
                      </a:r>
                      <a:r>
                        <a:rPr lang="zh-CN" altLang="en-US" smtClean="0"/>
                        <a:t>字符串的</a:t>
                      </a:r>
                      <a:r>
                        <a:rPr lang="en-US" altLang="zh-CN" smtClean="0"/>
                        <a:t>sds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O(N)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438761"/>
                  </a:ext>
                </a:extLst>
              </a:tr>
              <a:tr h="491445">
                <a:tc>
                  <a:txBody>
                    <a:bodyPr/>
                    <a:lstStyle/>
                    <a:p>
                      <a:r>
                        <a:rPr lang="en-US" altLang="zh-CN" smtClean="0"/>
                        <a:t>sdscat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将给定</a:t>
                      </a:r>
                      <a:r>
                        <a:rPr lang="en-US" altLang="zh-CN" smtClean="0"/>
                        <a:t>c</a:t>
                      </a:r>
                      <a:r>
                        <a:rPr lang="zh-CN" altLang="en-US" smtClean="0"/>
                        <a:t>字符串拼接到</a:t>
                      </a:r>
                      <a:r>
                        <a:rPr lang="en-US" altLang="zh-CN" smtClean="0"/>
                        <a:t>sds</a:t>
                      </a:r>
                      <a:r>
                        <a:rPr lang="zh-CN" altLang="en-US" smtClean="0"/>
                        <a:t>末尾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O(N)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21901"/>
                  </a:ext>
                </a:extLst>
              </a:tr>
              <a:tr h="592334">
                <a:tc>
                  <a:txBody>
                    <a:bodyPr/>
                    <a:lstStyle/>
                    <a:p>
                      <a:r>
                        <a:rPr lang="en-US" altLang="zh-CN" smtClean="0"/>
                        <a:t>sdstrim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从</a:t>
                      </a:r>
                      <a:r>
                        <a:rPr lang="en-US" altLang="zh-CN" smtClean="0"/>
                        <a:t>sds</a:t>
                      </a:r>
                      <a:r>
                        <a:rPr lang="zh-CN" altLang="en-US" smtClean="0"/>
                        <a:t>中删除所有出现过的给定字符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O(N</a:t>
                      </a:r>
                      <a:r>
                        <a:rPr lang="en-US" altLang="zh-CN" baseline="30000" smtClean="0"/>
                        <a:t>2</a:t>
                      </a:r>
                      <a:r>
                        <a:rPr lang="en-US" altLang="zh-CN" smtClean="0"/>
                        <a:t>)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961303"/>
                  </a:ext>
                </a:extLst>
              </a:tr>
              <a:tr h="491445">
                <a:tc>
                  <a:txBody>
                    <a:bodyPr/>
                    <a:lstStyle/>
                    <a:p>
                      <a:r>
                        <a:rPr lang="en-US" altLang="zh-CN" smtClean="0"/>
                        <a:t>sdscmp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比较两个</a:t>
                      </a:r>
                      <a:r>
                        <a:rPr lang="en-US" altLang="zh-CN" smtClean="0"/>
                        <a:t>sds</a:t>
                      </a:r>
                      <a:r>
                        <a:rPr lang="zh-CN" altLang="en-US" smtClean="0"/>
                        <a:t>是否相同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O(N)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234040"/>
                  </a:ext>
                </a:extLst>
              </a:tr>
              <a:tr h="491445">
                <a:tc>
                  <a:txBody>
                    <a:bodyPr/>
                    <a:lstStyle/>
                    <a:p>
                      <a:r>
                        <a:rPr lang="en-US" altLang="zh-CN" smtClean="0"/>
                        <a:t>sdsclear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清空</a:t>
                      </a:r>
                      <a:r>
                        <a:rPr lang="en-US" altLang="zh-CN" smtClean="0"/>
                        <a:t>sds</a:t>
                      </a:r>
                      <a:r>
                        <a:rPr lang="zh-CN" altLang="en-US" smtClean="0"/>
                        <a:t>的内容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惰性空间释放，</a:t>
                      </a:r>
                      <a:r>
                        <a:rPr lang="en-US" altLang="zh-CN" smtClean="0"/>
                        <a:t>O(1)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96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86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</a:t>
            </a:r>
            <a:r>
              <a:rPr lang="en-US" altLang="zh-CN" smtClean="0"/>
              <a:t>ds</a:t>
            </a:r>
            <a:r>
              <a:rPr lang="zh-CN" altLang="en-US" smtClean="0"/>
              <a:t>的优势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smtClean="0"/>
              <a:t>常数复杂度获取字符串长度</a:t>
            </a:r>
            <a:endParaRPr lang="en-US" altLang="zh-CN" sz="2800" smtClean="0"/>
          </a:p>
          <a:p>
            <a:pPr lvl="1"/>
            <a:r>
              <a:rPr lang="en-US" altLang="zh-CN" sz="2000" smtClean="0"/>
              <a:t>char </a:t>
            </a:r>
            <a:r>
              <a:rPr lang="zh-CN" altLang="en-US" sz="2000"/>
              <a:t>*需要</a:t>
            </a:r>
            <a:r>
              <a:rPr lang="en-US" altLang="zh-CN" sz="2000"/>
              <a:t>O(n)</a:t>
            </a:r>
            <a:r>
              <a:rPr lang="zh-CN" altLang="en-US" sz="2000"/>
              <a:t>获取</a:t>
            </a:r>
            <a:r>
              <a:rPr lang="zh-CN" altLang="en-US" sz="2000" smtClean="0"/>
              <a:t>字符串长度</a:t>
            </a:r>
            <a:r>
              <a:rPr lang="zh-CN" altLang="en-US" sz="2000"/>
              <a:t>，</a:t>
            </a:r>
            <a:r>
              <a:rPr lang="en-US" altLang="zh-CN" sz="2000"/>
              <a:t>sds</a:t>
            </a:r>
            <a:r>
              <a:rPr lang="zh-CN" altLang="en-US" sz="2000"/>
              <a:t>只需</a:t>
            </a:r>
            <a:r>
              <a:rPr lang="en-US" altLang="zh-CN" sz="2000"/>
              <a:t>O(1</a:t>
            </a:r>
            <a:r>
              <a:rPr lang="en-US" altLang="zh-CN" sz="2000" smtClean="0"/>
              <a:t>)</a:t>
            </a:r>
          </a:p>
          <a:p>
            <a:r>
              <a:rPr lang="zh-CN" altLang="en-US" sz="2800"/>
              <a:t>杜绝</a:t>
            </a:r>
            <a:r>
              <a:rPr lang="zh-CN" altLang="en-US" sz="2800" smtClean="0"/>
              <a:t>缓冲区溢出</a:t>
            </a:r>
            <a:endParaRPr lang="en-US" altLang="zh-CN" sz="2800" smtClean="0"/>
          </a:p>
          <a:p>
            <a:pPr marL="344487" lvl="1" indent="0">
              <a:buNone/>
            </a:pPr>
            <a:endParaRPr lang="en-US" altLang="zh-CN" sz="2000" smtClean="0"/>
          </a:p>
          <a:p>
            <a:pPr marL="344487" lvl="1" indent="0">
              <a:buNone/>
            </a:pPr>
            <a:endParaRPr lang="en-US" altLang="zh-CN" sz="2000" smtClean="0"/>
          </a:p>
          <a:p>
            <a:pPr marL="344487" lvl="1" indent="0">
              <a:buNone/>
            </a:pPr>
            <a:endParaRPr lang="en-US" altLang="zh-CN" sz="2000" smtClean="0"/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6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573" y="3068960"/>
            <a:ext cx="6889427" cy="46567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r="63277"/>
          <a:stretch/>
        </p:blipFill>
        <p:spPr>
          <a:xfrm>
            <a:off x="1216348" y="3717032"/>
            <a:ext cx="2491556" cy="548204"/>
          </a:xfrm>
          <a:prstGeom prst="rect">
            <a:avLst/>
          </a:prstGeom>
        </p:spPr>
      </p:pic>
      <p:sp>
        <p:nvSpPr>
          <p:cNvPr id="12" name="下箭头 11"/>
          <p:cNvSpPr/>
          <p:nvPr/>
        </p:nvSpPr>
        <p:spPr>
          <a:xfrm>
            <a:off x="2123728" y="3534639"/>
            <a:ext cx="216024" cy="3984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468016" y="3493745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altLang="zh-CN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strcat(s1,”Cluster”)</a:t>
            </a:r>
            <a:endParaRPr lang="en-US" altLang="zh-CN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/>
          <a:srcRect l="43091" t="2390"/>
          <a:stretch/>
        </p:blipFill>
        <p:spPr>
          <a:xfrm>
            <a:off x="3707904" y="3723580"/>
            <a:ext cx="3861048" cy="53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66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</a:t>
            </a:r>
            <a:r>
              <a:rPr lang="en-US" altLang="zh-CN" smtClean="0"/>
              <a:t>ds</a:t>
            </a:r>
            <a:r>
              <a:rPr lang="zh-CN" altLang="en-US" smtClean="0"/>
              <a:t>的优势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smtClean="0"/>
              <a:t>常数复杂度获取字符串长度</a:t>
            </a:r>
            <a:endParaRPr lang="en-US" altLang="zh-CN" sz="2800" smtClean="0"/>
          </a:p>
          <a:p>
            <a:pPr lvl="1"/>
            <a:r>
              <a:rPr lang="en-US" altLang="zh-CN" sz="2000" smtClean="0"/>
              <a:t>char </a:t>
            </a:r>
            <a:r>
              <a:rPr lang="zh-CN" altLang="en-US" sz="2000"/>
              <a:t>*需要</a:t>
            </a:r>
            <a:r>
              <a:rPr lang="en-US" altLang="zh-CN" sz="2000"/>
              <a:t>O(n)</a:t>
            </a:r>
            <a:r>
              <a:rPr lang="zh-CN" altLang="en-US" sz="2000"/>
              <a:t>获取</a:t>
            </a:r>
            <a:r>
              <a:rPr lang="zh-CN" altLang="en-US" sz="2000" smtClean="0"/>
              <a:t>字符串长度</a:t>
            </a:r>
            <a:r>
              <a:rPr lang="zh-CN" altLang="en-US" sz="2000"/>
              <a:t>，</a:t>
            </a:r>
            <a:r>
              <a:rPr lang="en-US" altLang="zh-CN" sz="2000"/>
              <a:t>sds</a:t>
            </a:r>
            <a:r>
              <a:rPr lang="zh-CN" altLang="en-US" sz="2000"/>
              <a:t>只需</a:t>
            </a:r>
            <a:r>
              <a:rPr lang="en-US" altLang="zh-CN" sz="2000"/>
              <a:t>O(1</a:t>
            </a:r>
            <a:r>
              <a:rPr lang="en-US" altLang="zh-CN" sz="2000" smtClean="0"/>
              <a:t>)</a:t>
            </a:r>
          </a:p>
          <a:p>
            <a:r>
              <a:rPr lang="zh-CN" altLang="en-US" sz="2800"/>
              <a:t>杜绝</a:t>
            </a:r>
            <a:r>
              <a:rPr lang="zh-CN" altLang="en-US" sz="2800" smtClean="0"/>
              <a:t>缓冲区溢出</a:t>
            </a:r>
            <a:endParaRPr lang="en-US" altLang="zh-CN" sz="2800" smtClean="0"/>
          </a:p>
          <a:p>
            <a:pPr marL="344487" lvl="1" indent="0">
              <a:buNone/>
            </a:pPr>
            <a:endParaRPr lang="en-US" altLang="zh-CN" sz="2000" smtClean="0"/>
          </a:p>
          <a:p>
            <a:pPr marL="344487" lvl="1" indent="0">
              <a:buNone/>
            </a:pPr>
            <a:endParaRPr lang="en-US" altLang="zh-CN" sz="2000" smtClean="0"/>
          </a:p>
          <a:p>
            <a:pPr marL="344487" lvl="1" indent="0">
              <a:buNone/>
            </a:pPr>
            <a:endParaRPr lang="en-US" altLang="zh-CN" sz="2000" smtClean="0"/>
          </a:p>
          <a:p>
            <a:endParaRPr lang="en-US" altLang="zh-CN" sz="2800" smtClean="0"/>
          </a:p>
          <a:p>
            <a:endParaRPr lang="en-US" altLang="zh-CN" sz="2800" smtClean="0"/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7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573" y="3068960"/>
            <a:ext cx="6889427" cy="465679"/>
          </a:xfrm>
          <a:prstGeom prst="rect">
            <a:avLst/>
          </a:prstGeom>
        </p:spPr>
      </p:pic>
      <p:sp>
        <p:nvSpPr>
          <p:cNvPr id="12" name="下箭头 11"/>
          <p:cNvSpPr/>
          <p:nvPr/>
        </p:nvSpPr>
        <p:spPr>
          <a:xfrm>
            <a:off x="5504600" y="3611457"/>
            <a:ext cx="240197" cy="10798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483768" y="3989815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altLang="zh-CN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sdscat(s1,”Cluster”)</a:t>
            </a:r>
            <a:endParaRPr lang="en-US" altLang="zh-CN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187624" y="3675854"/>
            <a:ext cx="874135" cy="1342750"/>
            <a:chOff x="1340063" y="3532856"/>
            <a:chExt cx="874135" cy="1342750"/>
          </a:xfrm>
        </p:grpSpPr>
        <p:sp>
          <p:nvSpPr>
            <p:cNvPr id="15" name="矩形 14"/>
            <p:cNvSpPr/>
            <p:nvPr/>
          </p:nvSpPr>
          <p:spPr>
            <a:xfrm>
              <a:off x="1343458" y="3532856"/>
              <a:ext cx="870740" cy="2415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smtClean="0">
                  <a:solidFill>
                    <a:schemeClr val="tx1"/>
                  </a:solidFill>
                </a:rPr>
                <a:t>sdshdr</a:t>
              </a:r>
              <a:endParaRPr lang="zh-CN" altLang="en-US" sz="150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343458" y="3774435"/>
              <a:ext cx="870740" cy="4227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>
                  <a:solidFill>
                    <a:schemeClr val="tx1"/>
                  </a:solidFill>
                </a:rPr>
                <a:t>l</a:t>
              </a:r>
              <a:r>
                <a:rPr lang="en-US" altLang="zh-CN" sz="1500" smtClean="0">
                  <a:solidFill>
                    <a:schemeClr val="tx1"/>
                  </a:solidFill>
                </a:rPr>
                <a:t>en</a:t>
              </a:r>
            </a:p>
            <a:p>
              <a:pPr algn="ctr"/>
              <a:r>
                <a:rPr lang="en-US" altLang="zh-CN" sz="1500" smtClean="0">
                  <a:solidFill>
                    <a:schemeClr val="tx1"/>
                  </a:solidFill>
                </a:rPr>
                <a:t>12</a:t>
              </a:r>
              <a:endParaRPr lang="zh-CN" altLang="en-US" sz="150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343458" y="4202390"/>
              <a:ext cx="870740" cy="4227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smtClean="0">
                  <a:solidFill>
                    <a:schemeClr val="tx1"/>
                  </a:solidFill>
                </a:rPr>
                <a:t>alloc</a:t>
              </a:r>
            </a:p>
            <a:p>
              <a:pPr algn="ctr"/>
              <a:r>
                <a:rPr lang="en-US" altLang="zh-CN" sz="1500" smtClean="0">
                  <a:solidFill>
                    <a:schemeClr val="tx1"/>
                  </a:solidFill>
                </a:rPr>
                <a:t>24</a:t>
              </a:r>
              <a:endParaRPr lang="zh-CN" altLang="en-US" sz="150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340063" y="4634027"/>
              <a:ext cx="870740" cy="2415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smtClean="0">
                  <a:solidFill>
                    <a:schemeClr val="tx1"/>
                  </a:solidFill>
                </a:rPr>
                <a:t>buf</a:t>
              </a:r>
              <a:endParaRPr lang="zh-CN" altLang="en-US" sz="1500">
                <a:solidFill>
                  <a:schemeClr val="tx1"/>
                </a:solidFill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/>
          <a:srcRect r="63571" b="-7887"/>
          <a:stretch/>
        </p:blipFill>
        <p:spPr>
          <a:xfrm>
            <a:off x="2074823" y="4768150"/>
            <a:ext cx="2425170" cy="317033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/>
          <a:srcRect l="42481" t="-3251"/>
          <a:stretch/>
        </p:blipFill>
        <p:spPr>
          <a:xfrm>
            <a:off x="4499993" y="4759243"/>
            <a:ext cx="3829229" cy="30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33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</a:t>
            </a:r>
            <a:r>
              <a:rPr lang="en-US" altLang="zh-CN" smtClean="0"/>
              <a:t>ds</a:t>
            </a:r>
            <a:r>
              <a:rPr lang="zh-CN" altLang="en-US" smtClean="0"/>
              <a:t>的优势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减少修改字符串时带来的内存重分配次数</a:t>
            </a:r>
            <a:endParaRPr lang="en-US" altLang="zh-CN" sz="2800"/>
          </a:p>
          <a:p>
            <a:pPr lvl="1"/>
            <a:r>
              <a:rPr lang="en-US" altLang="zh-CN" smtClean="0"/>
              <a:t>char *</a:t>
            </a:r>
            <a:r>
              <a:rPr lang="zh-CN" altLang="en-US" smtClean="0"/>
              <a:t>每次增长或缩短字符串总要内存重分配</a:t>
            </a:r>
            <a:endParaRPr lang="en-US" altLang="zh-CN" smtClean="0"/>
          </a:p>
          <a:p>
            <a:pPr lvl="1"/>
            <a:r>
              <a:rPr lang="en-US" altLang="zh-CN" smtClean="0"/>
              <a:t>sds</a:t>
            </a:r>
            <a:r>
              <a:rPr lang="zh-CN" altLang="en-US" smtClean="0"/>
              <a:t>采用空间预分配和惰性空间释放策略</a:t>
            </a:r>
            <a:endParaRPr lang="en-US" altLang="zh-CN" smtClean="0"/>
          </a:p>
          <a:p>
            <a:pPr lvl="2"/>
            <a:r>
              <a:rPr lang="zh-CN" altLang="en-US" sz="1800" smtClean="0"/>
              <a:t>空间与分配：用于</a:t>
            </a:r>
            <a:r>
              <a:rPr lang="en-US" altLang="zh-CN" sz="1800" smtClean="0"/>
              <a:t>sds</a:t>
            </a:r>
            <a:r>
              <a:rPr lang="zh-CN" altLang="en-US" sz="1800" smtClean="0"/>
              <a:t>内容修改</a:t>
            </a:r>
            <a:endParaRPr lang="en-US" altLang="zh-CN" sz="1800" smtClean="0"/>
          </a:p>
          <a:p>
            <a:pPr marL="693737" lvl="2" indent="0">
              <a:buNone/>
            </a:pPr>
            <a:r>
              <a:rPr lang="en-US" altLang="zh-CN" sz="1800" smtClean="0"/>
              <a:t>     1</a:t>
            </a:r>
            <a:r>
              <a:rPr lang="zh-CN" altLang="en-US" sz="1800"/>
              <a:t>、</a:t>
            </a:r>
            <a:r>
              <a:rPr lang="en-US" altLang="zh-CN" sz="1800" smtClean="0"/>
              <a:t>sds</a:t>
            </a:r>
            <a:r>
              <a:rPr lang="zh-CN" altLang="en-US" sz="1800" smtClean="0"/>
              <a:t>的</a:t>
            </a:r>
            <a:r>
              <a:rPr lang="en-US" altLang="zh-CN" sz="1800" smtClean="0"/>
              <a:t>len</a:t>
            </a:r>
            <a:r>
              <a:rPr lang="zh-CN" altLang="en-US" sz="1800" smtClean="0"/>
              <a:t>属性小于</a:t>
            </a:r>
            <a:r>
              <a:rPr lang="en-US" altLang="zh-CN" sz="1800" smtClean="0"/>
              <a:t>1MB</a:t>
            </a:r>
            <a:r>
              <a:rPr lang="zh-CN" altLang="en-US" sz="1800" smtClean="0"/>
              <a:t>，额外分配和</a:t>
            </a:r>
            <a:r>
              <a:rPr lang="en-US" altLang="zh-CN" sz="1800" smtClean="0"/>
              <a:t>len</a:t>
            </a:r>
            <a:r>
              <a:rPr lang="zh-CN" altLang="en-US" sz="1800" smtClean="0"/>
              <a:t>相同大小的未使用空间</a:t>
            </a:r>
            <a:endParaRPr lang="en-US" altLang="zh-CN" sz="1800" smtClean="0"/>
          </a:p>
          <a:p>
            <a:pPr marL="693737" lvl="2" indent="0">
              <a:buNone/>
            </a:pPr>
            <a:r>
              <a:rPr lang="en-US" altLang="zh-CN" sz="1800" smtClean="0"/>
              <a:t>     2</a:t>
            </a:r>
            <a:r>
              <a:rPr lang="zh-CN" altLang="en-US" sz="1800" smtClean="0"/>
              <a:t>、若</a:t>
            </a:r>
            <a:r>
              <a:rPr lang="en-US" altLang="zh-CN" sz="1800" smtClean="0"/>
              <a:t>len</a:t>
            </a:r>
            <a:r>
              <a:rPr lang="zh-CN" altLang="en-US" sz="1800" smtClean="0"/>
              <a:t>属性大于</a:t>
            </a:r>
            <a:r>
              <a:rPr lang="en-US" altLang="zh-CN" sz="1800" smtClean="0"/>
              <a:t>1MB</a:t>
            </a:r>
            <a:r>
              <a:rPr lang="zh-CN" altLang="en-US" sz="1800" smtClean="0"/>
              <a:t>，则分配</a:t>
            </a:r>
            <a:r>
              <a:rPr lang="en-US" altLang="zh-CN" sz="1800" smtClean="0"/>
              <a:t>1MB</a:t>
            </a:r>
            <a:r>
              <a:rPr lang="zh-CN" altLang="en-US" sz="1800" smtClean="0"/>
              <a:t>的额外未使用空间</a:t>
            </a:r>
            <a:endParaRPr lang="en-US" altLang="zh-CN" sz="1800" smtClean="0"/>
          </a:p>
          <a:p>
            <a:pPr lvl="2"/>
            <a:endParaRPr lang="en-US" altLang="zh-CN" sz="180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8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4077072"/>
            <a:ext cx="6889427" cy="465679"/>
          </a:xfrm>
          <a:prstGeom prst="rect">
            <a:avLst/>
          </a:prstGeom>
        </p:spPr>
      </p:pic>
      <p:sp>
        <p:nvSpPr>
          <p:cNvPr id="8" name="下箭头 7"/>
          <p:cNvSpPr/>
          <p:nvPr/>
        </p:nvSpPr>
        <p:spPr>
          <a:xfrm>
            <a:off x="5796675" y="4619569"/>
            <a:ext cx="240197" cy="10798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775843" y="4997927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altLang="zh-CN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sdscat(s1,”Cluster”)</a:t>
            </a:r>
            <a:endParaRPr lang="en-US" altLang="zh-CN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479699" y="4683966"/>
            <a:ext cx="874135" cy="1342750"/>
            <a:chOff x="1340063" y="3532856"/>
            <a:chExt cx="874135" cy="1342750"/>
          </a:xfrm>
        </p:grpSpPr>
        <p:sp>
          <p:nvSpPr>
            <p:cNvPr id="13" name="矩形 12"/>
            <p:cNvSpPr/>
            <p:nvPr/>
          </p:nvSpPr>
          <p:spPr>
            <a:xfrm>
              <a:off x="1343458" y="3532856"/>
              <a:ext cx="870740" cy="2415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smtClean="0">
                  <a:solidFill>
                    <a:schemeClr val="tx1"/>
                  </a:solidFill>
                </a:rPr>
                <a:t>sdshdr</a:t>
              </a:r>
              <a:endParaRPr lang="zh-CN" altLang="en-US" sz="150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343458" y="3774435"/>
              <a:ext cx="870740" cy="4227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>
                  <a:solidFill>
                    <a:schemeClr val="tx1"/>
                  </a:solidFill>
                </a:rPr>
                <a:t>l</a:t>
              </a:r>
              <a:r>
                <a:rPr lang="en-US" altLang="zh-CN" sz="1500" smtClean="0">
                  <a:solidFill>
                    <a:schemeClr val="tx1"/>
                  </a:solidFill>
                </a:rPr>
                <a:t>en</a:t>
              </a:r>
            </a:p>
            <a:p>
              <a:pPr algn="ctr"/>
              <a:r>
                <a:rPr lang="en-US" altLang="zh-CN" sz="1500" smtClean="0">
                  <a:solidFill>
                    <a:schemeClr val="tx1"/>
                  </a:solidFill>
                </a:rPr>
                <a:t>12</a:t>
              </a:r>
              <a:endParaRPr lang="zh-CN" altLang="en-US" sz="150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343458" y="4202390"/>
              <a:ext cx="870740" cy="4227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smtClean="0">
                  <a:solidFill>
                    <a:schemeClr val="tx1"/>
                  </a:solidFill>
                </a:rPr>
                <a:t>alloc</a:t>
              </a:r>
            </a:p>
            <a:p>
              <a:pPr algn="ctr"/>
              <a:r>
                <a:rPr lang="en-US" altLang="zh-CN" sz="1500" smtClean="0">
                  <a:solidFill>
                    <a:schemeClr val="tx1"/>
                  </a:solidFill>
                </a:rPr>
                <a:t>24</a:t>
              </a:r>
              <a:endParaRPr lang="zh-CN" altLang="en-US" sz="150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340063" y="4634027"/>
              <a:ext cx="870740" cy="2415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smtClean="0">
                  <a:solidFill>
                    <a:schemeClr val="tx1"/>
                  </a:solidFill>
                </a:rPr>
                <a:t>buf</a:t>
              </a:r>
              <a:endParaRPr lang="zh-CN" altLang="en-US" sz="1500">
                <a:solidFill>
                  <a:schemeClr val="tx1"/>
                </a:solidFill>
              </a:endParaRPr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/>
          <a:srcRect r="63571" b="-7887"/>
          <a:stretch/>
        </p:blipFill>
        <p:spPr>
          <a:xfrm>
            <a:off x="2361657" y="5775973"/>
            <a:ext cx="2425170" cy="317033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/>
          <a:srcRect l="42481" t="-3251"/>
          <a:stretch/>
        </p:blipFill>
        <p:spPr>
          <a:xfrm>
            <a:off x="4786827" y="5767066"/>
            <a:ext cx="3829229" cy="30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65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</a:t>
            </a:r>
            <a:r>
              <a:rPr lang="en-US" altLang="zh-CN" smtClean="0"/>
              <a:t>ds</a:t>
            </a:r>
            <a:r>
              <a:rPr lang="zh-CN" altLang="en-US" smtClean="0"/>
              <a:t>的优势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减少修改字符串时带来的内存重分配次数</a:t>
            </a:r>
            <a:endParaRPr lang="en-US" altLang="zh-CN" sz="2800"/>
          </a:p>
          <a:p>
            <a:pPr lvl="1"/>
            <a:r>
              <a:rPr lang="en-US" altLang="zh-CN" smtClean="0"/>
              <a:t>char *</a:t>
            </a:r>
            <a:r>
              <a:rPr lang="zh-CN" altLang="en-US" smtClean="0"/>
              <a:t>每次增长或缩短字符串总要内存重分配</a:t>
            </a:r>
            <a:endParaRPr lang="en-US" altLang="zh-CN" smtClean="0"/>
          </a:p>
          <a:p>
            <a:pPr lvl="1"/>
            <a:r>
              <a:rPr lang="en-US" altLang="zh-CN" smtClean="0"/>
              <a:t>sds</a:t>
            </a:r>
            <a:r>
              <a:rPr lang="zh-CN" altLang="en-US" smtClean="0"/>
              <a:t>采用空间预分配和惰性空间释放策略</a:t>
            </a:r>
            <a:endParaRPr lang="en-US" altLang="zh-CN" smtClean="0"/>
          </a:p>
          <a:p>
            <a:pPr lvl="2"/>
            <a:r>
              <a:rPr lang="zh-CN" altLang="en-US" sz="1800" smtClean="0"/>
              <a:t>空间与分配</a:t>
            </a:r>
            <a:endParaRPr lang="en-US" altLang="zh-CN" sz="1800" smtClean="0"/>
          </a:p>
          <a:p>
            <a:pPr lvl="2"/>
            <a:r>
              <a:rPr lang="zh-CN" altLang="en-US" sz="1800" smtClean="0"/>
              <a:t>惰性空间释放：用于</a:t>
            </a:r>
            <a:r>
              <a:rPr lang="en-US" altLang="zh-CN" sz="1800" smtClean="0"/>
              <a:t>sds</a:t>
            </a:r>
            <a:r>
              <a:rPr lang="zh-CN" altLang="en-US" sz="1800" smtClean="0"/>
              <a:t>字符串缩短，当需要缩短</a:t>
            </a:r>
            <a:r>
              <a:rPr lang="en-US" altLang="zh-CN" sz="1800" smtClean="0"/>
              <a:t>sds</a:t>
            </a:r>
            <a:r>
              <a:rPr lang="zh-CN" altLang="en-US" sz="1800" smtClean="0"/>
              <a:t>字符串时，不立即回收缩短部分的内存空间，先</a:t>
            </a:r>
            <a:r>
              <a:rPr lang="zh-CN" altLang="en-US" sz="1800" smtClean="0"/>
              <a:t>更新</a:t>
            </a:r>
            <a:r>
              <a:rPr lang="en-US" altLang="zh-CN" sz="1800" smtClean="0"/>
              <a:t>len</a:t>
            </a:r>
            <a:r>
              <a:rPr lang="zh-CN" altLang="en-US" sz="1800" smtClean="0"/>
              <a:t>属性</a:t>
            </a:r>
            <a:r>
              <a:rPr lang="zh-CN" altLang="en-US" sz="1800" smtClean="0"/>
              <a:t>。</a:t>
            </a:r>
            <a:endParaRPr lang="en-US" altLang="zh-CN" sz="1800" smtClean="0"/>
          </a:p>
          <a:p>
            <a:pPr lvl="1"/>
            <a:endParaRPr lang="en-US" altLang="zh-CN" sz="1800" smtClean="0"/>
          </a:p>
          <a:p>
            <a:pPr lvl="2"/>
            <a:endParaRPr lang="en-US" altLang="zh-CN" sz="180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2018.4.11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523999" y="4437112"/>
            <a:ext cx="870930" cy="1751449"/>
            <a:chOff x="1331640" y="2348880"/>
            <a:chExt cx="936308" cy="2088232"/>
          </a:xfrm>
        </p:grpSpPr>
        <p:sp>
          <p:nvSpPr>
            <p:cNvPr id="9" name="矩形 8"/>
            <p:cNvSpPr/>
            <p:nvPr/>
          </p:nvSpPr>
          <p:spPr>
            <a:xfrm>
              <a:off x="1331640" y="2348880"/>
              <a:ext cx="93610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smtClean="0">
                  <a:solidFill>
                    <a:schemeClr val="tx1"/>
                  </a:solidFill>
                </a:rPr>
                <a:t>sdshdr</a:t>
              </a:r>
              <a:endParaRPr lang="zh-CN" altLang="en-US" sz="150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331640" y="2636912"/>
              <a:ext cx="93610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>
                  <a:solidFill>
                    <a:schemeClr val="tx1"/>
                  </a:solidFill>
                </a:rPr>
                <a:t>l</a:t>
              </a:r>
              <a:r>
                <a:rPr lang="en-US" altLang="zh-CN" sz="1500" smtClean="0">
                  <a:solidFill>
                    <a:schemeClr val="tx1"/>
                  </a:solidFill>
                </a:rPr>
                <a:t>en</a:t>
              </a:r>
            </a:p>
            <a:p>
              <a:pPr algn="ctr"/>
              <a:r>
                <a:rPr lang="en-US" altLang="zh-CN" sz="1500">
                  <a:solidFill>
                    <a:schemeClr val="tx1"/>
                  </a:solidFill>
                </a:rPr>
                <a:t>3</a:t>
              </a:r>
              <a:endParaRPr lang="zh-CN" altLang="en-US" sz="150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331640" y="3147158"/>
              <a:ext cx="93610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smtClean="0">
                  <a:solidFill>
                    <a:schemeClr val="tx1"/>
                  </a:solidFill>
                </a:rPr>
                <a:t>alloc</a:t>
              </a:r>
            </a:p>
            <a:p>
              <a:pPr algn="ctr"/>
              <a:r>
                <a:rPr lang="en-US" altLang="zh-CN" sz="1500" smtClean="0">
                  <a:solidFill>
                    <a:schemeClr val="tx1"/>
                  </a:solidFill>
                </a:rPr>
                <a:t>11</a:t>
              </a:r>
              <a:endParaRPr lang="zh-CN" altLang="en-US" sz="150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331640" y="3648119"/>
              <a:ext cx="93610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>
                  <a:solidFill>
                    <a:schemeClr val="tx1"/>
                  </a:solidFill>
                </a:rPr>
                <a:t>t</a:t>
              </a:r>
              <a:r>
                <a:rPr lang="en-US" altLang="zh-CN" sz="1500" smtClean="0">
                  <a:solidFill>
                    <a:schemeClr val="tx1"/>
                  </a:solidFill>
                </a:rPr>
                <a:t>ype</a:t>
              </a:r>
            </a:p>
            <a:p>
              <a:pPr algn="ctr"/>
              <a:r>
                <a:rPr lang="en-US" altLang="zh-CN" sz="1500">
                  <a:solidFill>
                    <a:schemeClr val="tx1"/>
                  </a:solidFill>
                </a:rPr>
                <a:t>1</a:t>
              </a:r>
              <a:endParaRPr lang="zh-CN" altLang="en-US" sz="150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331844" y="4149080"/>
              <a:ext cx="93610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smtClean="0">
                  <a:solidFill>
                    <a:schemeClr val="tx1"/>
                  </a:solidFill>
                </a:rPr>
                <a:t>buf</a:t>
              </a:r>
              <a:endParaRPr lang="zh-CN" altLang="en-US" sz="1500">
                <a:solidFill>
                  <a:schemeClr val="tx1"/>
                </a:solidFill>
              </a:endParaRPr>
            </a:p>
          </p:txBody>
        </p:sp>
      </p:grpSp>
      <p:sp>
        <p:nvSpPr>
          <p:cNvPr id="15" name="下箭头 14"/>
          <p:cNvSpPr/>
          <p:nvPr/>
        </p:nvSpPr>
        <p:spPr>
          <a:xfrm>
            <a:off x="5360584" y="4533239"/>
            <a:ext cx="240197" cy="10798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339752" y="4911597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altLang="zh-CN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sdstrim(s1,”xy”)</a:t>
            </a:r>
            <a:endParaRPr lang="en-US" altLang="zh-CN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4027379"/>
            <a:ext cx="4708125" cy="2784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285" y="5940533"/>
            <a:ext cx="4150125" cy="278400"/>
          </a:xfrm>
          <a:prstGeom prst="rect">
            <a:avLst/>
          </a:prstGeom>
        </p:spPr>
      </p:pic>
      <p:sp>
        <p:nvSpPr>
          <p:cNvPr id="19" name="椭圆 18"/>
          <p:cNvSpPr/>
          <p:nvPr/>
        </p:nvSpPr>
        <p:spPr>
          <a:xfrm>
            <a:off x="4067944" y="5840576"/>
            <a:ext cx="2592288" cy="468744"/>
          </a:xfrm>
          <a:prstGeom prst="ellipse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50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2_Network">
  <a:themeElements>
    <a:clrScheme name="2_Network 9">
      <a:dk1>
        <a:srgbClr val="000000"/>
      </a:dk1>
      <a:lt1>
        <a:srgbClr val="FFFFFF"/>
      </a:lt1>
      <a:dk2>
        <a:srgbClr val="7C1302"/>
      </a:dk2>
      <a:lt2>
        <a:srgbClr val="CC9900"/>
      </a:lt2>
      <a:accent1>
        <a:srgbClr val="CC9900"/>
      </a:accent1>
      <a:accent2>
        <a:srgbClr val="CC3300"/>
      </a:accent2>
      <a:accent3>
        <a:srgbClr val="FFFFFF"/>
      </a:accent3>
      <a:accent4>
        <a:srgbClr val="000000"/>
      </a:accent4>
      <a:accent5>
        <a:srgbClr val="E2CAAA"/>
      </a:accent5>
      <a:accent6>
        <a:srgbClr val="B92D00"/>
      </a:accent6>
      <a:hlink>
        <a:srgbClr val="808080"/>
      </a:hlink>
      <a:folHlink>
        <a:srgbClr val="CCCC66"/>
      </a:folHlink>
    </a:clrScheme>
    <a:fontScheme name="2_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pec-2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自定义 1">
      <a:majorFont>
        <a:latin typeface="Candara"/>
        <a:ea typeface="黑体"/>
        <a:cs typeface=""/>
      </a:majorFont>
      <a:minorFont>
        <a:latin typeface="Candara"/>
        <a:ea typeface="华文细黑"/>
        <a:cs typeface="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pec-2" id="{442E6DD8-1CC8-4C4A-8647-4236B82D6D6F}" vid="{4E193ED8-E17B-496B-9396-AD9A068E6CE7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19036</TotalTime>
  <Words>2141</Words>
  <Application>Microsoft Office PowerPoint</Application>
  <PresentationFormat>全屏显示(4:3)</PresentationFormat>
  <Paragraphs>571</Paragraphs>
  <Slides>29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41" baseType="lpstr">
      <vt:lpstr>仿宋</vt:lpstr>
      <vt:lpstr>黑体</vt:lpstr>
      <vt:lpstr>华文细黑</vt:lpstr>
      <vt:lpstr>宋体</vt:lpstr>
      <vt:lpstr>Arial</vt:lpstr>
      <vt:lpstr>Calibri</vt:lpstr>
      <vt:lpstr>Cambria Math</vt:lpstr>
      <vt:lpstr>Candara</vt:lpstr>
      <vt:lpstr>Courier New</vt:lpstr>
      <vt:lpstr>Wingdings</vt:lpstr>
      <vt:lpstr>2_Network</vt:lpstr>
      <vt:lpstr>mopec-2</vt:lpstr>
      <vt:lpstr>PowerPoint 演示文稿</vt:lpstr>
      <vt:lpstr>简单动态字符串sds</vt:lpstr>
      <vt:lpstr>简单动态字符串sds</vt:lpstr>
      <vt:lpstr>简单动态字符串sds</vt:lpstr>
      <vt:lpstr>sds的基础函数</vt:lpstr>
      <vt:lpstr>sds的优势</vt:lpstr>
      <vt:lpstr>sds的优势</vt:lpstr>
      <vt:lpstr>sds的优势</vt:lpstr>
      <vt:lpstr>sds的优势</vt:lpstr>
      <vt:lpstr>小结</vt:lpstr>
      <vt:lpstr>对象redisObject</vt:lpstr>
      <vt:lpstr>对象redisObject</vt:lpstr>
      <vt:lpstr>创建对象</vt:lpstr>
      <vt:lpstr>回收对象</vt:lpstr>
      <vt:lpstr>共享对象</vt:lpstr>
      <vt:lpstr>OT</vt:lpstr>
      <vt:lpstr>OT函数</vt:lpstr>
      <vt:lpstr>并查集的ot函数</vt:lpstr>
      <vt:lpstr>并查集的ot函数</vt:lpstr>
      <vt:lpstr>2D state space</vt:lpstr>
      <vt:lpstr>2D state space</vt:lpstr>
      <vt:lpstr>2D state space</vt:lpstr>
      <vt:lpstr>control algorithm</vt:lpstr>
      <vt:lpstr>优化（2D state space）</vt:lpstr>
      <vt:lpstr>优化（2D state space）</vt:lpstr>
      <vt:lpstr>优化（2D state space）</vt:lpstr>
      <vt:lpstr>优化（2D state space）</vt:lpstr>
      <vt:lpstr>优化（2D state space）</vt:lpstr>
      <vt:lpstr>2D state space</vt:lpstr>
    </vt:vector>
  </TitlesOfParts>
  <Company>Nanjing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网构软件模型、技术与平台</dc:title>
  <dc:creator>Xiaoxing Ma</dc:creator>
  <cp:lastModifiedBy>江 雪</cp:lastModifiedBy>
  <cp:revision>2423</cp:revision>
  <cp:lastPrinted>2014-03-24T00:35:37Z</cp:lastPrinted>
  <dcterms:created xsi:type="dcterms:W3CDTF">2012-02-01T01:23:27Z</dcterms:created>
  <dcterms:modified xsi:type="dcterms:W3CDTF">2018-06-01T04:11:44Z</dcterms:modified>
</cp:coreProperties>
</file>