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30"/>
  </p:notesMasterIdLst>
  <p:handoutMasterIdLst>
    <p:handoutMasterId r:id="rId31"/>
  </p:handoutMasterIdLst>
  <p:sldIdLst>
    <p:sldId id="554" r:id="rId3"/>
    <p:sldId id="655" r:id="rId4"/>
    <p:sldId id="726" r:id="rId5"/>
    <p:sldId id="729" r:id="rId6"/>
    <p:sldId id="731" r:id="rId7"/>
    <p:sldId id="734" r:id="rId8"/>
    <p:sldId id="730" r:id="rId9"/>
    <p:sldId id="732" r:id="rId10"/>
    <p:sldId id="735" r:id="rId11"/>
    <p:sldId id="736" r:id="rId12"/>
    <p:sldId id="733" r:id="rId13"/>
    <p:sldId id="737" r:id="rId14"/>
    <p:sldId id="728" r:id="rId15"/>
    <p:sldId id="738" r:id="rId16"/>
    <p:sldId id="740" r:id="rId17"/>
    <p:sldId id="741" r:id="rId18"/>
    <p:sldId id="739" r:id="rId19"/>
    <p:sldId id="742" r:id="rId20"/>
    <p:sldId id="743" r:id="rId21"/>
    <p:sldId id="744" r:id="rId22"/>
    <p:sldId id="745" r:id="rId23"/>
    <p:sldId id="746" r:id="rId24"/>
    <p:sldId id="727" r:id="rId25"/>
    <p:sldId id="747" r:id="rId26"/>
    <p:sldId id="748" r:id="rId27"/>
    <p:sldId id="749" r:id="rId28"/>
    <p:sldId id="710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684890A5-761F-4139-9A36-479BC44007BA}">
          <p14:sldIdLst>
            <p14:sldId id="554"/>
            <p14:sldId id="655"/>
            <p14:sldId id="726"/>
            <p14:sldId id="729"/>
            <p14:sldId id="731"/>
            <p14:sldId id="734"/>
            <p14:sldId id="730"/>
            <p14:sldId id="732"/>
            <p14:sldId id="735"/>
            <p14:sldId id="736"/>
            <p14:sldId id="733"/>
            <p14:sldId id="737"/>
            <p14:sldId id="728"/>
            <p14:sldId id="738"/>
            <p14:sldId id="740"/>
            <p14:sldId id="741"/>
            <p14:sldId id="739"/>
            <p14:sldId id="742"/>
            <p14:sldId id="743"/>
            <p14:sldId id="744"/>
            <p14:sldId id="745"/>
            <p14:sldId id="746"/>
            <p14:sldId id="727"/>
            <p14:sldId id="747"/>
            <p14:sldId id="748"/>
            <p14:sldId id="749"/>
            <p14:sldId id="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302"/>
    <a:srgbClr val="69B7A7"/>
    <a:srgbClr val="86B34E"/>
    <a:srgbClr val="99CCFF"/>
    <a:srgbClr val="797979"/>
    <a:srgbClr val="A27442"/>
    <a:srgbClr val="0431EB"/>
    <a:srgbClr val="F79008"/>
    <a:srgbClr val="D1E4FB"/>
    <a:srgbClr val="CCE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335" autoAdjust="0"/>
  </p:normalViewPr>
  <p:slideViewPr>
    <p:cSldViewPr>
      <p:cViewPr varScale="1">
        <p:scale>
          <a:sx n="108" d="100"/>
          <a:sy n="108" d="100"/>
        </p:scale>
        <p:origin x="15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C359148F-DC7D-439C-B62C-FE0239F86848}" type="datetime1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71600" y="443711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宇奇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1772816"/>
            <a:ext cx="75438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7C1302"/>
                </a:solidFill>
                <a:latin typeface="Arial"/>
              </a:rPr>
              <a:t>Redis</a:t>
            </a: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事件</a:t>
            </a:r>
            <a:r>
              <a:rPr lang="en-US" altLang="zh-CN" kern="0" dirty="0">
                <a:solidFill>
                  <a:srgbClr val="7C1302"/>
                </a:solidFill>
                <a:latin typeface="Arial"/>
              </a:rPr>
              <a:t>&amp;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通信，</a:t>
            </a:r>
            <a:endParaRPr lang="en-US" altLang="zh-CN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P2P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扩展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，后续方案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91"/>
    </mc:Choice>
    <mc:Fallback xmlns="">
      <p:transition advTm="96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交互流程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266928" cy="4716000"/>
          </a:xfrm>
        </p:spPr>
        <p:txBody>
          <a:bodyPr/>
          <a:lstStyle/>
          <a:p>
            <a:r>
              <a:rPr lang="zh-CN" altLang="en-US" dirty="0" smtClean="0"/>
              <a:t>事件调度</a:t>
            </a:r>
            <a:r>
              <a:rPr lang="zh-CN" altLang="en-US" dirty="0"/>
              <a:t> </a:t>
            </a:r>
            <a:r>
              <a:rPr lang="en-US" altLang="zh-CN" dirty="0" err="1" smtClean="0"/>
              <a:t>beforeSleep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将待写队列中的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的套接字可写事件加入监听队列，绑定处理函数 </a:t>
            </a:r>
            <a:r>
              <a:rPr lang="en-US" altLang="zh-CN" dirty="0" err="1" smtClean="0"/>
              <a:t>sendReplyToClient</a:t>
            </a:r>
            <a:endParaRPr lang="en-US" altLang="zh-CN" dirty="0" smtClean="0"/>
          </a:p>
          <a:p>
            <a:r>
              <a:rPr lang="en-US" altLang="zh-CN" dirty="0" smtClean="0"/>
              <a:t>c* </a:t>
            </a:r>
            <a:r>
              <a:rPr lang="zh-CN" altLang="en-US" dirty="0" smtClean="0"/>
              <a:t>套接字可写时触发事件，调用 </a:t>
            </a:r>
            <a:r>
              <a:rPr lang="en-US" altLang="zh-CN" dirty="0" err="1" smtClean="0"/>
              <a:t>sendReplyToClient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的输出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内容传给客户端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将该监听移除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34579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8224" y="2276872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4" name="流程图: 资料带 23"/>
          <p:cNvSpPr/>
          <p:nvPr/>
        </p:nvSpPr>
        <p:spPr>
          <a:xfrm>
            <a:off x="6604019" y="1580108"/>
            <a:ext cx="2144446" cy="485601"/>
          </a:xfrm>
          <a:prstGeom prst="flowChartPunchedTap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sendReplyToClient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3768" y="304447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8" idx="0"/>
            <a:endCxn id="25" idx="2"/>
          </p:cNvCxnSpPr>
          <p:nvPr/>
        </p:nvCxnSpPr>
        <p:spPr>
          <a:xfrm flipV="1">
            <a:off x="6768244" y="3414174"/>
            <a:ext cx="324036" cy="9316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99818" y="2879285"/>
            <a:ext cx="2796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6604032" y="1581551"/>
            <a:ext cx="2144446" cy="485601"/>
          </a:xfrm>
          <a:prstGeom prst="flowChartPunchedTap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C00000"/>
                </a:solidFill>
              </a:rPr>
              <a:t>sendReplyToClient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2813 0.1861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93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4" grpId="1" animBg="1"/>
      <p:bldP spid="27" grpId="0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易于实现</a:t>
            </a:r>
          </a:p>
          <a:p>
            <a:pPr lvl="1"/>
            <a:r>
              <a:rPr lang="zh-CN" altLang="en-US" dirty="0" smtClean="0"/>
              <a:t>可以高效地被计算机分析（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可以很容易地被人类读懂</a:t>
            </a:r>
          </a:p>
          <a:p>
            <a:r>
              <a:rPr lang="zh-CN" altLang="en-US" dirty="0" smtClean="0"/>
              <a:t>通信数据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编码为字符串，（而不是二进制数据）</a:t>
            </a:r>
            <a:endParaRPr lang="en-US" altLang="zh-CN" dirty="0" smtClean="0"/>
          </a:p>
          <a:p>
            <a:pPr lvl="2"/>
            <a:r>
              <a:rPr lang="zh-CN" altLang="en-US" dirty="0"/>
              <a:t>主从服务器同步信息</a:t>
            </a:r>
            <a:r>
              <a:rPr lang="zh-CN" altLang="en-US" dirty="0" smtClean="0"/>
              <a:t>不确定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一小段以 </a:t>
            </a:r>
            <a:r>
              <a:rPr lang="en-US" altLang="zh-CN" dirty="0" smtClean="0"/>
              <a:t>\r\n (CRLF) 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05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122912" cy="4716000"/>
          </a:xfrm>
        </p:spPr>
        <p:txBody>
          <a:bodyPr/>
          <a:lstStyle/>
          <a:p>
            <a:r>
              <a:rPr lang="zh-CN" altLang="en-US" dirty="0" smtClean="0"/>
              <a:t>一般而言，服务器只接受右图所示请求协议编码的</a:t>
            </a:r>
            <a:r>
              <a:rPr lang="zh-CN" altLang="en-US" dirty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 </a:t>
            </a:r>
            <a:r>
              <a:rPr lang="en-US" altLang="zh-CN" dirty="0" err="1" smtClean="0"/>
              <a:t>readQueryFromClient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主从服务器同步信息不确定</a:t>
            </a:r>
            <a:endParaRPr lang="en-US" altLang="zh-CN" dirty="0" smtClean="0"/>
          </a:p>
          <a:p>
            <a:r>
              <a:rPr lang="zh-CN" altLang="en-US" dirty="0" smtClean="0"/>
              <a:t>服务器回复客户端信息有其它形式、编码</a:t>
            </a:r>
            <a:endParaRPr lang="en-US" altLang="zh-CN" dirty="0" smtClean="0"/>
          </a:p>
          <a:p>
            <a:r>
              <a:rPr lang="zh-CN" altLang="en-US" dirty="0" smtClean="0"/>
              <a:t>考虑未来服务器之间通信，如向量时钟等复杂信息如何编码、解码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58476"/>
            <a:ext cx="3076575" cy="2114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20190" y="3773185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170" y="4476745"/>
            <a:ext cx="27363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“*4\r\n$4\r\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nSADD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nmyset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nHello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nWorld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\r\n”</a:t>
            </a:r>
            <a:endParaRPr lang="zh-CN" altLang="en-US" sz="1600" dirty="0">
              <a:solidFill>
                <a:srgbClr val="7C1302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088342" y="4142517"/>
            <a:ext cx="1980" cy="334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技术细节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 P2P </a:t>
            </a:r>
            <a:r>
              <a:rPr lang="zh-CN" altLang="en-US" b="1" dirty="0" smtClean="0">
                <a:solidFill>
                  <a:srgbClr val="FF0000"/>
                </a:solidFill>
              </a:rPr>
              <a:t>扩展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复制的建立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复制的维持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后续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方案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17033"/>
            <a:ext cx="8229600" cy="2718230"/>
          </a:xfrm>
        </p:spPr>
        <p:txBody>
          <a:bodyPr/>
          <a:lstStyle/>
          <a:p>
            <a:r>
              <a:rPr lang="zh-CN" altLang="en-US" dirty="0" smtClean="0"/>
              <a:t>复制的建立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仿照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建立：向一个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中的某个节点发送 </a:t>
            </a:r>
            <a:r>
              <a:rPr lang="en-US" altLang="zh-CN" dirty="0" smtClean="0"/>
              <a:t>CLUSTER MEET</a:t>
            </a:r>
            <a:r>
              <a:rPr lang="zh-CN" altLang="en-US" dirty="0" smtClean="0"/>
              <a:t>，后续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内部通过 </a:t>
            </a:r>
            <a:r>
              <a:rPr lang="en-US" altLang="zh-CN" dirty="0" smtClean="0"/>
              <a:t>Gossip </a:t>
            </a:r>
            <a:r>
              <a:rPr lang="zh-CN" altLang="en-US" dirty="0" smtClean="0"/>
              <a:t>协议建立全连接，可以从配置文件建立连接</a:t>
            </a:r>
            <a:endParaRPr lang="en-US" altLang="zh-CN" dirty="0"/>
          </a:p>
          <a:p>
            <a:pPr lvl="1"/>
            <a:r>
              <a:rPr lang="zh-CN" altLang="en-US" dirty="0" smtClean="0"/>
              <a:t>仿照主从复制，建立时进行数据同步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其它：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阶段；异步，不阻塞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5577" y="1343863"/>
            <a:ext cx="7344816" cy="2373169"/>
            <a:chOff x="881062" y="3869010"/>
            <a:chExt cx="7381875" cy="28003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062" y="3869010"/>
              <a:ext cx="7381875" cy="280035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3707904" y="4917930"/>
              <a:ext cx="2167880" cy="93610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859969" y="5229200"/>
            <a:ext cx="125152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都没有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7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添加命令：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一般用法：</a:t>
            </a:r>
            <a:r>
              <a:rPr lang="en-US" altLang="zh-CN" dirty="0" smtClean="0"/>
              <a:t>REPLICATE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port [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port ...]</a:t>
            </a:r>
          </a:p>
          <a:p>
            <a:pPr lvl="1"/>
            <a:r>
              <a:rPr lang="zh-CN" altLang="en-US" dirty="0" smtClean="0"/>
              <a:t>含义：向若干个服务器建立复制连接</a:t>
            </a:r>
            <a:endParaRPr lang="en-US" altLang="zh-CN" dirty="0" smtClean="0"/>
          </a:p>
          <a:p>
            <a:r>
              <a:rPr lang="zh-CN" altLang="en-US" dirty="0" smtClean="0"/>
              <a:t>完全图拓扑连接建立方式：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将所有服务器排成一队，所有人主动连接队中前面的人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注：需要在系统初始化时全部完成，</a:t>
            </a:r>
            <a:r>
              <a:rPr lang="en-US" altLang="zh-CN" dirty="0" smtClean="0"/>
              <a:t>replicate </a:t>
            </a:r>
            <a:r>
              <a:rPr lang="zh-CN" altLang="en-US" dirty="0" smtClean="0"/>
              <a:t>命令需要客户端向服务器发送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例：本地有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服务器，监听端口 </a:t>
            </a:r>
            <a:r>
              <a:rPr lang="en-US" altLang="zh-CN" dirty="0" smtClean="0"/>
              <a:t>6379 6380 6381</a:t>
            </a:r>
            <a:r>
              <a:rPr lang="zh-CN" altLang="en-US" dirty="0" smtClean="0"/>
              <a:t>，使用客户端：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 </a:t>
            </a:r>
            <a:r>
              <a:rPr lang="en-US" altLang="zh-CN" dirty="0" smtClean="0"/>
              <a:t>6380 </a:t>
            </a:r>
            <a:r>
              <a:rPr lang="zh-CN" altLang="en-US" dirty="0" smtClean="0"/>
              <a:t>发送：</a:t>
            </a:r>
            <a:r>
              <a:rPr lang="en-US" altLang="zh-CN" dirty="0" smtClean="0"/>
              <a:t>REPLICATE 127.0.0.1 6379</a:t>
            </a:r>
          </a:p>
          <a:p>
            <a:pPr lvl="2"/>
            <a:r>
              <a:rPr lang="zh-CN" altLang="en-US" dirty="0" smtClean="0"/>
              <a:t>向 </a:t>
            </a:r>
            <a:r>
              <a:rPr lang="en-US" altLang="zh-CN" dirty="0" smtClean="0"/>
              <a:t>6381 </a:t>
            </a:r>
            <a:r>
              <a:rPr lang="zh-CN" altLang="en-US" dirty="0" smtClean="0"/>
              <a:t>发送：</a:t>
            </a:r>
            <a:r>
              <a:rPr lang="en-US" altLang="zh-CN" dirty="0"/>
              <a:t>REPLICATE 127.0.0.1 </a:t>
            </a:r>
            <a:r>
              <a:rPr lang="en-US" altLang="zh-CN" dirty="0" smtClean="0"/>
              <a:t>6379</a:t>
            </a:r>
            <a:r>
              <a:rPr lang="zh-CN" altLang="en-US" dirty="0" smtClean="0"/>
              <a:t> </a:t>
            </a:r>
            <a:r>
              <a:rPr lang="en-US" altLang="zh-CN" dirty="0" smtClean="0"/>
              <a:t>127.0.0.1 6380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61576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Replicate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6682426" cy="4716000"/>
          </a:xfrm>
        </p:spPr>
        <p:txBody>
          <a:bodyPr/>
          <a:lstStyle/>
          <a:p>
            <a:r>
              <a:rPr lang="zh-CN" altLang="en-US" sz="2800" dirty="0" smtClean="0"/>
              <a:t>客户端向 </a:t>
            </a:r>
            <a:r>
              <a:rPr lang="en-US" altLang="zh-CN" sz="2800" dirty="0" smtClean="0"/>
              <a:t>6380 </a:t>
            </a:r>
            <a:r>
              <a:rPr lang="zh-CN" altLang="en-US" sz="2800" dirty="0" smtClean="0"/>
              <a:t>发送 </a:t>
            </a:r>
            <a:r>
              <a:rPr lang="en-US" altLang="zh-CN" sz="2800" dirty="0" smtClean="0"/>
              <a:t>replicate 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sz="2800" dirty="0" smtClean="0"/>
              <a:t>6380 </a:t>
            </a:r>
            <a:r>
              <a:rPr lang="zh-CN" altLang="en-US" sz="2800" dirty="0" smtClean="0"/>
              <a:t>收到消息，向 </a:t>
            </a:r>
            <a:r>
              <a:rPr lang="en-US" altLang="zh-CN" sz="2800" dirty="0" smtClean="0"/>
              <a:t>6379 </a:t>
            </a:r>
            <a:r>
              <a:rPr lang="zh-CN" altLang="en-US" sz="2800" dirty="0" smtClean="0"/>
              <a:t>建立连接</a:t>
            </a:r>
            <a:endParaRPr lang="en-US" altLang="zh-CN" sz="2800" dirty="0" smtClean="0"/>
          </a:p>
          <a:p>
            <a:r>
              <a:rPr lang="zh-CN" altLang="en-US" sz="2800" dirty="0" smtClean="0"/>
              <a:t>连接建立成功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6380 </a:t>
            </a:r>
            <a:r>
              <a:rPr lang="zh-CN" altLang="en-US" sz="2000" dirty="0" smtClean="0"/>
              <a:t>建立对应 </a:t>
            </a:r>
            <a:r>
              <a:rPr lang="en-US" altLang="zh-CN" sz="2000" dirty="0" smtClean="0"/>
              <a:t>6379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c* </a:t>
            </a:r>
            <a:r>
              <a:rPr lang="zh-CN" altLang="en-US" sz="2000" dirty="0" smtClean="0"/>
              <a:t>结构体，监听其可读事件，加标记 </a:t>
            </a:r>
            <a:r>
              <a:rPr lang="en-US" altLang="zh-CN" sz="2000" dirty="0" smtClean="0"/>
              <a:t>CLIENT_REPLICA</a:t>
            </a:r>
            <a:r>
              <a:rPr lang="zh-CN" altLang="en-US" sz="2000" dirty="0" smtClean="0"/>
              <a:t>，放入 </a:t>
            </a:r>
            <a:r>
              <a:rPr lang="en-US" altLang="zh-CN" sz="2000" dirty="0" smtClean="0"/>
              <a:t>replicas 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r>
              <a:rPr lang="en-US" altLang="zh-CN" sz="2800" dirty="0" smtClean="0"/>
              <a:t>6380 </a:t>
            </a:r>
            <a:r>
              <a:rPr lang="zh-CN" altLang="en-US" sz="2800" dirty="0" smtClean="0"/>
              <a:t>向 </a:t>
            </a:r>
            <a:r>
              <a:rPr lang="en-US" altLang="zh-CN" sz="2800" dirty="0" smtClean="0"/>
              <a:t>6379 </a:t>
            </a:r>
            <a:r>
              <a:rPr lang="zh-CN" altLang="en-US" sz="2800" dirty="0" smtClean="0"/>
              <a:t>发握手消息</a:t>
            </a:r>
            <a:endParaRPr lang="en-US" altLang="zh-CN" sz="2800" dirty="0" smtClean="0"/>
          </a:p>
          <a:p>
            <a:r>
              <a:rPr lang="en-US" altLang="zh-CN" sz="2800" dirty="0" smtClean="0"/>
              <a:t>6379 </a:t>
            </a:r>
            <a:r>
              <a:rPr lang="zh-CN" altLang="en-US" sz="2800" dirty="0" smtClean="0"/>
              <a:t>收到握手消息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6379 </a:t>
            </a:r>
            <a:r>
              <a:rPr lang="zh-CN" altLang="en-US" sz="2000" dirty="0" smtClean="0"/>
              <a:t>将对应 </a:t>
            </a:r>
            <a:r>
              <a:rPr lang="en-US" altLang="zh-CN" sz="2000" dirty="0" smtClean="0"/>
              <a:t>6380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c* </a:t>
            </a:r>
            <a:r>
              <a:rPr lang="zh-CN" altLang="en-US" sz="2000" dirty="0" smtClean="0"/>
              <a:t>结构体</a:t>
            </a:r>
            <a:r>
              <a:rPr lang="zh-CN" altLang="en-US" sz="2000" dirty="0"/>
              <a:t>加标记 </a:t>
            </a:r>
            <a:r>
              <a:rPr lang="en-US" altLang="zh-CN" sz="2000" dirty="0"/>
              <a:t>CLIENT_REPLICA</a:t>
            </a:r>
            <a:r>
              <a:rPr lang="zh-CN" altLang="en-US" sz="2000" dirty="0"/>
              <a:t>，放入 </a:t>
            </a:r>
            <a:r>
              <a:rPr lang="en-US" altLang="zh-CN" sz="2000" dirty="0"/>
              <a:t>replicas 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r>
              <a:rPr lang="en-US" altLang="zh-CN" sz="2800" dirty="0" smtClean="0"/>
              <a:t>6380 </a:t>
            </a:r>
            <a:r>
              <a:rPr lang="zh-CN" altLang="en-US" sz="2800" dirty="0" smtClean="0"/>
              <a:t>连接完所有目标后，向 </a:t>
            </a:r>
            <a:r>
              <a:rPr lang="en-US" altLang="zh-CN" sz="2800" dirty="0" smtClean="0"/>
              <a:t>client </a:t>
            </a:r>
            <a:r>
              <a:rPr lang="zh-CN" altLang="en-US" sz="2800" dirty="0" smtClean="0"/>
              <a:t>返回 </a:t>
            </a:r>
            <a:r>
              <a:rPr lang="en-US" altLang="zh-CN" sz="2800" dirty="0" smtClean="0"/>
              <a:t>OK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48264" y="1504094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6379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97434" y="2267216"/>
            <a:ext cx="40936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6948264" y="3850538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6380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48010" y="3939388"/>
            <a:ext cx="409364" cy="36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948264" y="532673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48010" y="461346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15" idx="0"/>
            <a:endCxn id="16" idx="2"/>
          </p:cNvCxnSpPr>
          <p:nvPr/>
        </p:nvCxnSpPr>
        <p:spPr>
          <a:xfrm flipV="1">
            <a:off x="7344308" y="4983164"/>
            <a:ext cx="102214" cy="3435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44308" y="6025549"/>
            <a:ext cx="172498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REPLICATE 127.0.0.1 6379</a:t>
            </a:r>
          </a:p>
        </p:txBody>
      </p:sp>
      <p:cxnSp>
        <p:nvCxnSpPr>
          <p:cNvPr id="21" name="曲线连接符 20"/>
          <p:cNvCxnSpPr>
            <a:stCxn id="20" idx="0"/>
            <a:endCxn id="15" idx="3"/>
          </p:cNvCxnSpPr>
          <p:nvPr/>
        </p:nvCxnSpPr>
        <p:spPr>
          <a:xfrm rot="16200000" flipV="1">
            <a:off x="7786186" y="5604937"/>
            <a:ext cx="374779" cy="466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0"/>
            <a:endCxn id="8" idx="2"/>
          </p:cNvCxnSpPr>
          <p:nvPr/>
        </p:nvCxnSpPr>
        <p:spPr>
          <a:xfrm flipV="1">
            <a:off x="7704348" y="2708920"/>
            <a:ext cx="0" cy="1141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0" idx="0"/>
            <a:endCxn id="16" idx="3"/>
          </p:cNvCxnSpPr>
          <p:nvPr/>
        </p:nvCxnSpPr>
        <p:spPr>
          <a:xfrm rot="16200000" flipV="1">
            <a:off x="7312300" y="5131051"/>
            <a:ext cx="1227233" cy="561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0"/>
            <a:endCxn id="9" idx="2"/>
          </p:cNvCxnSpPr>
          <p:nvPr/>
        </p:nvCxnSpPr>
        <p:spPr>
          <a:xfrm flipV="1">
            <a:off x="7452692" y="2636912"/>
            <a:ext cx="549424" cy="13024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0"/>
            <a:endCxn id="9" idx="2"/>
          </p:cNvCxnSpPr>
          <p:nvPr/>
        </p:nvCxnSpPr>
        <p:spPr>
          <a:xfrm flipV="1">
            <a:off x="7704348" y="2636912"/>
            <a:ext cx="297768" cy="12136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797434" y="2267431"/>
            <a:ext cx="409364" cy="36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170222" y="3557227"/>
            <a:ext cx="186433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REPLICATE 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replica handshake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66660" y="4798316"/>
            <a:ext cx="5267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OK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00208 -0.153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1979 0.0539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2" grpId="0" animBg="1"/>
      <p:bldP spid="44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复制的维持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仿照主从复制，有同步量记录、同步内容缓冲、部分重同步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定时心跳，保活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持久</a:t>
            </a:r>
            <a:r>
              <a:rPr lang="zh-CN" altLang="en-US" dirty="0" smtClean="0"/>
              <a:t>化配合</a:t>
            </a:r>
            <a:r>
              <a:rPr lang="zh-CN" altLang="en-US" dirty="0"/>
              <a:t>，</a:t>
            </a:r>
            <a:r>
              <a:rPr lang="zh-CN" altLang="en-US" dirty="0" smtClean="0"/>
              <a:t>断点</a:t>
            </a:r>
            <a:r>
              <a:rPr lang="zh-CN" altLang="en-US" dirty="0"/>
              <a:t>重</a:t>
            </a:r>
            <a:r>
              <a:rPr lang="zh-CN" altLang="en-US" dirty="0" smtClean="0"/>
              <a:t>连，</a:t>
            </a:r>
            <a:r>
              <a:rPr lang="en-US" altLang="zh-CN" dirty="0" smtClean="0"/>
              <a:t>...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4168" y="3356992"/>
            <a:ext cx="125152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都没有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2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新情况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49148"/>
              </p:ext>
            </p:extLst>
          </p:nvPr>
        </p:nvGraphicFramePr>
        <p:xfrm>
          <a:off x="457200" y="1719262"/>
          <a:ext cx="8229600" cy="45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46058777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91904680"/>
                    </a:ext>
                  </a:extLst>
                </a:gridCol>
                <a:gridCol w="4546848">
                  <a:extLst>
                    <a:ext uri="{9D8B030D-6E8A-4147-A177-3AD203B41FA5}">
                      <a16:colId xmlns:a16="http://schemas.microsoft.com/office/drawing/2014/main" val="3881584531"/>
                    </a:ext>
                  </a:extLst>
                </a:gridCol>
              </a:tblGrid>
              <a:tr h="404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发送消息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接收消息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行为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385990"/>
                  </a:ext>
                </a:extLst>
              </a:tr>
              <a:tr h="697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客户端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原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server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执行原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Redis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的命令处理函数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向客户端返回结果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78"/>
                  </a:ext>
                </a:extLst>
              </a:tr>
              <a:tr h="1893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客户端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命令处理函数：现在可能内部的存储与单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Redis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服务器不同，需要扩展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若是写命令，转换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(CRDT-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atSource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OT)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后，向所有其他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广播。注：无更改的写命令不用广播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向客户端返回结果，应与原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server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一样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22576"/>
                  </a:ext>
                </a:extLst>
              </a:tr>
              <a:tr h="159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(causal delivery)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依据是否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causally ready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，看是否延迟此命令处理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使用扩展后的命令处理函数（或特别设计的内部处理函数），处理命令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一般而言，不应有任何回复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74364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4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复制的维持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zh-CN" altLang="en-US" dirty="0" smtClean="0"/>
              <a:t>原 </a:t>
            </a:r>
            <a:r>
              <a:rPr lang="en-US" altLang="zh-CN" dirty="0" smtClean="0"/>
              <a:t>master/slave 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lvl="1"/>
            <a:r>
              <a:rPr lang="zh-CN" altLang="en-US" dirty="0"/>
              <a:t>忽略</a:t>
            </a:r>
            <a:r>
              <a:rPr lang="zh-CN" altLang="en-US" dirty="0" smtClean="0"/>
              <a:t>掉心跳、部分重同步、断点续联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核心：将写命令广播给所有的 </a:t>
            </a:r>
            <a:r>
              <a:rPr lang="en-US" altLang="zh-CN" dirty="0" smtClean="0"/>
              <a:t>replica</a:t>
            </a:r>
          </a:p>
          <a:p>
            <a:r>
              <a:rPr lang="zh-CN" altLang="en-US" dirty="0" smtClean="0"/>
              <a:t>三个问题</a:t>
            </a:r>
            <a:endParaRPr lang="en-US" altLang="zh-CN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dirty="0" smtClean="0"/>
              <a:t>何时应该广播</a:t>
            </a:r>
            <a:endParaRPr lang="en-US" altLang="zh-CN" dirty="0" smtClean="0"/>
          </a:p>
          <a:p>
            <a:pPr marL="982662" lvl="2" indent="-342900"/>
            <a:r>
              <a:rPr lang="zh-CN" altLang="en-US" dirty="0" smtClean="0"/>
              <a:t>是一条对数据库有改变的写命令</a:t>
            </a:r>
            <a:endParaRPr lang="en-US" altLang="zh-CN" dirty="0" smtClean="0"/>
          </a:p>
          <a:p>
            <a:pPr marL="982662" lvl="2" indent="-342900"/>
            <a:r>
              <a:rPr lang="zh-CN" altLang="en-US" dirty="0" smtClean="0"/>
              <a:t>我是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且命令来自客户端</a:t>
            </a:r>
            <a:endParaRPr lang="en-US" altLang="zh-CN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dirty="0" smtClean="0"/>
              <a:t>广播什么内容</a:t>
            </a:r>
            <a:endParaRPr lang="en-US" altLang="zh-CN" dirty="0" smtClean="0"/>
          </a:p>
          <a:p>
            <a:pPr marL="982662" lvl="2" indent="-342900"/>
            <a:r>
              <a:rPr lang="zh-CN" altLang="en-US" dirty="0" smtClean="0"/>
              <a:t>最终应是原命令转换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(CRDT -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atSource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dirty="0" smtClean="0"/>
              <a:t>后的命令</a:t>
            </a:r>
          </a:p>
          <a:p>
            <a:pPr marL="801687" lvl="1" indent="-457200">
              <a:buFont typeface="+mj-lt"/>
              <a:buAutoNum type="arabicPeriod"/>
            </a:pPr>
            <a:r>
              <a:rPr lang="zh-CN" altLang="en-US" dirty="0" smtClean="0"/>
              <a:t>如何实现广播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9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技术细节</a:t>
            </a:r>
            <a:endParaRPr lang="en-US" altLang="zh-CN" dirty="0" smtClean="0"/>
          </a:p>
          <a:p>
            <a:r>
              <a:rPr lang="en-US" altLang="zh-CN" dirty="0" smtClean="0"/>
              <a:t>2 P2P 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后续</a:t>
            </a:r>
            <a:r>
              <a:rPr lang="zh-CN" altLang="en-US" dirty="0"/>
              <a:t>方案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参考原 </a:t>
            </a:r>
            <a:r>
              <a:rPr lang="en-US" altLang="zh-CN" dirty="0" smtClean="0"/>
              <a:t>master/slave </a:t>
            </a:r>
            <a:r>
              <a:rPr lang="zh-CN" altLang="en-US" dirty="0" smtClean="0"/>
              <a:t>复制实现</a:t>
            </a:r>
            <a:endParaRPr lang="en-US" altLang="zh-CN" dirty="0"/>
          </a:p>
          <a:p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向所有 </a:t>
            </a:r>
            <a:r>
              <a:rPr lang="en-US" altLang="zh-CN" dirty="0" smtClean="0"/>
              <a:t>replica </a:t>
            </a:r>
            <a:r>
              <a:rPr lang="zh-CN" altLang="en-US" dirty="0" smtClean="0"/>
              <a:t>发送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命令，指定 </a:t>
            </a:r>
            <a:r>
              <a:rPr lang="en-US" altLang="zh-CN" dirty="0" err="1" smtClean="0"/>
              <a:t>dictid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若已指定则不需要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中可能有多个数据库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向所有 </a:t>
            </a:r>
            <a:r>
              <a:rPr lang="en-US" altLang="zh-CN" dirty="0" smtClean="0"/>
              <a:t>replica </a:t>
            </a:r>
            <a:r>
              <a:rPr lang="zh-CN" altLang="en-US" dirty="0" smtClean="0"/>
              <a:t>发送 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argv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服务器只接受命令消息</a:t>
            </a:r>
            <a:endParaRPr lang="en-US" altLang="zh-CN" dirty="0" smtClean="0"/>
          </a:p>
          <a:p>
            <a:r>
              <a:rPr lang="zh-CN" altLang="en-US" dirty="0" smtClean="0"/>
              <a:t>通信控制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新标志位 </a:t>
            </a:r>
            <a:r>
              <a:rPr lang="en-US" altLang="zh-CN" dirty="0" smtClean="0"/>
              <a:t>CLIENT_REPLICA_MESSAGE </a:t>
            </a:r>
            <a:r>
              <a:rPr lang="zh-CN" altLang="en-US" dirty="0" smtClean="0"/>
              <a:t>对通信进行开门、关门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7344816" cy="2337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6096" y="3284984"/>
            <a:ext cx="3528392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可能未来向量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时钟更新也在这里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可能需要事务包裹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(MULTI … EXEC)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7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客户端套接字可读事件处理函数 </a:t>
            </a:r>
            <a:r>
              <a:rPr lang="en-US" altLang="zh-CN" dirty="0" err="1" smtClean="0"/>
              <a:t>readQueryFromClient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用户请求命令已被处理完后</a:t>
            </a:r>
            <a:endParaRPr lang="en-US" altLang="zh-CN" dirty="0" smtClean="0"/>
          </a:p>
          <a:p>
            <a:r>
              <a:rPr lang="zh-CN" altLang="en-US" dirty="0"/>
              <a:t>检测</a:t>
            </a:r>
            <a:r>
              <a:rPr lang="zh-CN" altLang="en-US" dirty="0" smtClean="0"/>
              <a:t>广播条件（回顾之前“何时应广播”问题）</a:t>
            </a:r>
            <a:endParaRPr lang="en-US" altLang="zh-CN" dirty="0" smtClean="0"/>
          </a:p>
          <a:p>
            <a:pPr marL="687387" lvl="1" indent="-342900"/>
            <a:r>
              <a:rPr lang="zh-CN" altLang="en-US" dirty="0"/>
              <a:t>是一条对数据库有改变的写命令</a:t>
            </a:r>
            <a:endParaRPr lang="en-US" altLang="zh-CN" dirty="0"/>
          </a:p>
          <a:p>
            <a:pPr marL="687387" lvl="1" indent="-342900"/>
            <a:r>
              <a:rPr lang="zh-CN" altLang="en-US" dirty="0"/>
              <a:t>我是 </a:t>
            </a:r>
            <a:r>
              <a:rPr lang="en-US" altLang="zh-CN" dirty="0"/>
              <a:t>replica server </a:t>
            </a:r>
            <a:r>
              <a:rPr lang="zh-CN" altLang="en-US" dirty="0"/>
              <a:t>且命令来自客户端</a:t>
            </a:r>
            <a:endParaRPr lang="en-US" altLang="zh-CN" dirty="0"/>
          </a:p>
          <a:p>
            <a:r>
              <a:rPr lang="zh-CN" altLang="en-US" dirty="0"/>
              <a:t>参数（回顾之前</a:t>
            </a:r>
            <a:r>
              <a:rPr lang="zh-CN" altLang="en-US" dirty="0" smtClean="0"/>
              <a:t>“广播什么内容”问题）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</a:t>
            </a:r>
            <a:r>
              <a:rPr lang="zh-CN" altLang="en-US" dirty="0"/>
              <a:t>应是原命令转换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(CRDT -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atSource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OT) </a:t>
            </a:r>
            <a:r>
              <a:rPr lang="zh-CN" altLang="en-US" dirty="0"/>
              <a:t>后的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lvl="1"/>
            <a:r>
              <a:rPr lang="zh-CN" altLang="en-US" smtClean="0"/>
              <a:t>目前只简单扩展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SADD </a:t>
            </a:r>
            <a:r>
              <a:rPr lang="zh-CN" altLang="en-US" dirty="0" smtClean="0"/>
              <a:t>命令，无冲突消解</a:t>
            </a:r>
            <a:endParaRPr lang="zh-CN" altLang="en-US" dirty="0"/>
          </a:p>
          <a:p>
            <a:pPr marL="344487" lvl="1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10" y="2276872"/>
            <a:ext cx="3476190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此时，一条命令有三种触发情况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非复制情况，客户端向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发送命令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原始代码</a:t>
            </a:r>
            <a:endParaRPr lang="en-US" altLang="zh-CN" dirty="0" smtClean="0"/>
          </a:p>
          <a:p>
            <a:pPr lvl="1"/>
            <a:r>
              <a:rPr lang="zh-CN" altLang="en-US" dirty="0"/>
              <a:t>复制</a:t>
            </a:r>
            <a:r>
              <a:rPr lang="zh-CN" altLang="en-US" dirty="0" smtClean="0"/>
              <a:t>情况，客户端向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发送命令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扩展代码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复制情况，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向 </a:t>
            </a:r>
            <a:r>
              <a:rPr lang="en-US" altLang="zh-CN" dirty="0"/>
              <a:t>replica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的广播</a:t>
            </a:r>
            <a:endParaRPr lang="en-US" altLang="zh-CN" dirty="0" smtClean="0"/>
          </a:p>
          <a:p>
            <a:pPr lvl="2"/>
            <a:r>
              <a:rPr lang="zh-CN" altLang="en-US" dirty="0"/>
              <a:t>扩展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回顾 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downstream </a:t>
            </a:r>
            <a:r>
              <a:rPr lang="zh-CN" altLang="en-US" dirty="0" smtClean="0"/>
              <a:t>阶段含义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 </a:t>
            </a:r>
            <a:r>
              <a:rPr lang="en-US" altLang="zh-CN" dirty="0" smtClean="0"/>
              <a:t>replica </a:t>
            </a:r>
            <a:r>
              <a:rPr lang="en-US" altLang="zh-CN" dirty="0"/>
              <a:t>server </a:t>
            </a:r>
            <a:r>
              <a:rPr lang="zh-CN" altLang="en-US" dirty="0" smtClean="0"/>
              <a:t>间通信控制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扩展代码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与扩展代码</a:t>
            </a:r>
            <a:r>
              <a:rPr lang="en-US" altLang="zh-CN" dirty="0" smtClean="0"/>
              <a:t>2 </a:t>
            </a:r>
            <a:r>
              <a:rPr lang="zh-CN" altLang="en-US" dirty="0" smtClean="0"/>
              <a:t>相同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95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技术细节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P2P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扩展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</a:rPr>
              <a:t>后续</a:t>
            </a:r>
            <a:r>
              <a:rPr lang="zh-CN" altLang="en-US" b="1" dirty="0">
                <a:solidFill>
                  <a:srgbClr val="FF0000"/>
                </a:solidFill>
              </a:rPr>
              <a:t>工作</a:t>
            </a:r>
            <a:r>
              <a:rPr lang="zh-CN" altLang="en-US" b="1" dirty="0" smtClean="0">
                <a:solidFill>
                  <a:srgbClr val="FF0000"/>
                </a:solidFill>
              </a:rPr>
              <a:t>方案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Causal delivery</a:t>
            </a:r>
          </a:p>
          <a:p>
            <a:pPr lvl="1"/>
            <a:r>
              <a:rPr lang="en-US" altLang="zh-CN" dirty="0"/>
              <a:t>CRDT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阻塞、事务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BLPOP key </a:t>
            </a:r>
            <a:r>
              <a:rPr lang="en-US" altLang="zh-CN" dirty="0" smtClean="0"/>
              <a:t>timeout</a:t>
            </a:r>
          </a:p>
          <a:p>
            <a:pPr lvl="1"/>
            <a:r>
              <a:rPr lang="zh-CN" altLang="en-US" dirty="0" smtClean="0"/>
              <a:t>从键为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头部 </a:t>
            </a:r>
            <a:r>
              <a:rPr lang="en-US" altLang="zh-CN" dirty="0" smtClean="0"/>
              <a:t>pop </a:t>
            </a:r>
            <a:r>
              <a:rPr lang="zh-CN" altLang="en-US" dirty="0" smtClean="0"/>
              <a:t>一个元素，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为空则等待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阻塞实现：将对应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添加标志 </a:t>
            </a:r>
            <a:r>
              <a:rPr lang="en-US" altLang="zh-CN" dirty="0" smtClean="0"/>
              <a:t>CLIENT_BLOCKED</a:t>
            </a:r>
          </a:p>
          <a:p>
            <a:pPr lvl="1"/>
            <a:r>
              <a:rPr lang="en-US" altLang="zh-CN" dirty="0" smtClean="0"/>
              <a:t>c* </a:t>
            </a:r>
            <a:r>
              <a:rPr lang="zh-CN" altLang="en-US" dirty="0" smtClean="0"/>
              <a:t>可读事件处理函数，发现阻塞标志则停止处理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/>
          </a:p>
          <a:p>
            <a:pPr lvl="1"/>
            <a:r>
              <a:rPr lang="en-US" altLang="zh-CN" dirty="0" smtClean="0"/>
              <a:t>MULTI 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EXEC 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</a:t>
            </a:r>
            <a:r>
              <a:rPr lang="zh-CN" altLang="en-US" dirty="0"/>
              <a:t>将对应 </a:t>
            </a:r>
            <a:r>
              <a:rPr lang="en-US" altLang="zh-CN" dirty="0"/>
              <a:t>c* </a:t>
            </a:r>
            <a:r>
              <a:rPr lang="zh-CN" altLang="en-US" dirty="0"/>
              <a:t>添加标志 </a:t>
            </a:r>
            <a:r>
              <a:rPr lang="en-US" altLang="zh-CN" dirty="0" smtClean="0"/>
              <a:t>CLIENT_MULTI</a:t>
            </a:r>
          </a:p>
          <a:p>
            <a:pPr lvl="1"/>
            <a:r>
              <a:rPr lang="en-US" altLang="zh-CN" dirty="0"/>
              <a:t>c* </a:t>
            </a:r>
            <a:r>
              <a:rPr lang="zh-CN" altLang="en-US" dirty="0"/>
              <a:t>可读事件处理函数，</a:t>
            </a:r>
            <a:r>
              <a:rPr lang="zh-CN" altLang="en-US" dirty="0" smtClean="0"/>
              <a:t>发现事务标志则暂存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 </a:t>
            </a:r>
            <a:r>
              <a:rPr lang="zh-CN" altLang="en-US" dirty="0" smtClean="0"/>
              <a:t>命令，解除事务标志，执行所有暂存命令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243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delivery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受阻塞、事务启发</a:t>
            </a:r>
            <a:endParaRPr lang="en-US" altLang="zh-CN" dirty="0" smtClean="0"/>
          </a:p>
          <a:p>
            <a:r>
              <a:rPr lang="zh-CN" altLang="en-US" dirty="0" smtClean="0"/>
              <a:t>为命令添加向量时钟</a:t>
            </a:r>
            <a:endParaRPr lang="en-US" altLang="zh-CN" dirty="0" smtClean="0"/>
          </a:p>
          <a:p>
            <a:r>
              <a:rPr lang="en-US" altLang="zh-CN" dirty="0"/>
              <a:t>c* </a:t>
            </a:r>
            <a:r>
              <a:rPr lang="zh-CN" altLang="en-US" dirty="0"/>
              <a:t>可读事件处理</a:t>
            </a:r>
            <a:r>
              <a:rPr lang="zh-CN" altLang="en-US" dirty="0" smtClean="0"/>
              <a:t>函数 </a:t>
            </a:r>
            <a:r>
              <a:rPr lang="en-US" altLang="zh-CN" dirty="0" err="1" smtClean="0"/>
              <a:t>readQueryFromClient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 </a:t>
            </a:r>
            <a:r>
              <a:rPr lang="en-US" altLang="zh-CN" dirty="0" smtClean="0"/>
              <a:t>causally unready </a:t>
            </a:r>
            <a:r>
              <a:rPr lang="zh-CN" altLang="en-US" dirty="0" smtClean="0"/>
              <a:t>则跳过本次处理</a:t>
            </a:r>
            <a:endParaRPr lang="en-US" altLang="zh-CN" dirty="0" smtClean="0"/>
          </a:p>
          <a:p>
            <a:r>
              <a:rPr lang="zh-CN" altLang="en-US" dirty="0"/>
              <a:t>还需</a:t>
            </a:r>
            <a:r>
              <a:rPr lang="zh-CN" altLang="en-US" dirty="0" smtClean="0"/>
              <a:t>深入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变量生存期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内容的更新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c* </a:t>
            </a:r>
            <a:r>
              <a:rPr lang="zh-CN" altLang="en-US" dirty="0" smtClean="0"/>
              <a:t>套接字可读事件触发</a:t>
            </a:r>
            <a:endParaRPr lang="en-US" altLang="zh-CN" dirty="0" smtClean="0"/>
          </a:p>
          <a:p>
            <a:r>
              <a:rPr lang="zh-CN" altLang="en-US" dirty="0" smtClean="0"/>
              <a:t>或者：编辑新的文件事件对应 </a:t>
            </a:r>
            <a:r>
              <a:rPr lang="en-US" altLang="zh-CN" dirty="0" smtClean="0"/>
              <a:t>causally ready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50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987008" cy="4716000"/>
          </a:xfrm>
        </p:spPr>
        <p:txBody>
          <a:bodyPr/>
          <a:lstStyle/>
          <a:p>
            <a:r>
              <a:rPr lang="zh-CN" altLang="en-US" dirty="0" smtClean="0"/>
              <a:t>对比原版，</a:t>
            </a:r>
            <a:r>
              <a:rPr lang="en-US" altLang="zh-CN" dirty="0" smtClean="0"/>
              <a:t>CRDT</a:t>
            </a:r>
            <a:r>
              <a:rPr lang="zh-CN" altLang="en-US" dirty="0"/>
              <a:t> </a:t>
            </a:r>
            <a:r>
              <a:rPr lang="zh-CN" altLang="en-US" dirty="0" smtClean="0"/>
              <a:t>版中命令参数将不同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 </a:t>
            </a:r>
            <a:r>
              <a:rPr lang="en-US" altLang="zh-CN" dirty="0" smtClean="0"/>
              <a:t>unique ID</a:t>
            </a:r>
            <a:r>
              <a:rPr lang="zh-CN" altLang="en-US" dirty="0" smtClean="0"/>
              <a:t>、向量时间等额外信息</a:t>
            </a:r>
            <a:endParaRPr lang="en-US" altLang="zh-CN" dirty="0" smtClean="0"/>
          </a:p>
          <a:p>
            <a:r>
              <a:rPr lang="zh-CN" altLang="en-US" dirty="0" smtClean="0"/>
              <a:t>则最终存入数据库的内容也会不同</a:t>
            </a:r>
            <a:endParaRPr lang="en-US" altLang="zh-CN" dirty="0"/>
          </a:p>
          <a:p>
            <a:r>
              <a:rPr lang="zh-CN" altLang="en-US" dirty="0" smtClean="0"/>
              <a:t>命令有很多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右图：</a:t>
            </a:r>
            <a:r>
              <a:rPr lang="en-US" altLang="zh-CN" dirty="0" smtClean="0"/>
              <a:t>sorted set </a:t>
            </a:r>
            <a:r>
              <a:rPr lang="zh-CN" altLang="en-US" dirty="0" smtClean="0"/>
              <a:t>相关命令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实现：更底层的写命令，组合这些复杂命令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11" y="397168"/>
            <a:ext cx="2123810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2564904"/>
            <a:ext cx="6316657" cy="2297011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zh-CN" altLang="en-US" sz="4800" b="1" dirty="0" smtClean="0">
                <a:solidFill>
                  <a:schemeClr val="tx2"/>
                </a:solidFill>
                <a:latin typeface="黑体" panose="02010609060101010101" pitchFamily="49" charset="-122"/>
                <a:cs typeface="+mj-cs"/>
              </a:rPr>
              <a:t>谢 谢</a:t>
            </a:r>
            <a:endParaRPr lang="en-US" altLang="zh-CN" sz="4800" b="1" dirty="0" smtClean="0">
              <a:solidFill>
                <a:schemeClr val="tx2"/>
              </a:solidFill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52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技术细节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事件框架、调度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通信流程、协议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P2P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扩展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后续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方案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是单线程的，通过事件驱动实现</a:t>
            </a:r>
            <a:endParaRPr lang="en-US" altLang="zh-CN" dirty="0" smtClean="0"/>
          </a:p>
          <a:p>
            <a:r>
              <a:rPr lang="zh-CN" altLang="en-US" dirty="0" smtClean="0"/>
              <a:t>文件事件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aeFileEvent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监听文件描述符、触发事件类型、事件处理函数、函数参数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 </a:t>
            </a:r>
            <a:r>
              <a:rPr lang="zh-CN" altLang="en-US" dirty="0" smtClean="0"/>
              <a:t>多路复用</a:t>
            </a:r>
            <a:endParaRPr lang="en-US" altLang="zh-CN" dirty="0" smtClean="0"/>
          </a:p>
          <a:p>
            <a:r>
              <a:rPr lang="zh-CN" altLang="en-US" dirty="0" smtClean="0"/>
              <a:t>时间事件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aeTimeEvent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实际只有</a:t>
            </a:r>
            <a:r>
              <a:rPr lang="zh-CN" altLang="en-US" dirty="0"/>
              <a:t>一</a:t>
            </a:r>
            <a:r>
              <a:rPr lang="zh-CN" altLang="en-US" dirty="0" smtClean="0"/>
              <a:t>个事件：</a:t>
            </a:r>
            <a:r>
              <a:rPr lang="en-US" altLang="zh-CN" dirty="0" err="1" smtClean="0"/>
              <a:t>serverCron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526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114800" cy="4716000"/>
          </a:xfrm>
        </p:spPr>
        <p:txBody>
          <a:bodyPr/>
          <a:lstStyle/>
          <a:p>
            <a:r>
              <a:rPr lang="zh-CN" altLang="en-US" dirty="0" smtClean="0"/>
              <a:t>初始化后，进入 </a:t>
            </a:r>
            <a:r>
              <a:rPr lang="en-US" altLang="zh-CN" dirty="0" err="1" smtClean="0"/>
              <a:t>aeMain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边等待时间事件，边监听文件事件</a:t>
            </a:r>
            <a:endParaRPr lang="en-US" altLang="zh-CN" dirty="0" smtClean="0"/>
          </a:p>
          <a:p>
            <a:pPr lvl="1"/>
            <a:r>
              <a:rPr lang="en-US" altLang="zh-CN" dirty="0"/>
              <a:t>select/poll/</a:t>
            </a:r>
            <a:r>
              <a:rPr lang="en-US" altLang="zh-CN" dirty="0" err="1"/>
              <a:t>epoll</a:t>
            </a:r>
            <a:r>
              <a:rPr lang="en-US" altLang="zh-CN" dirty="0"/>
              <a:t>/</a:t>
            </a:r>
            <a:r>
              <a:rPr lang="en-US" altLang="zh-CN" dirty="0" err="1"/>
              <a:t>kqueue</a:t>
            </a:r>
            <a:endParaRPr lang="en-US" altLang="zh-CN" dirty="0" smtClean="0"/>
          </a:p>
          <a:p>
            <a:r>
              <a:rPr lang="zh-CN" altLang="en-US" dirty="0" smtClean="0"/>
              <a:t>若要自己写事件处理</a:t>
            </a:r>
            <a:endParaRPr lang="en-US" altLang="zh-CN" dirty="0"/>
          </a:p>
          <a:p>
            <a:pPr lvl="1"/>
            <a:r>
              <a:rPr lang="zh-CN" altLang="en-US" dirty="0" smtClean="0"/>
              <a:t>处理应不能过于耗时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有阻塞的事件分成多个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355394" y="1325308"/>
            <a:ext cx="2331406" cy="774740"/>
            <a:chOff x="6355394" y="1844823"/>
            <a:chExt cx="2331406" cy="774740"/>
          </a:xfrm>
        </p:grpSpPr>
        <p:sp>
          <p:nvSpPr>
            <p:cNvPr id="8" name="流程图: 决策 7"/>
            <p:cNvSpPr/>
            <p:nvPr/>
          </p:nvSpPr>
          <p:spPr>
            <a:xfrm>
              <a:off x="6355394" y="1844823"/>
              <a:ext cx="2331406" cy="77474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62908" y="2071544"/>
              <a:ext cx="1725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eventLoop</a:t>
              </a:r>
              <a:r>
                <a:rPr lang="en-US" altLang="zh-CN" sz="1600" dirty="0"/>
                <a:t>-&gt;</a:t>
              </a:r>
              <a:r>
                <a:rPr lang="en-US" altLang="zh-CN" sz="1600" dirty="0" smtClean="0"/>
                <a:t>stop</a:t>
              </a:r>
              <a:endParaRPr lang="zh-CN" altLang="en-US" sz="160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12160" y="13253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2816" y="2703607"/>
            <a:ext cx="1359812" cy="45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</a:rPr>
              <a:t>beforeSleep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57578" y="210810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08130" y="3386633"/>
            <a:ext cx="1359812" cy="79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由最近时间事件，得最多休眠时间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02816" y="4408464"/>
            <a:ext cx="1359812" cy="130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休眠，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多路复用监听，直到文件事件有触发或休眠超时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59963" y="2852936"/>
            <a:ext cx="2331406" cy="774740"/>
            <a:chOff x="3955212" y="1147939"/>
            <a:chExt cx="2331406" cy="970292"/>
          </a:xfrm>
        </p:grpSpPr>
        <p:sp>
          <p:nvSpPr>
            <p:cNvPr id="34" name="流程图: 决策 33"/>
            <p:cNvSpPr/>
            <p:nvPr/>
          </p:nvSpPr>
          <p:spPr>
            <a:xfrm>
              <a:off x="3955212" y="1147939"/>
              <a:ext cx="2331406" cy="9702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83473" y="1431887"/>
              <a:ext cx="1864963" cy="42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有无文件事件触发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1" name="肘形连接符 40"/>
          <p:cNvCxnSpPr>
            <a:stCxn id="8" idx="2"/>
            <a:endCxn id="14" idx="0"/>
          </p:cNvCxnSpPr>
          <p:nvPr/>
        </p:nvCxnSpPr>
        <p:spPr>
          <a:xfrm rot="5400000">
            <a:off x="6150131" y="1332640"/>
            <a:ext cx="603559" cy="2138375"/>
          </a:xfrm>
          <a:prstGeom prst="bentConnector3">
            <a:avLst>
              <a:gd name="adj1" fmla="val 5735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29" idx="0"/>
          </p:cNvCxnSpPr>
          <p:nvPr/>
        </p:nvCxnSpPr>
        <p:spPr>
          <a:xfrm>
            <a:off x="5382722" y="3162415"/>
            <a:ext cx="5314" cy="224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9" idx="2"/>
            <a:endCxn id="31" idx="0"/>
          </p:cNvCxnSpPr>
          <p:nvPr/>
        </p:nvCxnSpPr>
        <p:spPr>
          <a:xfrm flipH="1">
            <a:off x="5382722" y="4177535"/>
            <a:ext cx="5314" cy="230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694102" y="5948726"/>
            <a:ext cx="1359812" cy="45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</a:rPr>
              <a:t>afterSleep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56" name="肘形连接符 55"/>
          <p:cNvCxnSpPr>
            <a:stCxn id="51" idx="3"/>
            <a:endCxn id="34" idx="0"/>
          </p:cNvCxnSpPr>
          <p:nvPr/>
        </p:nvCxnSpPr>
        <p:spPr>
          <a:xfrm flipV="1">
            <a:off x="6053914" y="2852936"/>
            <a:ext cx="1471752" cy="3325194"/>
          </a:xfrm>
          <a:prstGeom prst="bentConnector4">
            <a:avLst>
              <a:gd name="adj1" fmla="val 10397"/>
              <a:gd name="adj2" fmla="val 10687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1" idx="2"/>
            <a:endCxn id="51" idx="0"/>
          </p:cNvCxnSpPr>
          <p:nvPr/>
        </p:nvCxnSpPr>
        <p:spPr>
          <a:xfrm flipH="1">
            <a:off x="5374008" y="5717797"/>
            <a:ext cx="8714" cy="230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75" idx="0"/>
          </p:cNvCxnSpPr>
          <p:nvPr/>
        </p:nvCxnSpPr>
        <p:spPr>
          <a:xfrm flipH="1">
            <a:off x="7523381" y="3627676"/>
            <a:ext cx="2285" cy="257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100605" y="35272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43475" y="3885629"/>
            <a:ext cx="1359812" cy="623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黑体" panose="02010609060101010101" pitchFamily="49" charset="-122"/>
              </a:rPr>
              <a:t>处理触发的文件事件们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79" name="肘形连接符 78"/>
          <p:cNvCxnSpPr>
            <a:stCxn id="34" idx="3"/>
            <a:endCxn id="37" idx="0"/>
          </p:cNvCxnSpPr>
          <p:nvPr/>
        </p:nvCxnSpPr>
        <p:spPr>
          <a:xfrm flipH="1">
            <a:off x="7537903" y="3240306"/>
            <a:ext cx="1153466" cy="1556846"/>
          </a:xfrm>
          <a:prstGeom prst="bentConnector4">
            <a:avLst>
              <a:gd name="adj1" fmla="val -19819"/>
              <a:gd name="adj2" fmla="val 909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8604448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700760" y="1871615"/>
            <a:ext cx="1361867" cy="461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释放资源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680172" y="980728"/>
            <a:ext cx="1361867" cy="461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aeMain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肘形连接符 95"/>
          <p:cNvCxnSpPr>
            <a:stCxn id="95" idx="3"/>
            <a:endCxn id="8" idx="0"/>
          </p:cNvCxnSpPr>
          <p:nvPr/>
        </p:nvCxnSpPr>
        <p:spPr>
          <a:xfrm>
            <a:off x="6042039" y="1211631"/>
            <a:ext cx="1479058" cy="113677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4" idx="0"/>
          </p:cNvCxnSpPr>
          <p:nvPr/>
        </p:nvCxnSpPr>
        <p:spPr>
          <a:xfrm rot="10800000" flipV="1">
            <a:off x="5381695" y="1712677"/>
            <a:ext cx="971281" cy="158937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6343343" y="2744148"/>
            <a:ext cx="2333824" cy="1827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372200" y="4797152"/>
            <a:ext cx="2331406" cy="774740"/>
            <a:chOff x="3955212" y="1147939"/>
            <a:chExt cx="2331406" cy="970292"/>
          </a:xfrm>
        </p:grpSpPr>
        <p:sp>
          <p:nvSpPr>
            <p:cNvPr id="37" name="流程图: 决策 36"/>
            <p:cNvSpPr/>
            <p:nvPr/>
          </p:nvSpPr>
          <p:spPr>
            <a:xfrm>
              <a:off x="3955212" y="1147939"/>
              <a:ext cx="2331406" cy="9702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83473" y="1431887"/>
              <a:ext cx="1864963" cy="42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时间事件是否到期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855712" y="5829845"/>
            <a:ext cx="1359812" cy="623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ea typeface="黑体" panose="02010609060101010101" pitchFamily="49" charset="-122"/>
              </a:rPr>
              <a:t>处理到期的</a:t>
            </a:r>
            <a:r>
              <a:rPr lang="zh-CN" altLang="en-US" sz="1600" smtClean="0">
                <a:solidFill>
                  <a:schemeClr val="tx1"/>
                </a:solidFill>
                <a:ea typeface="黑体" panose="02010609060101010101" pitchFamily="49" charset="-122"/>
              </a:rPr>
              <a:t>时间</a:t>
            </a:r>
            <a:r>
              <a:rPr lang="zh-CN" altLang="en-US" sz="1600" dirty="0" smtClean="0">
                <a:solidFill>
                  <a:schemeClr val="tx1"/>
                </a:solidFill>
                <a:ea typeface="黑体" panose="02010609060101010101" pitchFamily="49" charset="-122"/>
              </a:rPr>
              <a:t>事件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47" name="直接箭头连接符 46"/>
          <p:cNvCxnSpPr>
            <a:stCxn id="75" idx="2"/>
            <a:endCxn id="37" idx="0"/>
          </p:cNvCxnSpPr>
          <p:nvPr/>
        </p:nvCxnSpPr>
        <p:spPr>
          <a:xfrm>
            <a:off x="7523381" y="4509120"/>
            <a:ext cx="14522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105855" y="54939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/>
          <p:cNvCxnSpPr>
            <a:stCxn id="37" idx="2"/>
            <a:endCxn id="39" idx="0"/>
          </p:cNvCxnSpPr>
          <p:nvPr/>
        </p:nvCxnSpPr>
        <p:spPr>
          <a:xfrm flipH="1">
            <a:off x="7535618" y="5571892"/>
            <a:ext cx="2285" cy="257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7" idx="3"/>
            <a:endCxn id="8" idx="3"/>
          </p:cNvCxnSpPr>
          <p:nvPr/>
        </p:nvCxnSpPr>
        <p:spPr>
          <a:xfrm flipH="1" flipV="1">
            <a:off x="8686800" y="1712678"/>
            <a:ext cx="16806" cy="3471844"/>
          </a:xfrm>
          <a:prstGeom prst="bentConnector3">
            <a:avLst>
              <a:gd name="adj1" fmla="val -1841979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9" idx="3"/>
            <a:endCxn id="8" idx="3"/>
          </p:cNvCxnSpPr>
          <p:nvPr/>
        </p:nvCxnSpPr>
        <p:spPr>
          <a:xfrm flipV="1">
            <a:off x="8215524" y="1712678"/>
            <a:ext cx="471276" cy="4428913"/>
          </a:xfrm>
          <a:prstGeom prst="bentConnector3">
            <a:avLst>
              <a:gd name="adj1" fmla="val 169729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611390" y="48464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352977" y="4728029"/>
            <a:ext cx="2350630" cy="1827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4588620" y="2561854"/>
            <a:ext cx="1560429" cy="39933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68" grpId="0" animBg="1"/>
      <p:bldP spid="71" grpId="0" animBg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文件事件处理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888664" cy="4716000"/>
          </a:xfrm>
        </p:spPr>
        <p:txBody>
          <a:bodyPr/>
          <a:lstStyle/>
          <a:p>
            <a:r>
              <a:rPr lang="zh-CN" altLang="en-US" dirty="0" smtClean="0"/>
              <a:t>事件由套接字产生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可能会并发产生</a:t>
            </a:r>
            <a:endParaRPr lang="en-US" altLang="zh-CN" dirty="0" smtClean="0"/>
          </a:p>
          <a:p>
            <a:r>
              <a:rPr lang="en-US" altLang="zh-CN" dirty="0" smtClean="0"/>
              <a:t>I/O </a:t>
            </a:r>
            <a:r>
              <a:rPr lang="zh-CN" altLang="en-US" dirty="0" smtClean="0"/>
              <a:t>多路复用程序监听事件产生，将其排成一队</a:t>
            </a:r>
            <a:endParaRPr lang="en-US" altLang="zh-CN" dirty="0" smtClean="0"/>
          </a:p>
          <a:p>
            <a:pPr lvl="1"/>
            <a:r>
              <a:rPr lang="zh-CN" altLang="en-US" dirty="0"/>
              <a:t>实现</a:t>
            </a:r>
            <a:r>
              <a:rPr lang="zh-CN" altLang="en-US" dirty="0" smtClean="0"/>
              <a:t>方式：系统调用 </a:t>
            </a:r>
            <a:r>
              <a:rPr lang="en-US" altLang="zh-CN" dirty="0" smtClean="0"/>
              <a:t>select/poll/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记录事件类型（可读、可写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调用对应事件的处理器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即套接字绑定的回调函数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线程，无阻塞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436096" y="1412776"/>
            <a:ext cx="3451109" cy="923848"/>
            <a:chOff x="5436096" y="1340768"/>
            <a:chExt cx="3451109" cy="923848"/>
          </a:xfrm>
        </p:grpSpPr>
        <p:sp>
          <p:nvSpPr>
            <p:cNvPr id="7" name="椭圆 6"/>
            <p:cNvSpPr/>
            <p:nvPr/>
          </p:nvSpPr>
          <p:spPr>
            <a:xfrm>
              <a:off x="5937186" y="1546372"/>
              <a:ext cx="576064" cy="565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s1</a:t>
              </a:r>
              <a:endParaRPr lang="zh-CN" altLang="en-US" sz="1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701222" y="1532339"/>
              <a:ext cx="576064" cy="565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s2</a:t>
              </a:r>
              <a:endParaRPr lang="zh-CN" altLang="en-US" sz="14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465258" y="1546372"/>
              <a:ext cx="576064" cy="400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294" y="1532339"/>
              <a:ext cx="576064" cy="565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sN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6737462" y="114873"/>
              <a:ext cx="848377" cy="345110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rot="16200000">
              <a:off x="5225500" y="1615640"/>
              <a:ext cx="9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套接字</a:t>
              </a:r>
            </a:p>
          </p:txBody>
        </p:sp>
      </p:grpSp>
      <p:sp>
        <p:nvSpPr>
          <p:cNvPr id="13" name="矩形 12"/>
          <p:cNvSpPr/>
          <p:nvPr/>
        </p:nvSpPr>
        <p:spPr>
          <a:xfrm rot="16200000">
            <a:off x="6880627" y="1782461"/>
            <a:ext cx="62878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I/O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多路复用程序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6200000">
            <a:off x="6880627" y="2646557"/>
            <a:ext cx="62878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文件事务分派器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7" idx="4"/>
          </p:cNvCxnSpPr>
          <p:nvPr/>
        </p:nvCxnSpPr>
        <p:spPr>
          <a:xfrm>
            <a:off x="6225218" y="2183965"/>
            <a:ext cx="327982" cy="32525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3" idx="3"/>
          </p:cNvCxnSpPr>
          <p:nvPr/>
        </p:nvCxnSpPr>
        <p:spPr>
          <a:xfrm>
            <a:off x="6989254" y="2169932"/>
            <a:ext cx="205764" cy="3422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4"/>
          </p:cNvCxnSpPr>
          <p:nvPr/>
        </p:nvCxnSpPr>
        <p:spPr>
          <a:xfrm flipH="1">
            <a:off x="7956376" y="2169932"/>
            <a:ext cx="560950" cy="3503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1"/>
            <a:endCxn id="14" idx="3"/>
          </p:cNvCxnSpPr>
          <p:nvPr/>
        </p:nvCxnSpPr>
        <p:spPr>
          <a:xfrm>
            <a:off x="7195018" y="3140968"/>
            <a:ext cx="0" cy="23531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16200000">
            <a:off x="5270793" y="5120006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acceptTcpHandler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 rot="16200000">
            <a:off x="6034829" y="5116899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readQueryFromClient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 rot="16200000">
            <a:off x="6799577" y="5116900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sendReplyToClient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 rot="16200000">
            <a:off x="7562901" y="5116901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28" name="矩形 27"/>
          <p:cNvSpPr/>
          <p:nvPr/>
        </p:nvSpPr>
        <p:spPr>
          <a:xfrm rot="16200000">
            <a:off x="6099197" y="3647254"/>
            <a:ext cx="2191642" cy="3384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16200000">
            <a:off x="5046758" y="5135335"/>
            <a:ext cx="134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事件处理器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/>
          <p:cNvCxnSpPr>
            <a:endCxn id="24" idx="3"/>
          </p:cNvCxnSpPr>
          <p:nvPr/>
        </p:nvCxnSpPr>
        <p:spPr>
          <a:xfrm flipH="1">
            <a:off x="6225219" y="3994253"/>
            <a:ext cx="278735" cy="42196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5" idx="3"/>
          </p:cNvCxnSpPr>
          <p:nvPr/>
        </p:nvCxnSpPr>
        <p:spPr>
          <a:xfrm>
            <a:off x="6977120" y="3994253"/>
            <a:ext cx="12135" cy="4188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6" idx="3"/>
          </p:cNvCxnSpPr>
          <p:nvPr/>
        </p:nvCxnSpPr>
        <p:spPr>
          <a:xfrm>
            <a:off x="7607940" y="3994253"/>
            <a:ext cx="146063" cy="4188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7" idx="3"/>
          </p:cNvCxnSpPr>
          <p:nvPr/>
        </p:nvCxnSpPr>
        <p:spPr>
          <a:xfrm>
            <a:off x="8004636" y="3994253"/>
            <a:ext cx="512691" cy="41885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通信相关文件事件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acceptTcpHandler</a:t>
            </a:r>
            <a:r>
              <a:rPr lang="zh-CN" altLang="en-US" dirty="0" smtClean="0"/>
              <a:t>：接收客户端链接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初始化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触发：监听套接字有新连接</a:t>
            </a:r>
            <a:endParaRPr lang="en-US" altLang="zh-CN" dirty="0"/>
          </a:p>
          <a:p>
            <a:r>
              <a:rPr lang="en-US" altLang="zh-CN" dirty="0" err="1"/>
              <a:t>readQueryFromClient</a:t>
            </a:r>
            <a:r>
              <a:rPr lang="zh-CN" altLang="en-US" dirty="0" smtClean="0"/>
              <a:t>：读客户端命令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zh-CN" altLang="en-US" dirty="0"/>
              <a:t>上面事件，接收到客户端</a:t>
            </a:r>
            <a:r>
              <a:rPr lang="zh-CN" altLang="en-US" dirty="0" smtClean="0"/>
              <a:t>链接后创建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触发：对应套接字可读</a:t>
            </a:r>
            <a:endParaRPr lang="en-US" altLang="zh-CN" dirty="0" smtClean="0"/>
          </a:p>
          <a:p>
            <a:r>
              <a:rPr lang="en-US" altLang="zh-CN" dirty="0" err="1" smtClean="0"/>
              <a:t>sendReplyToClient</a:t>
            </a:r>
            <a:r>
              <a:rPr lang="zh-CN" altLang="en-US" dirty="0" smtClean="0"/>
              <a:t>：将输出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内容发给客户端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调用回复函数后，在进入循环前（</a:t>
            </a:r>
            <a:r>
              <a:rPr lang="en-US" altLang="zh-CN" dirty="0" err="1" smtClean="0"/>
              <a:t>beforeSleep</a:t>
            </a:r>
            <a:r>
              <a:rPr lang="zh-CN" altLang="en-US" dirty="0" smtClean="0"/>
              <a:t>）创建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触发：对应套接字可写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200" y="3212976"/>
            <a:ext cx="8579296" cy="1368152"/>
            <a:chOff x="457200" y="3212976"/>
            <a:chExt cx="8579296" cy="1368152"/>
          </a:xfrm>
        </p:grpSpPr>
        <p:sp>
          <p:nvSpPr>
            <p:cNvPr id="7" name="圆角矩形 6"/>
            <p:cNvSpPr/>
            <p:nvPr/>
          </p:nvSpPr>
          <p:spPr>
            <a:xfrm>
              <a:off x="457200" y="3212976"/>
              <a:ext cx="6779096" cy="136815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08304" y="3389220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Causal Delivery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实现方案相关</a:t>
              </a:r>
              <a:endPara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交互流程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266928" cy="4716000"/>
          </a:xfrm>
        </p:spPr>
        <p:txBody>
          <a:bodyPr/>
          <a:lstStyle/>
          <a:p>
            <a:r>
              <a:rPr lang="zh-CN" altLang="en-US" dirty="0" smtClean="0"/>
              <a:t>用户启动客户端连接服务器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服务器向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发起连接、</a:t>
            </a:r>
            <a:r>
              <a:rPr lang="en-US" altLang="zh-CN" dirty="0" smtClean="0"/>
              <a:t>P2P </a:t>
            </a:r>
            <a:r>
              <a:rPr lang="zh-CN" altLang="en-US" dirty="0" smtClean="0"/>
              <a:t>服务器建立连接同理</a:t>
            </a:r>
            <a:endParaRPr lang="en-US" altLang="zh-CN" dirty="0" smtClean="0"/>
          </a:p>
          <a:p>
            <a:r>
              <a:rPr lang="en-US" altLang="zh-CN" dirty="0" smtClean="0"/>
              <a:t>Server </a:t>
            </a:r>
            <a:r>
              <a:rPr lang="zh-CN" altLang="en-US" dirty="0" smtClean="0"/>
              <a:t>监听套接字触发事件，调用 </a:t>
            </a:r>
            <a:r>
              <a:rPr lang="en-US" altLang="zh-CN" dirty="0" err="1" smtClean="0"/>
              <a:t>acceptTcpHandler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创建套接字，建立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创建与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对应的结构体 </a:t>
            </a:r>
            <a:r>
              <a:rPr lang="en-US" altLang="zh-CN" dirty="0" smtClean="0"/>
              <a:t>c*</a:t>
            </a:r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中套接字可读事件加入监听队列，绑定处理函数 </a:t>
            </a:r>
            <a:r>
              <a:rPr lang="en-US" altLang="zh-CN" dirty="0" err="1"/>
              <a:t>readQueryFromClient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34579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8224" y="2276872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96136" y="5431086"/>
            <a:ext cx="32403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redis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-cli -h 127.0.0.1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–p 6379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曲线连接符 16"/>
          <p:cNvCxnSpPr>
            <a:stCxn id="16" idx="0"/>
            <a:endCxn id="8" idx="2"/>
          </p:cNvCxnSpPr>
          <p:nvPr/>
        </p:nvCxnSpPr>
        <p:spPr>
          <a:xfrm rot="16200000" flipV="1">
            <a:off x="6873670" y="4888440"/>
            <a:ext cx="437220" cy="648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0"/>
            <a:endCxn id="13" idx="2"/>
          </p:cNvCxnSpPr>
          <p:nvPr/>
        </p:nvCxnSpPr>
        <p:spPr>
          <a:xfrm flipV="1">
            <a:off x="6768244" y="3481698"/>
            <a:ext cx="576064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资料带 23"/>
          <p:cNvSpPr/>
          <p:nvPr/>
        </p:nvSpPr>
        <p:spPr>
          <a:xfrm>
            <a:off x="6604019" y="1580108"/>
            <a:ext cx="2098576" cy="485601"/>
          </a:xfrm>
          <a:prstGeom prst="flowChartPunchedTap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C00000"/>
                </a:solidFill>
              </a:rPr>
              <a:t>acceptTcpHandler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3768" y="304447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8" idx="0"/>
            <a:endCxn id="25" idx="2"/>
          </p:cNvCxnSpPr>
          <p:nvPr/>
        </p:nvCxnSpPr>
        <p:spPr>
          <a:xfrm flipV="1">
            <a:off x="6768244" y="3414174"/>
            <a:ext cx="324036" cy="9316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资料带 30"/>
          <p:cNvSpPr/>
          <p:nvPr/>
        </p:nvSpPr>
        <p:spPr>
          <a:xfrm>
            <a:off x="6604019" y="2093391"/>
            <a:ext cx="2432477" cy="485601"/>
          </a:xfrm>
          <a:prstGeom prst="flowChartPunchedTap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readQueryFromClient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交互流程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266928" cy="4716000"/>
          </a:xfrm>
        </p:spPr>
        <p:txBody>
          <a:bodyPr/>
          <a:lstStyle/>
          <a:p>
            <a:r>
              <a:rPr lang="zh-CN" altLang="en-US" dirty="0" smtClean="0"/>
              <a:t>用户输入命令，发到服务器</a:t>
            </a:r>
            <a:endParaRPr lang="en-US" altLang="zh-CN" dirty="0" smtClean="0"/>
          </a:p>
          <a:p>
            <a:r>
              <a:rPr lang="en-US" altLang="zh-CN" dirty="0" smtClean="0"/>
              <a:t>c* </a:t>
            </a:r>
            <a:r>
              <a:rPr lang="zh-CN" altLang="en-US" dirty="0" smtClean="0"/>
              <a:t>中套接字触发可读事件，调用 </a:t>
            </a:r>
            <a:r>
              <a:rPr lang="en-US" altLang="zh-CN" dirty="0" err="1" smtClean="0"/>
              <a:t>readQueryFromClient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将命令放入输入 </a:t>
            </a:r>
            <a:r>
              <a:rPr lang="en-US" altLang="zh-CN" dirty="0" smtClean="0"/>
              <a:t>buffer</a:t>
            </a:r>
          </a:p>
          <a:p>
            <a:pPr lvl="1"/>
            <a:r>
              <a:rPr lang="zh-CN" altLang="en-US" dirty="0" smtClean="0"/>
              <a:t>解析命令，查表，调用命令处理函数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将返回值放入输出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，将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加入待写队列（</a:t>
            </a:r>
            <a:r>
              <a:rPr lang="en-US" altLang="zh-CN" dirty="0" err="1" smtClean="0"/>
              <a:t>server.clients_pending_write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34579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8224" y="2276872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96136" y="5431086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曲线连接符 16"/>
          <p:cNvCxnSpPr>
            <a:stCxn id="16" idx="0"/>
            <a:endCxn id="8" idx="2"/>
          </p:cNvCxnSpPr>
          <p:nvPr/>
        </p:nvCxnSpPr>
        <p:spPr>
          <a:xfrm rot="16200000" flipV="1">
            <a:off x="6747656" y="5014454"/>
            <a:ext cx="437220" cy="3960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资料带 23"/>
          <p:cNvSpPr/>
          <p:nvPr/>
        </p:nvSpPr>
        <p:spPr>
          <a:xfrm>
            <a:off x="6604018" y="1580108"/>
            <a:ext cx="2432477" cy="485601"/>
          </a:xfrm>
          <a:prstGeom prst="flowChartPunchedTap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C00000"/>
                </a:solidFill>
              </a:rPr>
              <a:t>readQueryFromClient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3768" y="304447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8" idx="0"/>
            <a:endCxn id="25" idx="2"/>
          </p:cNvCxnSpPr>
          <p:nvPr/>
        </p:nvCxnSpPr>
        <p:spPr>
          <a:xfrm flipV="1">
            <a:off x="6768244" y="3414174"/>
            <a:ext cx="324036" cy="9316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6" idx="0"/>
            <a:endCxn id="25" idx="3"/>
          </p:cNvCxnSpPr>
          <p:nvPr/>
        </p:nvCxnSpPr>
        <p:spPr>
          <a:xfrm rot="5400000" flipH="1" flipV="1">
            <a:off x="6126660" y="4266954"/>
            <a:ext cx="2201760" cy="126504"/>
          </a:xfrm>
          <a:prstGeom prst="curvedConnector4">
            <a:avLst>
              <a:gd name="adj1" fmla="val 26045"/>
              <a:gd name="adj2" fmla="val 477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99818" y="2879285"/>
            <a:ext cx="2796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22591</TotalTime>
  <Words>1667</Words>
  <Application>Microsoft Office PowerPoint</Application>
  <PresentationFormat>全屏显示(4:3)</PresentationFormat>
  <Paragraphs>331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仿宋</vt:lpstr>
      <vt:lpstr>黑体</vt:lpstr>
      <vt:lpstr>华文细黑</vt:lpstr>
      <vt:lpstr>宋体</vt:lpstr>
      <vt:lpstr>Arial</vt:lpstr>
      <vt:lpstr>Calibri</vt:lpstr>
      <vt:lpstr>Candara</vt:lpstr>
      <vt:lpstr>Consolas</vt:lpstr>
      <vt:lpstr>Courier New</vt:lpstr>
      <vt:lpstr>Wingdings</vt:lpstr>
      <vt:lpstr>Wingdings 2</vt:lpstr>
      <vt:lpstr>2_Network</vt:lpstr>
      <vt:lpstr>mopec-2</vt:lpstr>
      <vt:lpstr>PowerPoint 演示文稿</vt:lpstr>
      <vt:lpstr>目录</vt:lpstr>
      <vt:lpstr>目录</vt:lpstr>
      <vt:lpstr>Redis 事件</vt:lpstr>
      <vt:lpstr>事件调度</vt:lpstr>
      <vt:lpstr>文件事件处理</vt:lpstr>
      <vt:lpstr>通信相关文件事件</vt:lpstr>
      <vt:lpstr>client、server 交互流程</vt:lpstr>
      <vt:lpstr>client、server 交互流程</vt:lpstr>
      <vt:lpstr>client、server 交互流程</vt:lpstr>
      <vt:lpstr>通信协议</vt:lpstr>
      <vt:lpstr>通信协议</vt:lpstr>
      <vt:lpstr>目录</vt:lpstr>
      <vt:lpstr>理想目标</vt:lpstr>
      <vt:lpstr>复制的建立</vt:lpstr>
      <vt:lpstr>Replicate 命令</vt:lpstr>
      <vt:lpstr>理想目标</vt:lpstr>
      <vt:lpstr>新情况</vt:lpstr>
      <vt:lpstr>复制的维持</vt:lpstr>
      <vt:lpstr>广播的实现</vt:lpstr>
      <vt:lpstr>广播调用</vt:lpstr>
      <vt:lpstr>与 CRDT 相关</vt:lpstr>
      <vt:lpstr>目录</vt:lpstr>
      <vt:lpstr>Redis 阻塞、事务</vt:lpstr>
      <vt:lpstr>Causal delivery</vt:lpstr>
      <vt:lpstr>CRDT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admin</cp:lastModifiedBy>
  <cp:revision>1393</cp:revision>
  <cp:lastPrinted>2014-03-24T00:35:37Z</cp:lastPrinted>
  <dcterms:created xsi:type="dcterms:W3CDTF">2012-02-01T01:23:27Z</dcterms:created>
  <dcterms:modified xsi:type="dcterms:W3CDTF">2018-04-25T13:50:36Z</dcterms:modified>
</cp:coreProperties>
</file>