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  <p:sldMasterId id="2147483780" r:id="rId2"/>
  </p:sldMasterIdLst>
  <p:notesMasterIdLst>
    <p:notesMasterId r:id="rId34"/>
  </p:notesMasterIdLst>
  <p:handoutMasterIdLst>
    <p:handoutMasterId r:id="rId35"/>
  </p:handoutMasterIdLst>
  <p:sldIdLst>
    <p:sldId id="554" r:id="rId3"/>
    <p:sldId id="655" r:id="rId4"/>
    <p:sldId id="703" r:id="rId5"/>
    <p:sldId id="658" r:id="rId6"/>
    <p:sldId id="700" r:id="rId7"/>
    <p:sldId id="663" r:id="rId8"/>
    <p:sldId id="669" r:id="rId9"/>
    <p:sldId id="701" r:id="rId10"/>
    <p:sldId id="702" r:id="rId11"/>
    <p:sldId id="706" r:id="rId12"/>
    <p:sldId id="714" r:id="rId13"/>
    <p:sldId id="707" r:id="rId14"/>
    <p:sldId id="715" r:id="rId15"/>
    <p:sldId id="716" r:id="rId16"/>
    <p:sldId id="717" r:id="rId17"/>
    <p:sldId id="718" r:id="rId18"/>
    <p:sldId id="719" r:id="rId19"/>
    <p:sldId id="720" r:id="rId20"/>
    <p:sldId id="704" r:id="rId21"/>
    <p:sldId id="722" r:id="rId22"/>
    <p:sldId id="721" r:id="rId23"/>
    <p:sldId id="724" r:id="rId24"/>
    <p:sldId id="725" r:id="rId25"/>
    <p:sldId id="723" r:id="rId26"/>
    <p:sldId id="705" r:id="rId27"/>
    <p:sldId id="711" r:id="rId28"/>
    <p:sldId id="713" r:id="rId29"/>
    <p:sldId id="712" r:id="rId30"/>
    <p:sldId id="708" r:id="rId31"/>
    <p:sldId id="709" r:id="rId32"/>
    <p:sldId id="710" r:id="rId3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正文" id="{684890A5-761F-4139-9A36-479BC44007BA}">
          <p14:sldIdLst>
            <p14:sldId id="554"/>
            <p14:sldId id="655"/>
            <p14:sldId id="703"/>
            <p14:sldId id="658"/>
            <p14:sldId id="700"/>
            <p14:sldId id="663"/>
            <p14:sldId id="669"/>
            <p14:sldId id="701"/>
            <p14:sldId id="702"/>
            <p14:sldId id="706"/>
            <p14:sldId id="714"/>
            <p14:sldId id="707"/>
            <p14:sldId id="715"/>
            <p14:sldId id="716"/>
            <p14:sldId id="717"/>
            <p14:sldId id="718"/>
            <p14:sldId id="719"/>
            <p14:sldId id="720"/>
            <p14:sldId id="704"/>
            <p14:sldId id="722"/>
            <p14:sldId id="721"/>
            <p14:sldId id="724"/>
            <p14:sldId id="725"/>
            <p14:sldId id="723"/>
            <p14:sldId id="705"/>
            <p14:sldId id="711"/>
            <p14:sldId id="713"/>
            <p14:sldId id="712"/>
            <p14:sldId id="708"/>
            <p14:sldId id="709"/>
            <p14:sldId id="7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1302"/>
    <a:srgbClr val="69B7A7"/>
    <a:srgbClr val="86B34E"/>
    <a:srgbClr val="99CCFF"/>
    <a:srgbClr val="797979"/>
    <a:srgbClr val="A27442"/>
    <a:srgbClr val="0431EB"/>
    <a:srgbClr val="F79008"/>
    <a:srgbClr val="D1E4FB"/>
    <a:srgbClr val="CCEC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335" autoAdjust="0"/>
  </p:normalViewPr>
  <p:slideViewPr>
    <p:cSldViewPr>
      <p:cViewPr varScale="1">
        <p:scale>
          <a:sx n="108" d="100"/>
          <a:sy n="108" d="100"/>
        </p:scale>
        <p:origin x="14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5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4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83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164388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6" name="Picture 9" descr="back"/>
          <p:cNvPicPr>
            <a:picLocks noChangeAspect="1" noChangeArrowheads="1"/>
          </p:cNvPicPr>
          <p:nvPr/>
        </p:nvPicPr>
        <p:blipFill>
          <a:blip r:embed="rId2" cstate="print">
            <a:lum bright="-36000" contrast="30000"/>
          </a:blip>
          <a:srcRect/>
          <a:stretch>
            <a:fillRect/>
          </a:stretch>
        </p:blipFill>
        <p:spPr bwMode="auto">
          <a:xfrm>
            <a:off x="7235825" y="3068638"/>
            <a:ext cx="16573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92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1150" y="549275"/>
            <a:ext cx="6781800" cy="2133600"/>
          </a:xfrm>
        </p:spPr>
        <p:txBody>
          <a:bodyPr/>
          <a:lstStyle>
            <a:lvl1pPr algn="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088" y="2997200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2401B9-C353-496F-83CA-7763BB0F5079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0A0D1C-E1A7-4173-A83B-BE0A151AD21D}" type="datetime1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D8151-8E1F-45F1-AD37-ADD20CE3B571}" type="datetime1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96539-4944-4DB9-A30A-5120CF59C6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088825F0-E1E2-4D5D-A82F-05FCC4810083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r>
              <a:rPr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2018/4/4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25AAD66-C55A-4153-AC01-CF58499EEF39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B6EA-C27F-4C6C-B3BE-8FA73B165B46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0494-49F0-4E2C-974C-52997AD2B4FA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BB93B621-1D18-4C12-9F5E-8634C31B582F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0ABCB11-2F15-4514-AF3A-9B87F3D5E401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E85D-FD67-433A-95A2-8B28BE35333E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  <a:lvl2pPr>
              <a:defRPr>
                <a:latin typeface="+mj-lt"/>
                <a:ea typeface="黑体" panose="02010609060101010101" pitchFamily="49" charset="-122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defRPr>
            </a:lvl1pPr>
          </a:lstStyle>
          <a:p>
            <a:pPr defTabSz="457200"/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872C-644B-41E6-B053-75DC9162E92F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FCC15-875C-45BB-B7D5-C1D356981074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1FF3-01DA-4D1A-BD9C-EA8CED4F071D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190F2F90-169B-4E3A-B641-F17EA8199ECB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>
                <a:latin typeface="+mj-lt"/>
                <a:ea typeface="黑体" panose="02010609060101010101" pitchFamily="49" charset="-122"/>
              </a:defRPr>
            </a:lvl1pPr>
            <a:lvl2pPr>
              <a:defRPr sz="2400">
                <a:latin typeface="+mj-lt"/>
                <a:ea typeface="黑体" panose="02010609060101010101" pitchFamily="49" charset="-122"/>
              </a:defRPr>
            </a:lvl2pPr>
            <a:lvl3pPr>
              <a:defRPr sz="2000">
                <a:latin typeface="+mj-lt"/>
                <a:ea typeface="黑体" panose="02010609060101010101" pitchFamily="49" charset="-122"/>
              </a:defRPr>
            </a:lvl3pPr>
            <a:lvl4pPr>
              <a:defRPr sz="1800">
                <a:latin typeface="+mj-lt"/>
                <a:ea typeface="黑体" panose="02010609060101010101" pitchFamily="49" charset="-122"/>
              </a:defRPr>
            </a:lvl4pPr>
            <a:lvl5pPr>
              <a:defRPr sz="1800">
                <a:latin typeface="+mj-lt"/>
                <a:ea typeface="黑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>
                <a:latin typeface="+mj-lt"/>
                <a:ea typeface="黑体" panose="02010609060101010101" pitchFamily="49" charset="-122"/>
              </a:defRPr>
            </a:lvl1pPr>
            <a:lvl2pPr>
              <a:defRPr sz="2400">
                <a:latin typeface="+mj-lt"/>
                <a:ea typeface="黑体" panose="02010609060101010101" pitchFamily="49" charset="-122"/>
              </a:defRPr>
            </a:lvl2pPr>
            <a:lvl3pPr>
              <a:defRPr sz="2000">
                <a:latin typeface="+mj-lt"/>
                <a:ea typeface="黑体" panose="02010609060101010101" pitchFamily="49" charset="-122"/>
              </a:defRPr>
            </a:lvl3pPr>
            <a:lvl4pPr>
              <a:defRPr sz="1800">
                <a:latin typeface="+mj-lt"/>
                <a:ea typeface="黑体" panose="02010609060101010101" pitchFamily="49" charset="-122"/>
              </a:defRPr>
            </a:lvl4pPr>
            <a:lvl5pPr>
              <a:defRPr sz="1800">
                <a:latin typeface="+mj-lt"/>
                <a:ea typeface="黑体" panose="02010609060101010101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C359148F-DC7D-439C-B62C-FE0239F86848}" type="datetime1">
              <a:rPr lang="zh-CN" altLang="en-US" smtClean="0"/>
              <a:pPr/>
              <a:t>2018/4/4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11F96539-4944-4DB9-A30A-5120CF59C63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40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3200" b="1">
                <a:latin typeface="+mj-lt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  <a:lvl2pPr>
              <a:defRPr sz="2000">
                <a:latin typeface="+mj-lt"/>
                <a:ea typeface="黑体" panose="02010609060101010101" pitchFamily="49" charset="-122"/>
              </a:defRPr>
            </a:lvl2pPr>
            <a:lvl3pPr>
              <a:defRPr sz="1800">
                <a:latin typeface="+mj-lt"/>
                <a:ea typeface="黑体" panose="02010609060101010101" pitchFamily="49" charset="-122"/>
              </a:defRPr>
            </a:lvl3pPr>
            <a:lvl4pPr>
              <a:defRPr sz="1600">
                <a:latin typeface="+mj-lt"/>
                <a:ea typeface="黑体" panose="02010609060101010101" pitchFamily="49" charset="-122"/>
              </a:defRPr>
            </a:lvl4pPr>
            <a:lvl5pPr>
              <a:defRPr sz="1600">
                <a:latin typeface="+mj-lt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3200" b="1">
                <a:latin typeface="+mj-lt"/>
                <a:ea typeface="黑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  <a:lvl2pPr>
              <a:defRPr sz="2000">
                <a:latin typeface="+mj-lt"/>
                <a:ea typeface="黑体" panose="02010609060101010101" pitchFamily="49" charset="-122"/>
              </a:defRPr>
            </a:lvl2pPr>
            <a:lvl3pPr>
              <a:defRPr sz="1800">
                <a:latin typeface="+mj-lt"/>
                <a:ea typeface="黑体" panose="02010609060101010101" pitchFamily="49" charset="-122"/>
              </a:defRPr>
            </a:lvl3pPr>
            <a:lvl4pPr>
              <a:defRPr sz="1600">
                <a:latin typeface="+mj-lt"/>
                <a:ea typeface="黑体" panose="02010609060101010101" pitchFamily="49" charset="-122"/>
              </a:defRPr>
            </a:lvl4pPr>
            <a:lvl5pPr>
              <a:defRPr sz="1600">
                <a:latin typeface="+mj-lt"/>
                <a:ea typeface="黑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339FA0E4-3D0F-4EA1-8DE8-179E51BDCAD2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j-lt"/>
                <a:ea typeface="黑体" panose="02010609060101010101" pitchFamily="49" charset="-122"/>
              </a:defRPr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7639B2-BE88-43E5-9A9C-229E66C79D12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3C3A42-B884-46E6-A801-778E9F6D22DF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ABD63-781D-406C-88DE-130EA30052E5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D2B3B-882E-40F3-A32F-6DD516915044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B75FE-CA53-4A07-A41E-E0F10CEDF23B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7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 defTabSz="457200"/>
            <a:fld id="{B521F525-9200-48C1-9F27-A5E1B65E7F78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3884"/>
            <a:ext cx="2895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0">
                <a:latin typeface="Arial" panose="020B0604020202020204" pitchFamily="34" charset="0"/>
                <a:ea typeface="仿宋" panose="02010609060101010101" pitchFamily="49" charset="-122"/>
              </a:defRPr>
            </a:lvl1pPr>
          </a:lstStyle>
          <a:p>
            <a:pPr defTabSz="457200"/>
            <a:r>
              <a:rPr kumimoji="1" lang="en-US" altLang="zh-CN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84"/>
            <a:ext cx="21336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 defTabSz="457200"/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 defTabSz="457200"/>
              <a:t>‹#›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1032" name="Picture 8" descr="nju01"/>
          <p:cNvPicPr>
            <a:picLocks noChangeAspect="1" noChangeArrowheads="1"/>
          </p:cNvPicPr>
          <p:nvPr/>
        </p:nvPicPr>
        <p:blipFill>
          <a:blip r:embed="rId13" cstate="print">
            <a:lum bright="12000" contrast="-18000"/>
          </a:blip>
          <a:srcRect/>
          <a:stretch>
            <a:fillRect/>
          </a:stretch>
        </p:blipFill>
        <p:spPr bwMode="auto">
          <a:xfrm>
            <a:off x="8032751" y="702970"/>
            <a:ext cx="608883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AD447602-417E-4FA0-A768-0CCEDCC21470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lang="en-US" altLang="en-US" sz="4800" b="1" kern="1200" baseline="0" dirty="0">
          <a:solidFill>
            <a:schemeClr val="accent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Candara" panose="020E0502030303020204" pitchFamily="34" charset="0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>
              <a:lumMod val="75000"/>
              <a:lumOff val="25000"/>
            </a:schemeClr>
          </a:solidFill>
          <a:latin typeface="Candara" panose="020E0502030303020204" pitchFamily="34" charset="0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angz1990/blog/blob/master/diary/2014/how-to-read-redis-source-code.rst" TargetMode="External"/><Relationship Id="rId2" Type="http://schemas.openxmlformats.org/officeDocument/2006/relationships/hyperlink" Target="https://github.com/huangz1990/redis-3.0-annota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dis.io/topics/replication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flix/dynomite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25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2.png"/><Relationship Id="rId7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71600" y="4437112"/>
            <a:ext cx="5104262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张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宇奇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2018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月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日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755576" y="1772816"/>
            <a:ext cx="7543800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 smtClean="0">
              <a:solidFill>
                <a:srgbClr val="7C1302"/>
              </a:solidFill>
              <a:latin typeface="Arial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 smtClean="0">
              <a:solidFill>
                <a:srgbClr val="7C1302"/>
              </a:solidFill>
              <a:latin typeface="Arial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 smtClean="0">
              <a:solidFill>
                <a:srgbClr val="7C1302"/>
              </a:solidFill>
              <a:latin typeface="Arial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 smtClean="0">
              <a:solidFill>
                <a:srgbClr val="7C1302"/>
              </a:solidFill>
              <a:latin typeface="Arial"/>
            </a:endParaRP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b="0" kern="0" dirty="0" smtClean="0">
              <a:solidFill>
                <a:srgbClr val="7C1302"/>
              </a:solidFill>
              <a:latin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kern="0" dirty="0" smtClean="0">
              <a:solidFill>
                <a:srgbClr val="7C1302"/>
              </a:solidFill>
              <a:latin typeface="Arial"/>
            </a:endParaRPr>
          </a:p>
          <a:p>
            <a:pPr lvl="0"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kern="0" dirty="0" err="1" smtClean="0">
                <a:solidFill>
                  <a:srgbClr val="7C1302"/>
                </a:solidFill>
                <a:latin typeface="Arial"/>
              </a:rPr>
              <a:t>Redis</a:t>
            </a:r>
            <a:r>
              <a:rPr lang="en-US" altLang="zh-CN" kern="0" dirty="0" smtClean="0">
                <a:solidFill>
                  <a:srgbClr val="7C1302"/>
                </a:solidFill>
                <a:latin typeface="Arial"/>
              </a:rPr>
              <a:t> </a:t>
            </a:r>
            <a:r>
              <a:rPr lang="zh-CN" altLang="en-US" kern="0" dirty="0" smtClean="0">
                <a:solidFill>
                  <a:srgbClr val="7C1302"/>
                </a:solidFill>
                <a:latin typeface="Arial"/>
              </a:rPr>
              <a:t>框架</a:t>
            </a:r>
            <a:r>
              <a:rPr lang="zh-CN" altLang="en-US" kern="0" dirty="0" smtClean="0">
                <a:solidFill>
                  <a:srgbClr val="7C1302"/>
                </a:solidFill>
                <a:latin typeface="Arial"/>
              </a:rPr>
              <a:t>，复制修改方案</a:t>
            </a:r>
            <a:endParaRPr kumimoji="0" lang="en-US" altLang="zh-CN" b="1" i="0" u="none" strike="noStrike" kern="0" cap="none" spc="0" normalizeH="0" baseline="0" noProof="0" dirty="0" smtClean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11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691"/>
    </mc:Choice>
    <mc:Fallback xmlns="">
      <p:transition advTm="969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数据存储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Key-value store</a:t>
            </a:r>
            <a:r>
              <a:rPr lang="zh-CN" altLang="en-US" dirty="0" smtClean="0"/>
              <a:t>，实现为一个 </a:t>
            </a:r>
            <a:r>
              <a:rPr lang="en-US" altLang="zh-CN" dirty="0" err="1" smtClean="0"/>
              <a:t>dict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Key </a:t>
            </a:r>
            <a:r>
              <a:rPr lang="zh-CN" altLang="en-US" dirty="0" smtClean="0"/>
              <a:t>是一个个 </a:t>
            </a:r>
            <a:r>
              <a:rPr lang="en-US" altLang="zh-CN" dirty="0" smtClean="0"/>
              <a:t>string</a:t>
            </a:r>
          </a:p>
          <a:p>
            <a:pPr lvl="1"/>
            <a:r>
              <a:rPr lang="en-US" altLang="zh-CN" dirty="0" smtClean="0"/>
              <a:t>Value </a:t>
            </a:r>
            <a:r>
              <a:rPr lang="zh-CN" altLang="en-US" dirty="0" smtClean="0"/>
              <a:t>是之前提到的支持的数据结构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38" y="3068960"/>
            <a:ext cx="6281124" cy="32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989657"/>
          </a:xfrm>
        </p:spPr>
        <p:txBody>
          <a:bodyPr/>
          <a:lstStyle/>
          <a:p>
            <a:r>
              <a:rPr lang="zh-CN" altLang="en-US" dirty="0" smtClean="0"/>
              <a:t>见于 </a:t>
            </a:r>
            <a:r>
              <a:rPr lang="en-US" altLang="zh-CN" dirty="0" err="1" smtClean="0"/>
              <a:t>server.c</a:t>
            </a:r>
            <a:r>
              <a:rPr lang="zh-CN" altLang="en-US" dirty="0" smtClean="0"/>
              <a:t>，一个静态数组，存放一系列 </a:t>
            </a:r>
            <a:r>
              <a:rPr lang="en-US" altLang="zh-CN" dirty="0" err="1" smtClean="0"/>
              <a:t>RedisCommand</a:t>
            </a:r>
            <a:r>
              <a:rPr lang="en-US" altLang="zh-CN" dirty="0" smtClean="0"/>
              <a:t> </a:t>
            </a:r>
            <a:r>
              <a:rPr lang="zh-CN" altLang="en-US" dirty="0" smtClean="0"/>
              <a:t>结构体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57200" y="3159423"/>
            <a:ext cx="8229600" cy="322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 b="0">
                <a:solidFill>
                  <a:schemeClr val="tx1"/>
                </a:solidFill>
                <a:latin typeface="+mj-lt"/>
                <a:ea typeface="黑体" panose="02010609060101010101" pitchFamily="49" charset="-122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j-lt"/>
                <a:ea typeface="黑体" panose="02010609060101010101" pitchFamily="49" charset="-122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j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j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以 </a:t>
            </a:r>
            <a:r>
              <a:rPr lang="en-US" altLang="zh-CN" kern="0" dirty="0"/>
              <a:t>SADD key member [member </a:t>
            </a:r>
            <a:r>
              <a:rPr lang="en-US" altLang="zh-CN" kern="0" dirty="0" smtClean="0"/>
              <a:t>...] </a:t>
            </a:r>
            <a:r>
              <a:rPr lang="zh-CN" altLang="en-US" kern="0" dirty="0" smtClean="0"/>
              <a:t>命令为例，其 </a:t>
            </a:r>
            <a:r>
              <a:rPr lang="en-US" altLang="zh-CN" kern="0" dirty="0" err="1" smtClean="0"/>
              <a:t>RedisCommand</a:t>
            </a:r>
            <a:r>
              <a:rPr lang="en-US" altLang="zh-CN" kern="0" dirty="0" smtClean="0"/>
              <a:t> </a:t>
            </a:r>
            <a:r>
              <a:rPr lang="zh-CN" altLang="en-US" kern="0" dirty="0" smtClean="0"/>
              <a:t>结构体如上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命令：向键为 </a:t>
            </a:r>
            <a:r>
              <a:rPr lang="en-US" altLang="zh-CN" kern="0" dirty="0" smtClean="0"/>
              <a:t>key </a:t>
            </a:r>
            <a:r>
              <a:rPr lang="zh-CN" altLang="en-US" kern="0" dirty="0" smtClean="0"/>
              <a:t>的集合中添加一个或多个元素</a:t>
            </a:r>
            <a:endParaRPr lang="en-US" altLang="zh-CN" kern="0" dirty="0" smtClean="0"/>
          </a:p>
          <a:p>
            <a:pPr lvl="1"/>
            <a:r>
              <a:rPr lang="en-US" altLang="zh-CN" kern="0" dirty="0" smtClean="0"/>
              <a:t>“</a:t>
            </a:r>
            <a:r>
              <a:rPr lang="en-US" altLang="zh-CN" kern="0" dirty="0" err="1" smtClean="0"/>
              <a:t>sadd</a:t>
            </a:r>
            <a:r>
              <a:rPr lang="en-US" altLang="zh-CN" kern="0" dirty="0" smtClean="0"/>
              <a:t>”</a:t>
            </a:r>
            <a:r>
              <a:rPr lang="zh-CN" altLang="en-US" kern="0" dirty="0" smtClean="0"/>
              <a:t>：命令名</a:t>
            </a:r>
            <a:endParaRPr lang="en-US" altLang="zh-CN" kern="0" dirty="0" smtClean="0"/>
          </a:p>
          <a:p>
            <a:pPr lvl="1"/>
            <a:r>
              <a:rPr lang="en-US" altLang="zh-CN" kern="0" dirty="0" err="1" smtClean="0"/>
              <a:t>saddCommand</a:t>
            </a:r>
            <a:r>
              <a:rPr lang="zh-CN" altLang="en-US" kern="0" dirty="0" smtClean="0"/>
              <a:t>：处理该指令的函数指针</a:t>
            </a:r>
            <a:endParaRPr lang="en-US" altLang="zh-CN" kern="0" dirty="0" smtClean="0"/>
          </a:p>
          <a:p>
            <a:pPr lvl="1"/>
            <a:r>
              <a:rPr lang="en-US" altLang="zh-CN" kern="0" dirty="0" smtClean="0"/>
              <a:t>-3</a:t>
            </a:r>
            <a:r>
              <a:rPr lang="zh-CN" altLang="en-US" kern="0" dirty="0" smtClean="0"/>
              <a:t>：参数不少于</a:t>
            </a:r>
            <a:r>
              <a:rPr lang="en-US" altLang="zh-CN" kern="0" dirty="0" smtClean="0"/>
              <a:t>3</a:t>
            </a:r>
            <a:r>
              <a:rPr lang="zh-CN" altLang="en-US" kern="0" dirty="0" smtClean="0"/>
              <a:t>个（正数为确定个数，负数为不少于）</a:t>
            </a:r>
            <a:endParaRPr lang="en-US" altLang="zh-CN" kern="0" dirty="0" smtClean="0"/>
          </a:p>
          <a:p>
            <a:pPr lvl="1"/>
            <a:r>
              <a:rPr lang="en-US" altLang="zh-CN" kern="0" dirty="0" smtClean="0"/>
              <a:t>“</a:t>
            </a:r>
            <a:r>
              <a:rPr lang="en-US" altLang="zh-CN" kern="0" dirty="0" err="1" smtClean="0"/>
              <a:t>wmF</a:t>
            </a:r>
            <a:r>
              <a:rPr lang="en-US" altLang="zh-CN" kern="0" dirty="0" smtClean="0"/>
              <a:t>”</a:t>
            </a:r>
            <a:r>
              <a:rPr lang="zh-CN" altLang="en-US" kern="0" dirty="0" smtClean="0"/>
              <a:t>：标志：写命令，可能增大存储用量，快速指令</a:t>
            </a:r>
            <a:endParaRPr lang="en-US" altLang="zh-CN" kern="0" dirty="0" smtClean="0"/>
          </a:p>
          <a:p>
            <a:endParaRPr lang="zh-CN" altLang="en-US" kern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80928"/>
            <a:ext cx="5924732" cy="32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6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Server </a:t>
            </a:r>
            <a:r>
              <a:rPr lang="zh-CN" altLang="en-US" dirty="0" smtClean="0"/>
              <a:t>与 </a:t>
            </a:r>
            <a:r>
              <a:rPr lang="en-US" altLang="zh-CN" dirty="0"/>
              <a:t>C</a:t>
            </a:r>
            <a:r>
              <a:rPr lang="en-US" altLang="zh-CN" dirty="0" smtClean="0"/>
              <a:t>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5662972" cy="4716000"/>
          </a:xfrm>
        </p:spPr>
        <p:txBody>
          <a:bodyPr/>
          <a:lstStyle/>
          <a:p>
            <a:r>
              <a:rPr lang="zh-CN" altLang="en-US" dirty="0" smtClean="0"/>
              <a:t>用户使用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连接 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使用数据库</a:t>
            </a:r>
            <a:endParaRPr lang="en-US" altLang="zh-CN" dirty="0" smtClean="0"/>
          </a:p>
          <a:p>
            <a:r>
              <a:rPr lang="en-US" altLang="zh-CN" dirty="0" smtClean="0"/>
              <a:t>Server </a:t>
            </a:r>
            <a:r>
              <a:rPr lang="zh-CN" altLang="en-US" dirty="0" smtClean="0"/>
              <a:t>创建结构体服务对应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（右图中</a:t>
            </a:r>
            <a:r>
              <a:rPr lang="en-US" altLang="zh-CN" dirty="0" smtClean="0"/>
              <a:t>c*</a:t>
            </a:r>
            <a:r>
              <a:rPr lang="zh-CN" altLang="en-US" dirty="0" smtClean="0"/>
              <a:t>）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err="1" smtClean="0"/>
              <a:t>server.h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client;</a:t>
            </a:r>
          </a:p>
          <a:p>
            <a:pPr lvl="1"/>
            <a:r>
              <a:rPr lang="zh-CN" altLang="en-US" dirty="0" smtClean="0"/>
              <a:t>基本信息如 </a:t>
            </a:r>
            <a:r>
              <a:rPr lang="en-US" altLang="zh-CN" dirty="0" smtClean="0"/>
              <a:t>Client id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、名称、</a:t>
            </a:r>
            <a:r>
              <a:rPr lang="zh-CN" altLang="en-US" dirty="0"/>
              <a:t>属性</a:t>
            </a:r>
            <a:r>
              <a:rPr lang="zh-CN" altLang="en-US" dirty="0" smtClean="0"/>
              <a:t>标志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 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，回复 </a:t>
            </a:r>
            <a:r>
              <a:rPr lang="en-US" altLang="zh-CN" dirty="0" smtClean="0"/>
              <a:t>buffer</a:t>
            </a:r>
            <a:endParaRPr lang="en-US" altLang="zh-CN" dirty="0"/>
          </a:p>
          <a:p>
            <a:pPr lvl="1"/>
            <a:r>
              <a:rPr lang="zh-CN" altLang="en-US" dirty="0" smtClean="0"/>
              <a:t>命令解析信息 </a:t>
            </a:r>
            <a:r>
              <a:rPr lang="en-US" altLang="zh-CN" dirty="0" err="1" smtClean="0"/>
              <a:t>argc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argv</a:t>
            </a:r>
            <a:endParaRPr lang="en-US" altLang="zh-CN" dirty="0" smtClean="0"/>
          </a:p>
          <a:p>
            <a:pPr lvl="1"/>
            <a:r>
              <a:rPr lang="zh-CN" altLang="en-US" dirty="0"/>
              <a:t>其它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300192" y="2587264"/>
            <a:ext cx="1908212" cy="2716994"/>
            <a:chOff x="6192180" y="2584214"/>
            <a:chExt cx="1908212" cy="2716994"/>
          </a:xfrm>
        </p:grpSpPr>
        <p:sp>
          <p:nvSpPr>
            <p:cNvPr id="8" name="矩形 7"/>
            <p:cNvSpPr/>
            <p:nvPr/>
          </p:nvSpPr>
          <p:spPr>
            <a:xfrm>
              <a:off x="6192180" y="4653136"/>
              <a:ext cx="792088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308304" y="4653136"/>
              <a:ext cx="792088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408204" y="2584214"/>
              <a:ext cx="1512168" cy="1204826"/>
              <a:chOff x="6084168" y="2780928"/>
              <a:chExt cx="1512168" cy="1204826"/>
            </a:xfrm>
          </p:grpSpPr>
          <p:sp>
            <p:nvSpPr>
              <p:cNvPr id="7" name="圆角矩形 6"/>
              <p:cNvSpPr/>
              <p:nvPr/>
            </p:nvSpPr>
            <p:spPr>
              <a:xfrm>
                <a:off x="6084168" y="2780928"/>
                <a:ext cx="1512168" cy="120482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Server</a:t>
                </a:r>
                <a:endParaRPr lang="zh-CN" altLang="en-US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6300192" y="3573016"/>
                <a:ext cx="397024" cy="3696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970948" y="3573016"/>
                <a:ext cx="409364" cy="3696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</p:grpSp>
        <p:cxnSp>
          <p:nvCxnSpPr>
            <p:cNvPr id="14" name="直接箭头连接符 13"/>
            <p:cNvCxnSpPr>
              <a:stCxn id="8" idx="0"/>
              <a:endCxn id="11" idx="2"/>
            </p:cNvCxnSpPr>
            <p:nvPr/>
          </p:nvCxnSpPr>
          <p:spPr>
            <a:xfrm flipV="1">
              <a:off x="6588224" y="3745998"/>
              <a:ext cx="234516" cy="9071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0"/>
              <a:endCxn id="12" idx="2"/>
            </p:cNvCxnSpPr>
            <p:nvPr/>
          </p:nvCxnSpPr>
          <p:spPr>
            <a:xfrm flipH="1" flipV="1">
              <a:off x="7499666" y="3745998"/>
              <a:ext cx="204682" cy="9071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04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5644480" cy="4716000"/>
          </a:xfrm>
        </p:spPr>
        <p:txBody>
          <a:bodyPr/>
          <a:lstStyle/>
          <a:p>
            <a:r>
              <a:rPr lang="zh-CN" altLang="en-US" dirty="0" smtClean="0"/>
              <a:t>假设服务器中有一个集合，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为 </a:t>
            </a:r>
            <a:r>
              <a:rPr lang="en-US" altLang="zh-CN" dirty="0" err="1" smtClean="0"/>
              <a:t>myset</a:t>
            </a:r>
            <a:endParaRPr lang="en-US" altLang="zh-CN" dirty="0" smtClean="0"/>
          </a:p>
          <a:p>
            <a:r>
              <a:rPr lang="zh-CN" altLang="en-US" dirty="0" smtClean="0"/>
              <a:t>用户向 </a:t>
            </a:r>
            <a:r>
              <a:rPr lang="en-US" altLang="zh-CN" dirty="0" smtClean="0"/>
              <a:t>Client </a:t>
            </a:r>
            <a:r>
              <a:rPr lang="zh-CN" altLang="en-US" dirty="0" smtClean="0"/>
              <a:t>输入命令：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SADD </a:t>
            </a:r>
            <a:r>
              <a:rPr lang="en-US" altLang="zh-CN" dirty="0" err="1"/>
              <a:t>myset</a:t>
            </a:r>
            <a:r>
              <a:rPr lang="en-US" altLang="zh-CN" dirty="0"/>
              <a:t> Hello </a:t>
            </a:r>
            <a:r>
              <a:rPr lang="en-US" altLang="zh-CN" dirty="0" smtClean="0"/>
              <a:t>World</a:t>
            </a:r>
          </a:p>
          <a:p>
            <a:pPr lvl="1"/>
            <a:r>
              <a:rPr lang="zh-CN" altLang="en-US" dirty="0" smtClean="0"/>
              <a:t>将 </a:t>
            </a:r>
            <a:r>
              <a:rPr lang="en-US" altLang="zh-CN" dirty="0" smtClean="0"/>
              <a:t>Hello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World </a:t>
            </a:r>
            <a:r>
              <a:rPr lang="zh-CN" altLang="en-US" dirty="0" smtClean="0"/>
              <a:t>两个字符串添加进 </a:t>
            </a:r>
            <a:r>
              <a:rPr lang="en-US" altLang="zh-CN" dirty="0" err="1" smtClean="0"/>
              <a:t>myset</a:t>
            </a:r>
            <a:endParaRPr lang="en-US" altLang="zh-CN" dirty="0" smtClean="0"/>
          </a:p>
          <a:p>
            <a:r>
              <a:rPr lang="zh-CN" altLang="en-US" dirty="0" smtClean="0"/>
              <a:t>服务器收到该消息后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65894" y="2197096"/>
            <a:ext cx="1908212" cy="2716994"/>
            <a:chOff x="6192180" y="2584214"/>
            <a:chExt cx="1908212" cy="2716994"/>
          </a:xfrm>
        </p:grpSpPr>
        <p:sp>
          <p:nvSpPr>
            <p:cNvPr id="8" name="矩形 7"/>
            <p:cNvSpPr/>
            <p:nvPr/>
          </p:nvSpPr>
          <p:spPr>
            <a:xfrm>
              <a:off x="6192180" y="4653136"/>
              <a:ext cx="792088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308304" y="4653136"/>
              <a:ext cx="792088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408204" y="2584214"/>
              <a:ext cx="1512168" cy="1204826"/>
              <a:chOff x="6084168" y="2780928"/>
              <a:chExt cx="1512168" cy="1204826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6084168" y="2780928"/>
                <a:ext cx="1512168" cy="120482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Server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300192" y="3573016"/>
                <a:ext cx="397024" cy="3696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970948" y="3573016"/>
                <a:ext cx="409364" cy="3696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</p:grpSp>
        <p:cxnSp>
          <p:nvCxnSpPr>
            <p:cNvPr id="11" name="直接箭头连接符 10"/>
            <p:cNvCxnSpPr>
              <a:stCxn id="8" idx="0"/>
              <a:endCxn id="14" idx="2"/>
            </p:cNvCxnSpPr>
            <p:nvPr/>
          </p:nvCxnSpPr>
          <p:spPr>
            <a:xfrm flipV="1">
              <a:off x="6588224" y="3745998"/>
              <a:ext cx="234516" cy="9071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0"/>
              <a:endCxn id="15" idx="2"/>
            </p:cNvCxnSpPr>
            <p:nvPr/>
          </p:nvCxnSpPr>
          <p:spPr>
            <a:xfrm flipH="1" flipV="1">
              <a:off x="7499666" y="3745998"/>
              <a:ext cx="204682" cy="9071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6300192" y="5291916"/>
            <a:ext cx="273630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SADD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myset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 Hello World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曲线连接符 19"/>
          <p:cNvCxnSpPr>
            <a:stCxn id="16" idx="0"/>
            <a:endCxn id="8" idx="2"/>
          </p:cNvCxnSpPr>
          <p:nvPr/>
        </p:nvCxnSpPr>
        <p:spPr>
          <a:xfrm rot="16200000" flipV="1">
            <a:off x="7176228" y="4799800"/>
            <a:ext cx="377826" cy="6064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78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5644480" cy="4716000"/>
          </a:xfrm>
        </p:spPr>
        <p:txBody>
          <a:bodyPr/>
          <a:lstStyle/>
          <a:p>
            <a:r>
              <a:rPr lang="en-US" altLang="zh-CN" dirty="0" smtClean="0"/>
              <a:t>Server </a:t>
            </a:r>
            <a:r>
              <a:rPr lang="zh-CN" altLang="en-US" dirty="0" smtClean="0"/>
              <a:t>先将该命令存入对应结构体输入 </a:t>
            </a:r>
            <a:r>
              <a:rPr lang="en-US" altLang="zh-CN" dirty="0" smtClean="0"/>
              <a:t>buffer 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解析命令，将其存入 </a:t>
            </a:r>
            <a:r>
              <a:rPr lang="en-US" altLang="zh-CN" dirty="0" err="1" smtClean="0"/>
              <a:t>argc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argv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argc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</a:p>
          <a:p>
            <a:pPr lvl="1"/>
            <a:r>
              <a:rPr lang="en-US" altLang="zh-CN" dirty="0" err="1" smtClean="0"/>
              <a:t>argv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SADD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World</a:t>
            </a:r>
          </a:p>
          <a:p>
            <a:r>
              <a:rPr lang="zh-CN" altLang="en-US" dirty="0" smtClean="0"/>
              <a:t>调用命令执行器</a:t>
            </a:r>
            <a:endParaRPr lang="en-US" altLang="zh-CN" dirty="0" smtClean="0"/>
          </a:p>
          <a:p>
            <a:r>
              <a:rPr lang="zh-CN" altLang="en-US" dirty="0" smtClean="0"/>
              <a:t>详见 </a:t>
            </a:r>
            <a:r>
              <a:rPr lang="en-US" altLang="zh-CN" dirty="0" err="1" smtClean="0"/>
              <a:t>networking.c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65894" y="2197096"/>
            <a:ext cx="1908212" cy="2716994"/>
            <a:chOff x="6192180" y="2584214"/>
            <a:chExt cx="1908212" cy="2716994"/>
          </a:xfrm>
        </p:grpSpPr>
        <p:sp>
          <p:nvSpPr>
            <p:cNvPr id="8" name="矩形 7"/>
            <p:cNvSpPr/>
            <p:nvPr/>
          </p:nvSpPr>
          <p:spPr>
            <a:xfrm>
              <a:off x="6192180" y="4653136"/>
              <a:ext cx="792088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308304" y="4653136"/>
              <a:ext cx="792088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408204" y="2584214"/>
              <a:ext cx="1512168" cy="1204826"/>
              <a:chOff x="6084168" y="2780928"/>
              <a:chExt cx="1512168" cy="1204826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6084168" y="2780928"/>
                <a:ext cx="1512168" cy="120482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Server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300192" y="3573016"/>
                <a:ext cx="397024" cy="3696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970948" y="3573016"/>
                <a:ext cx="409364" cy="3696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</p:grpSp>
        <p:cxnSp>
          <p:nvCxnSpPr>
            <p:cNvPr id="11" name="直接箭头连接符 10"/>
            <p:cNvCxnSpPr>
              <a:stCxn id="8" idx="0"/>
              <a:endCxn id="14" idx="2"/>
            </p:cNvCxnSpPr>
            <p:nvPr/>
          </p:nvCxnSpPr>
          <p:spPr>
            <a:xfrm flipV="1">
              <a:off x="6588224" y="3745998"/>
              <a:ext cx="234516" cy="9071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0"/>
              <a:endCxn id="15" idx="2"/>
            </p:cNvCxnSpPr>
            <p:nvPr/>
          </p:nvCxnSpPr>
          <p:spPr>
            <a:xfrm flipH="1" flipV="1">
              <a:off x="7499666" y="3745998"/>
              <a:ext cx="204682" cy="9071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6300192" y="5291916"/>
            <a:ext cx="273630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SADD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myset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 Hello World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曲线连接符 19"/>
          <p:cNvCxnSpPr>
            <a:stCxn id="16" idx="0"/>
          </p:cNvCxnSpPr>
          <p:nvPr/>
        </p:nvCxnSpPr>
        <p:spPr>
          <a:xfrm rot="16200000" flipV="1">
            <a:off x="6542185" y="4165757"/>
            <a:ext cx="2078940" cy="173378"/>
          </a:xfrm>
          <a:prstGeom prst="curvedConnector3">
            <a:avLst>
              <a:gd name="adj1" fmla="val 1003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1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5644480" cy="4716000"/>
          </a:xfrm>
        </p:spPr>
        <p:txBody>
          <a:bodyPr/>
          <a:lstStyle/>
          <a:p>
            <a:r>
              <a:rPr lang="zh-CN" altLang="en-US" dirty="0" smtClean="0"/>
              <a:t>根据第一个参数</a:t>
            </a:r>
            <a:r>
              <a:rPr lang="en-US" altLang="zh-CN" dirty="0"/>
              <a:t> </a:t>
            </a:r>
            <a:r>
              <a:rPr lang="en-US" altLang="zh-CN" dirty="0" smtClean="0"/>
              <a:t>SADD </a:t>
            </a:r>
            <a:r>
              <a:rPr lang="zh-CN" altLang="en-US" dirty="0" smtClean="0"/>
              <a:t>查命令列表，调用处理函数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见 </a:t>
            </a:r>
            <a:r>
              <a:rPr lang="en-US" altLang="zh-CN" dirty="0" err="1" smtClean="0"/>
              <a:t>server.c</a:t>
            </a:r>
            <a:r>
              <a:rPr lang="en-US" altLang="zh-CN" dirty="0"/>
              <a:t>: </a:t>
            </a:r>
            <a:r>
              <a:rPr lang="en-US" altLang="zh-CN" dirty="0" err="1" smtClean="0"/>
              <a:t>processCommand</a:t>
            </a:r>
            <a:endParaRPr lang="en-US" altLang="zh-CN" dirty="0" smtClean="0"/>
          </a:p>
          <a:p>
            <a:r>
              <a:rPr lang="zh-CN" altLang="en-US" dirty="0" smtClean="0"/>
              <a:t>根据 </a:t>
            </a:r>
            <a:r>
              <a:rPr lang="en-US" altLang="zh-CN" dirty="0" smtClean="0"/>
              <a:t>key: </a:t>
            </a:r>
            <a:r>
              <a:rPr lang="en-US" altLang="zh-CN" dirty="0" err="1" smtClean="0"/>
              <a:t>myset</a:t>
            </a:r>
            <a:r>
              <a:rPr lang="zh-CN" altLang="en-US" dirty="0" smtClean="0"/>
              <a:t>，找到该集合（没有则新建一个）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见 </a:t>
            </a:r>
            <a:r>
              <a:rPr lang="en-US" altLang="zh-CN" dirty="0" err="1" smtClean="0"/>
              <a:t>db.c</a:t>
            </a:r>
            <a:endParaRPr lang="en-US" altLang="zh-CN" dirty="0" smtClean="0"/>
          </a:p>
          <a:p>
            <a:r>
              <a:rPr lang="zh-CN" altLang="en-US" dirty="0" smtClean="0"/>
              <a:t>将 </a:t>
            </a:r>
            <a:r>
              <a:rPr lang="en-US" altLang="zh-CN" dirty="0" smtClean="0"/>
              <a:t>Hello World </a:t>
            </a:r>
            <a:r>
              <a:rPr lang="zh-CN" altLang="en-US" dirty="0" smtClean="0"/>
              <a:t>加入集合</a:t>
            </a:r>
            <a:endParaRPr lang="en-US" altLang="zh-CN" dirty="0" smtClean="0"/>
          </a:p>
          <a:p>
            <a:r>
              <a:rPr lang="zh-CN" altLang="en-US" dirty="0" smtClean="0"/>
              <a:t>将成功加入个数放入回复 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，有空时发送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见 </a:t>
            </a:r>
            <a:r>
              <a:rPr lang="en-US" altLang="zh-CN" dirty="0" err="1" smtClean="0"/>
              <a:t>networking.c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65894" y="2197096"/>
            <a:ext cx="1908212" cy="2716994"/>
            <a:chOff x="6192180" y="2584214"/>
            <a:chExt cx="1908212" cy="2716994"/>
          </a:xfrm>
        </p:grpSpPr>
        <p:sp>
          <p:nvSpPr>
            <p:cNvPr id="8" name="矩形 7"/>
            <p:cNvSpPr/>
            <p:nvPr/>
          </p:nvSpPr>
          <p:spPr>
            <a:xfrm>
              <a:off x="6192180" y="4653136"/>
              <a:ext cx="792088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308304" y="4653136"/>
              <a:ext cx="792088" cy="6480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Client</a:t>
              </a:r>
              <a:endParaRPr lang="zh-CN" altLang="en-US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408204" y="2584214"/>
              <a:ext cx="1512168" cy="1204826"/>
              <a:chOff x="6084168" y="2780928"/>
              <a:chExt cx="1512168" cy="1204826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6084168" y="2780928"/>
                <a:ext cx="1512168" cy="120482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Server</a:t>
                </a:r>
                <a:endParaRPr lang="zh-CN" altLang="en-US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300192" y="3573016"/>
                <a:ext cx="397024" cy="3696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970948" y="3573016"/>
                <a:ext cx="409364" cy="3696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</p:grpSp>
        <p:cxnSp>
          <p:nvCxnSpPr>
            <p:cNvPr id="11" name="直接箭头连接符 10"/>
            <p:cNvCxnSpPr>
              <a:stCxn id="8" idx="0"/>
              <a:endCxn id="14" idx="2"/>
            </p:cNvCxnSpPr>
            <p:nvPr/>
          </p:nvCxnSpPr>
          <p:spPr>
            <a:xfrm flipV="1">
              <a:off x="6588224" y="3745998"/>
              <a:ext cx="234516" cy="9071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0"/>
              <a:endCxn id="15" idx="2"/>
            </p:cNvCxnSpPr>
            <p:nvPr/>
          </p:nvCxnSpPr>
          <p:spPr>
            <a:xfrm flipH="1" flipV="1">
              <a:off x="7499666" y="3745998"/>
              <a:ext cx="204682" cy="90713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6300192" y="5291916"/>
            <a:ext cx="273630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SADD </a:t>
            </a:r>
            <a:r>
              <a:rPr lang="en-US" altLang="zh-CN" dirty="0" err="1" smtClean="0">
                <a:solidFill>
                  <a:schemeClr val="bg2">
                    <a:lumMod val="50000"/>
                  </a:schemeClr>
                </a:solidFill>
              </a:rPr>
              <a:t>myset</a:t>
            </a:r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 Hello World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曲线连接符 19"/>
          <p:cNvCxnSpPr>
            <a:stCxn id="16" idx="0"/>
          </p:cNvCxnSpPr>
          <p:nvPr/>
        </p:nvCxnSpPr>
        <p:spPr>
          <a:xfrm rot="16200000" flipV="1">
            <a:off x="6542185" y="4165757"/>
            <a:ext cx="2078940" cy="173378"/>
          </a:xfrm>
          <a:prstGeom prst="curvedConnector3">
            <a:avLst>
              <a:gd name="adj1" fmla="val 1003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940116" y="2796388"/>
            <a:ext cx="27964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6" name="曲线连接符 25"/>
          <p:cNvCxnSpPr>
            <a:stCxn id="24" idx="2"/>
            <a:endCxn id="8" idx="1"/>
          </p:cNvCxnSpPr>
          <p:nvPr/>
        </p:nvCxnSpPr>
        <p:spPr>
          <a:xfrm rot="5400000">
            <a:off x="6160750" y="3670864"/>
            <a:ext cx="1424334" cy="414046"/>
          </a:xfrm>
          <a:prstGeom prst="curvedConnector4">
            <a:avLst>
              <a:gd name="adj1" fmla="val 38625"/>
              <a:gd name="adj2" fmla="val 1552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Master-slave </a:t>
            </a:r>
            <a:r>
              <a:rPr lang="zh-CN" altLang="en-US" dirty="0" smtClean="0"/>
              <a:t>复制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719263"/>
            <a:ext cx="5035869" cy="4716000"/>
          </a:xfrm>
        </p:spPr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支持复制，以增加容错性、增强读的性能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只有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能写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master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都可读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slave </a:t>
            </a:r>
            <a:r>
              <a:rPr lang="zh-CN" altLang="en-US" dirty="0" smtClean="0"/>
              <a:t>可以有自己的 </a:t>
            </a:r>
            <a:r>
              <a:rPr lang="en-US" altLang="zh-CN" dirty="0" smtClean="0"/>
              <a:t>slave</a:t>
            </a:r>
          </a:p>
          <a:p>
            <a:r>
              <a:rPr lang="zh-CN" altLang="en-US" dirty="0"/>
              <a:t>主要</a:t>
            </a:r>
            <a:r>
              <a:rPr lang="zh-CN" altLang="en-US" dirty="0" smtClean="0"/>
              <a:t>源码文件为 </a:t>
            </a:r>
            <a:r>
              <a:rPr lang="en-US" altLang="zh-CN" dirty="0" err="1" smtClean="0"/>
              <a:t>replication.c</a:t>
            </a:r>
            <a:endParaRPr lang="en-US" altLang="zh-CN" dirty="0" smtClean="0"/>
          </a:p>
          <a:p>
            <a:r>
              <a:rPr lang="zh-CN" altLang="en-US" dirty="0" smtClean="0"/>
              <a:t>注：为更清晰，此处箭头表示主动发消息的方向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436096" y="1607313"/>
            <a:ext cx="3312368" cy="4561740"/>
            <a:chOff x="5508104" y="1607313"/>
            <a:chExt cx="3312368" cy="4561740"/>
          </a:xfrm>
        </p:grpSpPr>
        <p:grpSp>
          <p:nvGrpSpPr>
            <p:cNvPr id="11" name="组合 10"/>
            <p:cNvGrpSpPr/>
            <p:nvPr/>
          </p:nvGrpSpPr>
          <p:grpSpPr>
            <a:xfrm>
              <a:off x="6537184" y="1607313"/>
              <a:ext cx="1512168" cy="1204826"/>
              <a:chOff x="6881918" y="2197096"/>
              <a:chExt cx="1512168" cy="1204826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6881918" y="2197096"/>
                <a:ext cx="1512168" cy="120482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Master</a:t>
                </a:r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111998" y="2989184"/>
                <a:ext cx="397024" cy="3696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7768698" y="2989184"/>
                <a:ext cx="409364" cy="3696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7308304" y="3343348"/>
              <a:ext cx="1512168" cy="1204826"/>
              <a:chOff x="6896954" y="2197096"/>
              <a:chExt cx="1512168" cy="1204826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6896954" y="2197096"/>
                <a:ext cx="1512168" cy="120482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Slave</a:t>
                </a:r>
                <a:endParaRPr lang="zh-CN" altLang="en-US" dirty="0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256994" y="2269236"/>
                <a:ext cx="409364" cy="3696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6516216" y="4964227"/>
              <a:ext cx="1512168" cy="1204826"/>
              <a:chOff x="6610172" y="4964227"/>
              <a:chExt cx="1512168" cy="120482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6610172" y="4964227"/>
                <a:ext cx="1512168" cy="120482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Slave</a:t>
                </a:r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167744" y="5021617"/>
                <a:ext cx="397024" cy="3696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508104" y="3343348"/>
              <a:ext cx="1512168" cy="1204826"/>
              <a:chOff x="5573711" y="3343348"/>
              <a:chExt cx="1512168" cy="1204826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5573711" y="3343348"/>
                <a:ext cx="1512168" cy="1204826"/>
                <a:chOff x="6881918" y="2197096"/>
                <a:chExt cx="1512168" cy="1204826"/>
              </a:xfrm>
            </p:grpSpPr>
            <p:sp>
              <p:nvSpPr>
                <p:cNvPr id="7" name="圆角矩形 6"/>
                <p:cNvSpPr/>
                <p:nvPr/>
              </p:nvSpPr>
              <p:spPr>
                <a:xfrm>
                  <a:off x="6881918" y="2197096"/>
                  <a:ext cx="1512168" cy="120482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/>
                    <a:t>Slave</a:t>
                  </a:r>
                  <a:endParaRPr lang="zh-CN" altLang="en-US" dirty="0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7752415" y="2930820"/>
                  <a:ext cx="409364" cy="3696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/>
                    <a:t>c*</a:t>
                  </a:r>
                  <a:endParaRPr lang="zh-CN" altLang="en-US" sz="1400" dirty="0"/>
                </a:p>
              </p:txBody>
            </p:sp>
          </p:grpSp>
          <p:sp>
            <p:nvSpPr>
              <p:cNvPr id="22" name="矩形 21"/>
              <p:cNvSpPr/>
              <p:nvPr/>
            </p:nvSpPr>
            <p:spPr>
              <a:xfrm>
                <a:off x="6372200" y="3429000"/>
                <a:ext cx="409364" cy="3696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192180" y="2812139"/>
              <a:ext cx="1608838" cy="2209478"/>
              <a:chOff x="6408204" y="2812139"/>
              <a:chExt cx="1608838" cy="2209478"/>
            </a:xfrm>
          </p:grpSpPr>
          <p:cxnSp>
            <p:nvCxnSpPr>
              <p:cNvPr id="24" name="直接箭头连接符 23"/>
              <p:cNvCxnSpPr>
                <a:stCxn id="12" idx="2"/>
                <a:endCxn id="18" idx="0"/>
              </p:cNvCxnSpPr>
              <p:nvPr/>
            </p:nvCxnSpPr>
            <p:spPr>
              <a:xfrm>
                <a:off x="7437284" y="2812139"/>
                <a:ext cx="579758" cy="603349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2" idx="2"/>
                <a:endCxn id="22" idx="0"/>
              </p:cNvCxnSpPr>
              <p:nvPr/>
            </p:nvCxnSpPr>
            <p:spPr>
              <a:xfrm flipH="1">
                <a:off x="6655291" y="2812139"/>
                <a:ext cx="781993" cy="61686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7" idx="2"/>
                <a:endCxn id="21" idx="0"/>
              </p:cNvCxnSpPr>
              <p:nvPr/>
            </p:nvCxnSpPr>
            <p:spPr>
              <a:xfrm>
                <a:off x="6408204" y="4548174"/>
                <a:ext cx="1008112" cy="473443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曲线连接符 30"/>
            <p:cNvCxnSpPr>
              <a:stCxn id="20" idx="1"/>
              <a:endCxn id="9" idx="2"/>
            </p:cNvCxnSpPr>
            <p:nvPr/>
          </p:nvCxnSpPr>
          <p:spPr>
            <a:xfrm rot="10800000" flipH="1">
              <a:off x="6516215" y="4446768"/>
              <a:ext cx="67067" cy="1119872"/>
            </a:xfrm>
            <a:prstGeom prst="curvedConnector4">
              <a:avLst>
                <a:gd name="adj1" fmla="val -340853"/>
                <a:gd name="adj2" fmla="val 76896"/>
              </a:avLst>
            </a:prstGeom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曲线连接符 34"/>
            <p:cNvCxnSpPr>
              <a:stCxn id="7" idx="0"/>
              <a:endCxn id="13" idx="2"/>
            </p:cNvCxnSpPr>
            <p:nvPr/>
          </p:nvCxnSpPr>
          <p:spPr>
            <a:xfrm rot="5400000" flipH="1" flipV="1">
              <a:off x="6327857" y="2705429"/>
              <a:ext cx="574251" cy="701588"/>
            </a:xfrm>
            <a:prstGeom prst="curvedConnector3">
              <a:avLst/>
            </a:prstGeom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曲线连接符 36"/>
            <p:cNvCxnSpPr>
              <a:stCxn id="16" idx="0"/>
              <a:endCxn id="14" idx="2"/>
            </p:cNvCxnSpPr>
            <p:nvPr/>
          </p:nvCxnSpPr>
          <p:spPr>
            <a:xfrm rot="16200000" flipV="1">
              <a:off x="7559392" y="2838352"/>
              <a:ext cx="574251" cy="435742"/>
            </a:xfrm>
            <a:prstGeom prst="curvedConnector3">
              <a:avLst/>
            </a:prstGeom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894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复制的建立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6693768" cy="4716000"/>
          </a:xfrm>
        </p:spPr>
        <p:txBody>
          <a:bodyPr/>
          <a:lstStyle/>
          <a:p>
            <a:r>
              <a:rPr lang="en-US" altLang="zh-CN" dirty="0" smtClean="0"/>
              <a:t>slave </a:t>
            </a:r>
            <a:r>
              <a:rPr lang="zh-CN" altLang="en-US" dirty="0" smtClean="0"/>
              <a:t>因 </a:t>
            </a:r>
            <a:r>
              <a:rPr lang="en-US" altLang="zh-CN" dirty="0" smtClean="0"/>
              <a:t>SLAVEOF </a:t>
            </a:r>
            <a:r>
              <a:rPr lang="zh-CN" altLang="en-US" dirty="0" smtClean="0"/>
              <a:t>命令，向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发送请求，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建立客户端结构体处理 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 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，身份验证</a:t>
            </a:r>
            <a:endParaRPr lang="en-US" altLang="zh-CN" dirty="0" smtClean="0"/>
          </a:p>
          <a:p>
            <a:r>
              <a:rPr lang="en-US" altLang="zh-CN" dirty="0" smtClean="0"/>
              <a:t>slave </a:t>
            </a:r>
            <a:r>
              <a:rPr lang="zh-CN" altLang="en-US" dirty="0" smtClean="0"/>
              <a:t>同步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的数据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slave </a:t>
            </a:r>
            <a:r>
              <a:rPr lang="zh-CN" altLang="en-US" dirty="0" smtClean="0"/>
              <a:t>向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发 </a:t>
            </a:r>
            <a:r>
              <a:rPr lang="en-US" altLang="zh-CN" dirty="0" smtClean="0"/>
              <a:t>PSYNK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slave </a:t>
            </a:r>
            <a:r>
              <a:rPr lang="zh-CN" altLang="en-US" dirty="0" smtClean="0"/>
              <a:t>建立客户端结构体，处理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最后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互为 </a:t>
            </a:r>
            <a:r>
              <a:rPr lang="en-US" altLang="zh-CN" dirty="0" smtClean="0"/>
              <a:t>client</a:t>
            </a:r>
          </a:p>
          <a:p>
            <a:pPr lvl="1"/>
            <a:r>
              <a:rPr lang="zh-CN" altLang="en-US" dirty="0" smtClean="0"/>
              <a:t>互相有结构体处理对方的消息</a:t>
            </a:r>
            <a:endParaRPr lang="en-US" altLang="zh-CN" dirty="0" smtClean="0"/>
          </a:p>
          <a:p>
            <a:pPr lvl="1"/>
            <a:r>
              <a:rPr lang="zh-CN" altLang="en-US" dirty="0"/>
              <a:t>结构</a:t>
            </a:r>
            <a:r>
              <a:rPr lang="zh-CN" altLang="en-US" dirty="0" smtClean="0"/>
              <a:t>体内有 </a:t>
            </a:r>
            <a:r>
              <a:rPr lang="en-US" altLang="zh-CN" dirty="0" smtClean="0"/>
              <a:t>master/salve </a:t>
            </a:r>
            <a:r>
              <a:rPr lang="zh-CN" altLang="en-US" dirty="0" smtClean="0"/>
              <a:t>标志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244916" y="2276872"/>
            <a:ext cx="1512168" cy="1204826"/>
            <a:chOff x="6881918" y="2197096"/>
            <a:chExt cx="1512168" cy="1204826"/>
          </a:xfrm>
        </p:grpSpPr>
        <p:sp>
          <p:nvSpPr>
            <p:cNvPr id="8" name="圆角矩形 7"/>
            <p:cNvSpPr/>
            <p:nvPr/>
          </p:nvSpPr>
          <p:spPr>
            <a:xfrm>
              <a:off x="6881918" y="2197096"/>
              <a:ext cx="1512168" cy="120482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Master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768698" y="2989184"/>
              <a:ext cx="409364" cy="36969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c*</a:t>
              </a:r>
              <a:endParaRPr lang="zh-CN" altLang="en-US" sz="1400" dirty="0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7244916" y="4496078"/>
            <a:ext cx="1512168" cy="120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Slave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7544662" y="3481698"/>
            <a:ext cx="456338" cy="1472926"/>
            <a:chOff x="7604956" y="3240298"/>
            <a:chExt cx="456338" cy="1472926"/>
          </a:xfrm>
        </p:grpSpPr>
        <p:sp>
          <p:nvSpPr>
            <p:cNvPr id="13" name="矩形 12"/>
            <p:cNvSpPr/>
            <p:nvPr/>
          </p:nvSpPr>
          <p:spPr>
            <a:xfrm>
              <a:off x="7604956" y="4343528"/>
              <a:ext cx="409364" cy="369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c*</a:t>
              </a:r>
              <a:endParaRPr lang="zh-CN" altLang="en-US" sz="1400" dirty="0"/>
            </a:p>
          </p:txBody>
        </p:sp>
        <p:cxnSp>
          <p:nvCxnSpPr>
            <p:cNvPr id="15" name="直接箭头连接符 14"/>
            <p:cNvCxnSpPr>
              <a:stCxn id="8" idx="2"/>
              <a:endCxn id="13" idx="0"/>
            </p:cNvCxnSpPr>
            <p:nvPr/>
          </p:nvCxnSpPr>
          <p:spPr>
            <a:xfrm flipH="1">
              <a:off x="7809638" y="3240298"/>
              <a:ext cx="251656" cy="110323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曲线连接符 19"/>
          <p:cNvCxnSpPr>
            <a:stCxn id="12" idx="0"/>
            <a:endCxn id="10" idx="2"/>
          </p:cNvCxnSpPr>
          <p:nvPr/>
        </p:nvCxnSpPr>
        <p:spPr>
          <a:xfrm rot="5400000" flipH="1" flipV="1">
            <a:off x="7639978" y="3799678"/>
            <a:ext cx="1057422" cy="335378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09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复制的维持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6693768" cy="4716000"/>
          </a:xfrm>
        </p:spPr>
        <p:txBody>
          <a:bodyPr/>
          <a:lstStyle/>
          <a:p>
            <a:r>
              <a:rPr lang="en-US" altLang="zh-CN" dirty="0" smtClean="0"/>
              <a:t>master </a:t>
            </a:r>
            <a:r>
              <a:rPr lang="zh-CN" altLang="en-US" dirty="0" smtClean="0"/>
              <a:t>一直将自己的写命令发送给</a:t>
            </a:r>
            <a:r>
              <a:rPr lang="en-US" altLang="zh-CN" dirty="0" smtClean="0"/>
              <a:t>slave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接受并执行这些命令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replication.c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replicationFeedSlaves</a:t>
            </a:r>
            <a:endParaRPr lang="en-US" altLang="zh-CN" dirty="0" smtClean="0"/>
          </a:p>
          <a:p>
            <a:r>
              <a:rPr lang="en-US" altLang="zh-CN" dirty="0" smtClean="0"/>
              <a:t>slave </a:t>
            </a:r>
            <a:r>
              <a:rPr lang="zh-CN" altLang="en-US" dirty="0" smtClean="0"/>
              <a:t>定期（默认一秒一次）向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发送 </a:t>
            </a:r>
            <a:r>
              <a:rPr lang="en-US" altLang="zh-CN" dirty="0" smtClean="0"/>
              <a:t>REPLCONF ACK …</a:t>
            </a:r>
          </a:p>
          <a:p>
            <a:pPr lvl="1"/>
            <a:r>
              <a:rPr lang="zh-CN" altLang="en-US" dirty="0" smtClean="0"/>
              <a:t>检测网络连接状态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检测命令丢失</a:t>
            </a:r>
            <a:endParaRPr lang="en-US" altLang="zh-CN" dirty="0" smtClean="0"/>
          </a:p>
          <a:p>
            <a:r>
              <a:rPr lang="zh-CN" altLang="en-US" dirty="0" smtClean="0"/>
              <a:t>其它，断线恢复同步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 smtClean="0"/>
              <a:t>PSYNK </a:t>
            </a:r>
            <a:r>
              <a:rPr lang="zh-CN" altLang="en-US" dirty="0" smtClean="0"/>
              <a:t>命令，</a:t>
            </a:r>
            <a:r>
              <a:rPr lang="zh-CN" altLang="en-US" dirty="0"/>
              <a:t>完整</a:t>
            </a:r>
            <a:r>
              <a:rPr lang="en-US" altLang="zh-CN" dirty="0"/>
              <a:t>/</a:t>
            </a:r>
            <a:r>
              <a:rPr lang="zh-CN" altLang="en-US" dirty="0"/>
              <a:t>部分重同步机制</a:t>
            </a:r>
            <a:endParaRPr lang="en-US" altLang="zh-CN" dirty="0"/>
          </a:p>
          <a:p>
            <a:pPr lvl="1"/>
            <a:r>
              <a:rPr lang="zh-CN" altLang="en-US" dirty="0" smtClean="0"/>
              <a:t>复制偏移量，复制积压缓冲区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244916" y="2276872"/>
            <a:ext cx="1512168" cy="1204826"/>
            <a:chOff x="6881918" y="2197096"/>
            <a:chExt cx="1512168" cy="1204826"/>
          </a:xfrm>
        </p:grpSpPr>
        <p:sp>
          <p:nvSpPr>
            <p:cNvPr id="27" name="圆角矩形 26"/>
            <p:cNvSpPr/>
            <p:nvPr/>
          </p:nvSpPr>
          <p:spPr>
            <a:xfrm>
              <a:off x="6881918" y="2197096"/>
              <a:ext cx="1512168" cy="120482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Master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7768698" y="2989184"/>
              <a:ext cx="409364" cy="36969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c*</a:t>
              </a:r>
              <a:endParaRPr lang="zh-CN" altLang="en-US" sz="1400" dirty="0"/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7244916" y="4496078"/>
            <a:ext cx="1512168" cy="12048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Slave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7544662" y="3481698"/>
            <a:ext cx="456338" cy="1472926"/>
            <a:chOff x="7604956" y="3240298"/>
            <a:chExt cx="456338" cy="1472926"/>
          </a:xfrm>
        </p:grpSpPr>
        <p:sp>
          <p:nvSpPr>
            <p:cNvPr id="31" name="矩形 30"/>
            <p:cNvSpPr/>
            <p:nvPr/>
          </p:nvSpPr>
          <p:spPr>
            <a:xfrm>
              <a:off x="7604956" y="4343528"/>
              <a:ext cx="409364" cy="3696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c*</a:t>
              </a:r>
              <a:endParaRPr lang="zh-CN" altLang="en-US" sz="1400" dirty="0"/>
            </a:p>
          </p:txBody>
        </p:sp>
        <p:cxnSp>
          <p:nvCxnSpPr>
            <p:cNvPr id="32" name="直接箭头连接符 31"/>
            <p:cNvCxnSpPr>
              <a:stCxn id="27" idx="2"/>
              <a:endCxn id="31" idx="0"/>
            </p:cNvCxnSpPr>
            <p:nvPr/>
          </p:nvCxnSpPr>
          <p:spPr>
            <a:xfrm flipH="1">
              <a:off x="7809638" y="3240298"/>
              <a:ext cx="251656" cy="110323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曲线连接符 32"/>
          <p:cNvCxnSpPr>
            <a:stCxn id="29" idx="0"/>
            <a:endCxn id="28" idx="2"/>
          </p:cNvCxnSpPr>
          <p:nvPr/>
        </p:nvCxnSpPr>
        <p:spPr>
          <a:xfrm rot="5400000" flipH="1" flipV="1">
            <a:off x="7639978" y="3799678"/>
            <a:ext cx="1057422" cy="335378"/>
          </a:xfrm>
          <a:prstGeom prst="curvedConnector3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3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背景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介绍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2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Redis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框架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3 </a:t>
            </a:r>
            <a:r>
              <a:rPr lang="zh-CN" altLang="en-US" b="1" dirty="0" smtClean="0">
                <a:solidFill>
                  <a:srgbClr val="FF0000"/>
                </a:solidFill>
              </a:rPr>
              <a:t>复制修改方案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方案一：给予 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写能力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方案二：改拓扑为 </a:t>
            </a:r>
            <a:r>
              <a:rPr lang="en-US" altLang="zh-CN" dirty="0" smtClean="0"/>
              <a:t>P2P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4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其他探讨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2018/4/4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2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背景</a:t>
            </a:r>
            <a:r>
              <a:rPr lang="zh-CN" altLang="en-US" dirty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2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en-US" altLang="zh-CN" dirty="0" smtClean="0"/>
              <a:t>3 </a:t>
            </a:r>
            <a:r>
              <a:rPr lang="zh-CN" altLang="en-US" dirty="0" smtClean="0"/>
              <a:t>复制修改方案</a:t>
            </a:r>
            <a:endParaRPr lang="en-US" altLang="zh-CN" dirty="0" smtClean="0"/>
          </a:p>
          <a:p>
            <a:r>
              <a:rPr lang="en-US" altLang="zh-CN" dirty="0" smtClean="0"/>
              <a:t>4 </a:t>
            </a:r>
            <a:r>
              <a:rPr lang="zh-CN" altLang="en-US" dirty="0" smtClean="0"/>
              <a:t>其他探讨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2018/4/4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89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扩展复制实现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的复制不满足我们的需求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需要所有副本都可写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在此之上实现 </a:t>
            </a:r>
            <a:r>
              <a:rPr lang="en-US" altLang="zh-CN" dirty="0" smtClean="0"/>
              <a:t>RDT 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/>
              <a:t>方案一：给予 </a:t>
            </a:r>
            <a:r>
              <a:rPr lang="en-US" altLang="zh-CN" dirty="0"/>
              <a:t>slave </a:t>
            </a:r>
            <a:r>
              <a:rPr lang="zh-CN" altLang="en-US" dirty="0"/>
              <a:t>写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pPr lvl="1"/>
            <a:r>
              <a:rPr lang="zh-CN" altLang="en-US" dirty="0"/>
              <a:t>不</a:t>
            </a:r>
            <a:r>
              <a:rPr lang="zh-CN" altLang="en-US" dirty="0" smtClean="0"/>
              <a:t>改变拓扑，对应 </a:t>
            </a:r>
            <a:r>
              <a:rPr lang="en-US" altLang="zh-CN" dirty="0" smtClean="0"/>
              <a:t>master-slave </a:t>
            </a:r>
            <a:r>
              <a:rPr lang="zh-CN" altLang="en-US" dirty="0" smtClean="0"/>
              <a:t>架构的 </a:t>
            </a:r>
            <a:r>
              <a:rPr lang="en-US" altLang="zh-CN" dirty="0" smtClean="0"/>
              <a:t>RDT</a:t>
            </a:r>
          </a:p>
          <a:p>
            <a:pPr lvl="1"/>
            <a:r>
              <a:rPr lang="zh-CN" altLang="en-US" dirty="0" smtClean="0"/>
              <a:t>难度相对低</a:t>
            </a:r>
            <a:endParaRPr lang="en-US" altLang="zh-CN" dirty="0"/>
          </a:p>
          <a:p>
            <a:r>
              <a:rPr lang="zh-CN" altLang="en-US" dirty="0"/>
              <a:t>方案二：改拓扑为 </a:t>
            </a:r>
            <a:r>
              <a:rPr lang="en-US" altLang="zh-CN" dirty="0" smtClean="0"/>
              <a:t>P2P</a:t>
            </a:r>
          </a:p>
          <a:p>
            <a:pPr lvl="1"/>
            <a:r>
              <a:rPr lang="zh-CN" altLang="en-US" dirty="0" smtClean="0"/>
              <a:t>对应一般情况的 </a:t>
            </a:r>
            <a:r>
              <a:rPr lang="en-US" altLang="zh-CN" dirty="0" smtClean="0"/>
              <a:t>RDT</a:t>
            </a:r>
          </a:p>
          <a:p>
            <a:pPr lvl="1"/>
            <a:r>
              <a:rPr lang="zh-CN" altLang="en-US" dirty="0" smtClean="0"/>
              <a:t>需要改的地方更多，难度相对高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0948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 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5395909" cy="4716000"/>
          </a:xfrm>
        </p:spPr>
        <p:txBody>
          <a:bodyPr/>
          <a:lstStyle/>
          <a:p>
            <a:r>
              <a:rPr lang="zh-CN" altLang="en-US" dirty="0" smtClean="0"/>
              <a:t>在原本的实现中，最终 </a:t>
            </a:r>
            <a:r>
              <a:rPr lang="en-US" altLang="zh-CN" dirty="0" smtClean="0"/>
              <a:t>master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已经互为客户端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Slave </a:t>
            </a:r>
            <a:r>
              <a:rPr lang="zh-CN" altLang="en-US" dirty="0" smtClean="0"/>
              <a:t>不能写，只主动发心跳信息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Slave </a:t>
            </a:r>
            <a:r>
              <a:rPr lang="zh-CN" altLang="en-US" dirty="0" smtClean="0"/>
              <a:t>检测缺失、重同步会全部 刷新</a:t>
            </a:r>
            <a:endParaRPr lang="en-US" altLang="zh-CN" dirty="0" smtClean="0"/>
          </a:p>
          <a:p>
            <a:r>
              <a:rPr lang="zh-CN" altLang="en-US" dirty="0" smtClean="0"/>
              <a:t>更改：全面放开 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的写能力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关注所有使用 </a:t>
            </a:r>
            <a:r>
              <a:rPr lang="en-US" altLang="zh-CN" dirty="0" smtClean="0"/>
              <a:t>CLIENT_SLAVE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CLIENT_MASTER </a:t>
            </a:r>
            <a:r>
              <a:rPr lang="zh-CN" altLang="en-US" dirty="0" smtClean="0"/>
              <a:t>标志的地方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21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80112" y="2132856"/>
            <a:ext cx="3312368" cy="2940861"/>
            <a:chOff x="5508104" y="1607313"/>
            <a:chExt cx="3312368" cy="2940861"/>
          </a:xfrm>
        </p:grpSpPr>
        <p:grpSp>
          <p:nvGrpSpPr>
            <p:cNvPr id="8" name="组合 7"/>
            <p:cNvGrpSpPr/>
            <p:nvPr/>
          </p:nvGrpSpPr>
          <p:grpSpPr>
            <a:xfrm>
              <a:off x="6537184" y="1607313"/>
              <a:ext cx="1512168" cy="1204826"/>
              <a:chOff x="6881918" y="2197096"/>
              <a:chExt cx="1512168" cy="1204826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6881918" y="2197096"/>
                <a:ext cx="1512168" cy="120482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Master</a:t>
                </a:r>
                <a:endParaRPr lang="zh-CN" altLang="en-US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111998" y="2989184"/>
                <a:ext cx="397024" cy="3696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768698" y="2989184"/>
                <a:ext cx="409364" cy="3696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308304" y="3343348"/>
              <a:ext cx="1512168" cy="1204826"/>
              <a:chOff x="6896954" y="2197096"/>
              <a:chExt cx="1512168" cy="1204826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6896954" y="2197096"/>
                <a:ext cx="1512168" cy="120482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Slave</a:t>
                </a:r>
                <a:endParaRPr lang="zh-CN" altLang="en-US" dirty="0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256994" y="2269236"/>
                <a:ext cx="409364" cy="3696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508104" y="3343348"/>
              <a:ext cx="1512168" cy="1204826"/>
              <a:chOff x="5573711" y="3343348"/>
              <a:chExt cx="1512168" cy="1204826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5573711" y="3343348"/>
                <a:ext cx="1512168" cy="120482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Slave</a:t>
                </a:r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372200" y="3429000"/>
                <a:ext cx="409364" cy="3696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439267" y="2812139"/>
              <a:ext cx="1361751" cy="616861"/>
              <a:chOff x="6655291" y="2812139"/>
              <a:chExt cx="1361751" cy="616861"/>
            </a:xfrm>
          </p:grpSpPr>
          <p:cxnSp>
            <p:nvCxnSpPr>
              <p:cNvPr id="16" name="直接箭头连接符 15"/>
              <p:cNvCxnSpPr>
                <a:stCxn id="27" idx="2"/>
                <a:endCxn id="26" idx="0"/>
              </p:cNvCxnSpPr>
              <p:nvPr/>
            </p:nvCxnSpPr>
            <p:spPr>
              <a:xfrm>
                <a:off x="7437284" y="2812139"/>
                <a:ext cx="579758" cy="603349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stCxn id="27" idx="2"/>
                <a:endCxn id="20" idx="0"/>
              </p:cNvCxnSpPr>
              <p:nvPr/>
            </p:nvCxnSpPr>
            <p:spPr>
              <a:xfrm flipH="1">
                <a:off x="6655291" y="2812139"/>
                <a:ext cx="781993" cy="61686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曲线连接符 13"/>
            <p:cNvCxnSpPr>
              <a:stCxn id="21" idx="0"/>
              <a:endCxn id="28" idx="2"/>
            </p:cNvCxnSpPr>
            <p:nvPr/>
          </p:nvCxnSpPr>
          <p:spPr>
            <a:xfrm rot="5400000" flipH="1" flipV="1">
              <a:off x="6327857" y="2705429"/>
              <a:ext cx="574251" cy="701588"/>
            </a:xfrm>
            <a:prstGeom prst="curved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曲线连接符 14"/>
            <p:cNvCxnSpPr>
              <a:stCxn id="25" idx="0"/>
              <a:endCxn id="29" idx="2"/>
            </p:cNvCxnSpPr>
            <p:nvPr/>
          </p:nvCxnSpPr>
          <p:spPr>
            <a:xfrm rot="16200000" flipV="1">
              <a:off x="7559392" y="2838352"/>
              <a:ext cx="574251" cy="435742"/>
            </a:xfrm>
            <a:prstGeom prst="curved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543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改拓扑为 </a:t>
            </a:r>
            <a:r>
              <a:rPr lang="en-US" altLang="zh-CN" dirty="0" smtClean="0"/>
              <a:t>P2P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4921924" cy="4716000"/>
          </a:xfrm>
        </p:spPr>
        <p:txBody>
          <a:bodyPr/>
          <a:lstStyle/>
          <a:p>
            <a:r>
              <a:rPr lang="zh-CN" altLang="en-US" dirty="0" smtClean="0"/>
              <a:t>复制建立：令所有副本相互连通</a:t>
            </a:r>
            <a:endParaRPr lang="en-US" altLang="zh-CN" dirty="0" smtClean="0"/>
          </a:p>
          <a:p>
            <a:pPr lvl="1"/>
            <a:r>
              <a:rPr lang="zh-CN" altLang="en-US" dirty="0"/>
              <a:t>新建</a:t>
            </a:r>
            <a:r>
              <a:rPr lang="zh-CN" altLang="en-US" dirty="0" smtClean="0"/>
              <a:t>命令 </a:t>
            </a:r>
            <a:r>
              <a:rPr lang="en-US" altLang="zh-CN" dirty="0" smtClean="0"/>
              <a:t>REPLICATE</a:t>
            </a:r>
            <a:r>
              <a:rPr lang="zh-CN" altLang="en-US" dirty="0" smtClean="0"/>
              <a:t>，仿照 </a:t>
            </a:r>
            <a:r>
              <a:rPr lang="en-US" altLang="zh-CN" dirty="0" smtClean="0"/>
              <a:t>SLAVEOF </a:t>
            </a:r>
            <a:r>
              <a:rPr lang="zh-CN" altLang="en-US" dirty="0" smtClean="0"/>
              <a:t>命令建立连接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配置文件，在初始化时建立好 </a:t>
            </a:r>
            <a:r>
              <a:rPr lang="en-US" altLang="zh-CN" dirty="0" smtClean="0"/>
              <a:t>P2P </a:t>
            </a:r>
            <a:r>
              <a:rPr lang="zh-CN" altLang="en-US" dirty="0" smtClean="0"/>
              <a:t>拓扑</a:t>
            </a:r>
            <a:endParaRPr lang="en-US" altLang="zh-CN" dirty="0" smtClean="0"/>
          </a:p>
          <a:p>
            <a:r>
              <a:rPr lang="zh-CN" altLang="en-US" dirty="0" smtClean="0"/>
              <a:t>关注 </a:t>
            </a:r>
            <a:r>
              <a:rPr lang="en-US" altLang="zh-CN" dirty="0" err="1" smtClean="0"/>
              <a:t>replication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c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22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580112" y="2132856"/>
            <a:ext cx="3312368" cy="2940861"/>
            <a:chOff x="5580112" y="2132856"/>
            <a:chExt cx="3312368" cy="2940861"/>
          </a:xfrm>
        </p:grpSpPr>
        <p:grpSp>
          <p:nvGrpSpPr>
            <p:cNvPr id="8" name="组合 7"/>
            <p:cNvGrpSpPr/>
            <p:nvPr/>
          </p:nvGrpSpPr>
          <p:grpSpPr>
            <a:xfrm>
              <a:off x="6609192" y="2132856"/>
              <a:ext cx="1512168" cy="1204826"/>
              <a:chOff x="6881918" y="2197096"/>
              <a:chExt cx="1512168" cy="120482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6881918" y="2197096"/>
                <a:ext cx="1512168" cy="120482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Master</a:t>
                </a:r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111998" y="2989184"/>
                <a:ext cx="397024" cy="3696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768698" y="2989184"/>
                <a:ext cx="409364" cy="3696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380312" y="3868891"/>
              <a:ext cx="1512168" cy="1204826"/>
              <a:chOff x="6896954" y="2197096"/>
              <a:chExt cx="1512168" cy="1204826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6896954" y="2197096"/>
                <a:ext cx="1512168" cy="120482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Slave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256994" y="2269236"/>
                <a:ext cx="409364" cy="3696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580112" y="3868891"/>
              <a:ext cx="1512168" cy="1204826"/>
              <a:chOff x="5573711" y="3343348"/>
              <a:chExt cx="1512168" cy="1204826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5573711" y="3343348"/>
                <a:ext cx="1512168" cy="120482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Slave</a:t>
                </a:r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372200" y="3429000"/>
                <a:ext cx="409364" cy="3696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511275" y="3337682"/>
              <a:ext cx="1361751" cy="616861"/>
              <a:chOff x="6655291" y="2812139"/>
              <a:chExt cx="1361751" cy="616861"/>
            </a:xfrm>
          </p:grpSpPr>
          <p:cxnSp>
            <p:nvCxnSpPr>
              <p:cNvPr id="14" name="直接箭头连接符 13"/>
              <p:cNvCxnSpPr>
                <a:stCxn id="20" idx="2"/>
                <a:endCxn id="19" idx="0"/>
              </p:cNvCxnSpPr>
              <p:nvPr/>
            </p:nvCxnSpPr>
            <p:spPr>
              <a:xfrm>
                <a:off x="7437284" y="2812139"/>
                <a:ext cx="579758" cy="603349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20" idx="2"/>
                <a:endCxn id="17" idx="0"/>
              </p:cNvCxnSpPr>
              <p:nvPr/>
            </p:nvCxnSpPr>
            <p:spPr>
              <a:xfrm flipH="1">
                <a:off x="6655291" y="2812139"/>
                <a:ext cx="781993" cy="61686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曲线连接符 11"/>
            <p:cNvCxnSpPr>
              <a:stCxn id="16" idx="0"/>
              <a:endCxn id="21" idx="2"/>
            </p:cNvCxnSpPr>
            <p:nvPr/>
          </p:nvCxnSpPr>
          <p:spPr>
            <a:xfrm rot="5400000" flipH="1" flipV="1">
              <a:off x="6399865" y="3230972"/>
              <a:ext cx="574251" cy="701588"/>
            </a:xfrm>
            <a:prstGeom prst="curved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曲线连接符 12"/>
            <p:cNvCxnSpPr>
              <a:stCxn id="18" idx="0"/>
              <a:endCxn id="22" idx="2"/>
            </p:cNvCxnSpPr>
            <p:nvPr/>
          </p:nvCxnSpPr>
          <p:spPr>
            <a:xfrm rot="16200000" flipV="1">
              <a:off x="7631400" y="3363895"/>
              <a:ext cx="574251" cy="435742"/>
            </a:xfrm>
            <a:prstGeom prst="curved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7740352" y="4635296"/>
              <a:ext cx="409364" cy="36969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c*</a:t>
              </a:r>
              <a:endParaRPr lang="zh-CN" altLang="en-US" sz="1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378601" y="4635296"/>
              <a:ext cx="409364" cy="36969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c*</a:t>
              </a:r>
              <a:endParaRPr lang="zh-CN" altLang="en-US" sz="1400" dirty="0"/>
            </a:p>
          </p:txBody>
        </p:sp>
        <p:cxnSp>
          <p:nvCxnSpPr>
            <p:cNvPr id="30" name="肘形连接符 29"/>
            <p:cNvCxnSpPr/>
            <p:nvPr/>
          </p:nvCxnSpPr>
          <p:spPr>
            <a:xfrm>
              <a:off x="7092280" y="4376304"/>
              <a:ext cx="648072" cy="348840"/>
            </a:xfrm>
            <a:prstGeom prst="bentConnector3">
              <a:avLst>
                <a:gd name="adj1" fmla="val 6727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/>
            <p:nvPr/>
          </p:nvCxnSpPr>
          <p:spPr>
            <a:xfrm rot="10800000" flipV="1">
              <a:off x="6787966" y="4520319"/>
              <a:ext cx="592347" cy="348840"/>
            </a:xfrm>
            <a:prstGeom prst="bentConnector3">
              <a:avLst>
                <a:gd name="adj1" fmla="val 7047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94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改拓扑为 </a:t>
            </a:r>
            <a:r>
              <a:rPr lang="en-US" altLang="zh-CN" dirty="0" smtClean="0"/>
              <a:t>P2P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4921924" cy="4716000"/>
          </a:xfrm>
        </p:spPr>
        <p:txBody>
          <a:bodyPr/>
          <a:lstStyle/>
          <a:p>
            <a:r>
              <a:rPr lang="zh-CN" altLang="en-US" dirty="0" smtClean="0"/>
              <a:t>复制维持：仿照 </a:t>
            </a:r>
            <a:r>
              <a:rPr lang="en-US" altLang="zh-CN" dirty="0" smtClean="0"/>
              <a:t>master-slave 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所有人认为自己是 </a:t>
            </a:r>
            <a:r>
              <a:rPr lang="en-US" altLang="zh-CN" dirty="0" smtClean="0"/>
              <a:t>master</a:t>
            </a:r>
          </a:p>
          <a:p>
            <a:pPr lvl="1"/>
            <a:r>
              <a:rPr lang="zh-CN" altLang="en-US" dirty="0" smtClean="0"/>
              <a:t>每执行命令，向 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广播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暂不考虑原 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心跳命令</a:t>
            </a:r>
            <a:endParaRPr lang="en-US" altLang="zh-CN" dirty="0" smtClean="0"/>
          </a:p>
          <a:p>
            <a:r>
              <a:rPr lang="zh-CN" altLang="en-US" dirty="0" smtClean="0"/>
              <a:t>关注 </a:t>
            </a:r>
            <a:r>
              <a:rPr lang="en-US" altLang="zh-CN" dirty="0" err="1" smtClean="0"/>
              <a:t>replication.c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replicationFeedSlaves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及其使用，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结构体中 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列表，可能需要仿照重写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5580112" y="2132856"/>
            <a:ext cx="3312368" cy="2940861"/>
            <a:chOff x="5580112" y="2132856"/>
            <a:chExt cx="3312368" cy="2940861"/>
          </a:xfrm>
        </p:grpSpPr>
        <p:grpSp>
          <p:nvGrpSpPr>
            <p:cNvPr id="8" name="组合 7"/>
            <p:cNvGrpSpPr/>
            <p:nvPr/>
          </p:nvGrpSpPr>
          <p:grpSpPr>
            <a:xfrm>
              <a:off x="6609192" y="2132856"/>
              <a:ext cx="1512168" cy="1204826"/>
              <a:chOff x="6881918" y="2197096"/>
              <a:chExt cx="1512168" cy="1204826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6881918" y="2197096"/>
                <a:ext cx="1512168" cy="120482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Master</a:t>
                </a:r>
                <a:endParaRPr lang="zh-CN" altLang="en-US" dirty="0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111998" y="2989184"/>
                <a:ext cx="397024" cy="3696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768698" y="2989184"/>
                <a:ext cx="409364" cy="3696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380312" y="3868891"/>
              <a:ext cx="1512168" cy="1204826"/>
              <a:chOff x="6896954" y="2197096"/>
              <a:chExt cx="1512168" cy="1204826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6896954" y="2197096"/>
                <a:ext cx="1512168" cy="120482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Slave</a:t>
                </a:r>
                <a:endParaRPr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256994" y="2269236"/>
                <a:ext cx="409364" cy="3696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580112" y="3868891"/>
              <a:ext cx="1512168" cy="1204826"/>
              <a:chOff x="5573711" y="3343348"/>
              <a:chExt cx="1512168" cy="1204826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5573711" y="3343348"/>
                <a:ext cx="1512168" cy="120482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Slave</a:t>
                </a:r>
                <a:endParaRPr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372200" y="3429000"/>
                <a:ext cx="409364" cy="36969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/>
                  <a:t>c*</a:t>
                </a:r>
                <a:endParaRPr lang="zh-CN" altLang="en-US" sz="1400" dirty="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511275" y="3337682"/>
              <a:ext cx="1361751" cy="616861"/>
              <a:chOff x="6655291" y="2812139"/>
              <a:chExt cx="1361751" cy="616861"/>
            </a:xfrm>
          </p:grpSpPr>
          <p:cxnSp>
            <p:nvCxnSpPr>
              <p:cNvPr id="14" name="直接箭头连接符 13"/>
              <p:cNvCxnSpPr>
                <a:stCxn id="20" idx="2"/>
                <a:endCxn id="19" idx="0"/>
              </p:cNvCxnSpPr>
              <p:nvPr/>
            </p:nvCxnSpPr>
            <p:spPr>
              <a:xfrm>
                <a:off x="7437284" y="2812139"/>
                <a:ext cx="579758" cy="603349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20" idx="2"/>
                <a:endCxn id="17" idx="0"/>
              </p:cNvCxnSpPr>
              <p:nvPr/>
            </p:nvCxnSpPr>
            <p:spPr>
              <a:xfrm flipH="1">
                <a:off x="6655291" y="2812139"/>
                <a:ext cx="781993" cy="616861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曲线连接符 11"/>
            <p:cNvCxnSpPr>
              <a:stCxn id="16" idx="0"/>
              <a:endCxn id="21" idx="2"/>
            </p:cNvCxnSpPr>
            <p:nvPr/>
          </p:nvCxnSpPr>
          <p:spPr>
            <a:xfrm rot="5400000" flipH="1" flipV="1">
              <a:off x="6399865" y="3230972"/>
              <a:ext cx="574251" cy="701588"/>
            </a:xfrm>
            <a:prstGeom prst="curved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曲线连接符 12"/>
            <p:cNvCxnSpPr>
              <a:stCxn id="18" idx="0"/>
              <a:endCxn id="22" idx="2"/>
            </p:cNvCxnSpPr>
            <p:nvPr/>
          </p:nvCxnSpPr>
          <p:spPr>
            <a:xfrm rot="16200000" flipV="1">
              <a:off x="7631400" y="3363895"/>
              <a:ext cx="574251" cy="435742"/>
            </a:xfrm>
            <a:prstGeom prst="curvedConnector3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7740352" y="4635296"/>
              <a:ext cx="409364" cy="36969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c*</a:t>
              </a:r>
              <a:endParaRPr lang="zh-CN" altLang="en-US" sz="1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378601" y="4635296"/>
              <a:ext cx="409364" cy="36969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c*</a:t>
              </a:r>
              <a:endParaRPr lang="zh-CN" altLang="en-US" sz="1400" dirty="0"/>
            </a:p>
          </p:txBody>
        </p:sp>
        <p:cxnSp>
          <p:nvCxnSpPr>
            <p:cNvPr id="30" name="肘形连接符 29"/>
            <p:cNvCxnSpPr/>
            <p:nvPr/>
          </p:nvCxnSpPr>
          <p:spPr>
            <a:xfrm>
              <a:off x="7092280" y="4376304"/>
              <a:ext cx="648072" cy="348840"/>
            </a:xfrm>
            <a:prstGeom prst="bentConnector3">
              <a:avLst>
                <a:gd name="adj1" fmla="val 6727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/>
            <p:nvPr/>
          </p:nvCxnSpPr>
          <p:spPr>
            <a:xfrm rot="10800000" flipV="1">
              <a:off x="6787966" y="4520319"/>
              <a:ext cx="592347" cy="348840"/>
            </a:xfrm>
            <a:prstGeom prst="bentConnector3">
              <a:avLst>
                <a:gd name="adj1" fmla="val 70478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58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为降低难度，暂时不考虑复杂机制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复制容错、重同步机制：暂时绕过、甚至禁用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Sentinel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Cluster</a:t>
            </a:r>
            <a:r>
              <a:rPr lang="zh-CN" altLang="en-US" dirty="0" smtClean="0"/>
              <a:t>：目前看来松耦合，现在不考虑，日后可能要借鉴</a:t>
            </a:r>
            <a:endParaRPr lang="en-US" altLang="zh-CN" dirty="0" smtClean="0"/>
          </a:p>
          <a:p>
            <a:r>
              <a:rPr lang="zh-CN" altLang="en-US" dirty="0" smtClean="0"/>
              <a:t>考虑后续工作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CRDT </a:t>
            </a:r>
            <a:r>
              <a:rPr lang="zh-CN" altLang="en-US" dirty="0" smtClean="0"/>
              <a:t>的两个阶段如何实现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扩展命令列表，增加对应内部命令，如 </a:t>
            </a:r>
            <a:r>
              <a:rPr lang="en-US" altLang="zh-CN" dirty="0" smtClean="0"/>
              <a:t>SADD_OT</a:t>
            </a:r>
          </a:p>
          <a:p>
            <a:pPr lvl="1"/>
            <a:r>
              <a:rPr lang="en-US" altLang="zh-CN" dirty="0" smtClean="0"/>
              <a:t>Vector clock </a:t>
            </a:r>
            <a:r>
              <a:rPr lang="zh-CN" altLang="en-US" dirty="0" smtClean="0"/>
              <a:t>如何实现、维护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Causal delivery </a:t>
            </a:r>
            <a:r>
              <a:rPr lang="zh-CN" altLang="en-US" dirty="0" smtClean="0"/>
              <a:t>如何实现（消息的等待）</a:t>
            </a:r>
            <a:endParaRPr lang="en-US" altLang="zh-CN" dirty="0" smtClean="0"/>
          </a:p>
          <a:p>
            <a:pPr lvl="1"/>
            <a:r>
              <a:rPr lang="zh-CN" altLang="en-US" dirty="0"/>
              <a:t>更强</a:t>
            </a:r>
            <a:r>
              <a:rPr lang="zh-CN" altLang="en-US" dirty="0" smtClean="0"/>
              <a:t>一致性，</a:t>
            </a:r>
            <a:r>
              <a:rPr lang="en-US" altLang="zh-CN" dirty="0" smtClean="0"/>
              <a:t>consensus </a:t>
            </a:r>
            <a:r>
              <a:rPr lang="zh-CN" altLang="en-US" dirty="0" smtClean="0"/>
              <a:t>等如何实现（进程同步、阻塞）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331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背景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介绍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2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Redis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框架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复制修改方案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4 </a:t>
            </a:r>
            <a:r>
              <a:rPr lang="zh-CN" altLang="en-US" b="1" dirty="0" smtClean="0">
                <a:solidFill>
                  <a:srgbClr val="FF0000"/>
                </a:solidFill>
              </a:rPr>
              <a:t>其他探讨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一些建议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需要注意的问题</a:t>
            </a:r>
            <a:endParaRPr lang="en-US" altLang="zh-CN" dirty="0" smtClean="0"/>
          </a:p>
          <a:p>
            <a:pPr lvl="1"/>
            <a:r>
              <a:rPr lang="zh-CN" altLang="en-US" dirty="0"/>
              <a:t>另一</a:t>
            </a:r>
            <a:r>
              <a:rPr lang="zh-CN" altLang="en-US" dirty="0" smtClean="0"/>
              <a:t>种可能：</a:t>
            </a:r>
            <a:r>
              <a:rPr lang="en-US" altLang="zh-CN" dirty="0" err="1" smtClean="0"/>
              <a:t>Dynomite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2018/4/4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6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优先关注文件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server.c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主函数，主文件，大部分核心数据结构、函数，命令处理函数表</a:t>
            </a:r>
            <a:endParaRPr lang="en-US" altLang="zh-CN" dirty="0" smtClean="0"/>
          </a:p>
          <a:p>
            <a:r>
              <a:rPr lang="en-US" altLang="zh-CN" dirty="0" err="1" smtClean="0"/>
              <a:t>replication.c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与复制有关，复制的建立，复制后主服务器向从服务器发送命令</a:t>
            </a:r>
            <a:endParaRPr lang="en-US" altLang="zh-CN" dirty="0" smtClean="0"/>
          </a:p>
          <a:p>
            <a:r>
              <a:rPr lang="en-US" altLang="zh-CN" dirty="0" err="1" smtClean="0"/>
              <a:t>networking.c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建立与客户端连接，维护消息缓冲区，接受、处理客户端信息，向客户端发送返回</a:t>
            </a:r>
            <a:endParaRPr lang="en-US" altLang="zh-CN" dirty="0" smtClean="0"/>
          </a:p>
          <a:p>
            <a:r>
              <a:rPr lang="zh-CN" altLang="en-US" dirty="0" smtClean="0"/>
              <a:t>要实现自己算法时关注 </a:t>
            </a:r>
            <a:r>
              <a:rPr lang="en-US" altLang="zh-CN" dirty="0" err="1" smtClean="0"/>
              <a:t>db.c</a:t>
            </a:r>
            <a:r>
              <a:rPr lang="en-US" altLang="zh-CN" dirty="0" smtClean="0"/>
              <a:t> 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97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代码注释</a:t>
            </a:r>
            <a:endParaRPr lang="en-US" altLang="zh-CN" dirty="0" smtClean="0"/>
          </a:p>
          <a:p>
            <a:pPr lvl="1"/>
            <a:r>
              <a:rPr lang="zh-CN" altLang="en-US" dirty="0"/>
              <a:t>源码</a:t>
            </a:r>
            <a:r>
              <a:rPr lang="zh-CN" altLang="en-US" dirty="0" smtClean="0"/>
              <a:t>中的注释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详细</a:t>
            </a:r>
            <a:r>
              <a:rPr lang="zh-CN" altLang="en-US" dirty="0"/>
              <a:t>注释的 </a:t>
            </a:r>
            <a:r>
              <a:rPr lang="en-US" altLang="zh-CN" dirty="0" err="1"/>
              <a:t>Redis</a:t>
            </a:r>
            <a:r>
              <a:rPr lang="en-US" altLang="zh-CN" dirty="0"/>
              <a:t> 3.0 </a:t>
            </a:r>
            <a:r>
              <a:rPr lang="zh-CN" altLang="en-US" dirty="0" smtClean="0"/>
              <a:t>代码：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github.com/huangz1990/redis-3.0-annotated</a:t>
            </a:r>
            <a:endParaRPr lang="en-US" altLang="zh-CN" dirty="0" smtClean="0"/>
          </a:p>
          <a:p>
            <a:r>
              <a:rPr lang="zh-CN" altLang="en-US" dirty="0" smtClean="0"/>
              <a:t>阅读指导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Readme </a:t>
            </a:r>
            <a:r>
              <a:rPr lang="zh-CN" altLang="en-US" dirty="0" smtClean="0"/>
              <a:t>中有不错的入门指导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https://github.com/huangz1990/blog/blob/master/diary/2014/how-to-read-redis-source-code.rst</a:t>
            </a:r>
            <a:endParaRPr lang="en-US" altLang="zh-CN" dirty="0"/>
          </a:p>
          <a:p>
            <a:r>
              <a:rPr lang="zh-CN" altLang="en-US" dirty="0" smtClean="0"/>
              <a:t>参考书：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设计与实现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文档，如 </a:t>
            </a:r>
            <a:r>
              <a:rPr lang="en-US" altLang="zh-CN" sz="2800" dirty="0" smtClean="0">
                <a:hlinkClick r:id="rId4"/>
              </a:rPr>
              <a:t>https</a:t>
            </a:r>
            <a:r>
              <a:rPr lang="en-US" altLang="zh-CN" sz="2800" dirty="0">
                <a:hlinkClick r:id="rId4"/>
              </a:rPr>
              <a:t>://redis.io/topics/replication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 dirty="0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4239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可能的难点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架构比想象复杂，容错、日志、验证等各种机制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改拓扑可能会因为没顾及到的各处而出错</a:t>
            </a:r>
            <a:endParaRPr lang="en-US" altLang="zh-CN" sz="2000" dirty="0" smtClean="0"/>
          </a:p>
          <a:p>
            <a:r>
              <a:rPr lang="zh-CN" altLang="en-US" sz="2800" dirty="0" smtClean="0"/>
              <a:t>改了复制之后几乎所有命令都不能用了，多处需要进行修补才可令 </a:t>
            </a:r>
            <a:r>
              <a:rPr lang="en-US" altLang="zh-CN" sz="2800" dirty="0" err="1" smtClean="0"/>
              <a:t>Redis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基本功能可用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数据库核心是 </a:t>
            </a:r>
            <a:r>
              <a:rPr lang="en-US" altLang="zh-CN" sz="2000" dirty="0" smtClean="0"/>
              <a:t>key-value store</a:t>
            </a:r>
            <a:r>
              <a:rPr lang="zh-CN" altLang="en-US" sz="2000" dirty="0" smtClean="0"/>
              <a:t>，可看做一个放了键值对的集合，添加、删除两个命令会在复制后冲突，于是核心或要依据 </a:t>
            </a:r>
            <a:r>
              <a:rPr lang="en-US" altLang="zh-CN" sz="2000" dirty="0" smtClean="0"/>
              <a:t>CRDT set </a:t>
            </a:r>
            <a:r>
              <a:rPr lang="zh-CN" altLang="en-US" sz="2000" dirty="0" smtClean="0"/>
              <a:t>知识更改</a:t>
            </a:r>
            <a:endParaRPr lang="en-US" altLang="zh-CN" sz="2000" dirty="0" smtClean="0"/>
          </a:p>
          <a:p>
            <a:r>
              <a:rPr lang="zh-CN" altLang="en-US" sz="2800" dirty="0" smtClean="0"/>
              <a:t>后续问题：</a:t>
            </a:r>
            <a:endParaRPr lang="en-US" altLang="zh-CN" sz="2800" dirty="0" smtClean="0"/>
          </a:p>
          <a:p>
            <a:pPr lvl="1"/>
            <a:r>
              <a:rPr lang="en-US" altLang="zh-CN" sz="2000" dirty="0" smtClean="0"/>
              <a:t>RPC </a:t>
            </a:r>
            <a:r>
              <a:rPr lang="zh-CN" altLang="en-US" sz="2000" dirty="0" smtClean="0"/>
              <a:t>风格的消息传递限制我们发挥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可能的扩展难点，例：向量时钟如何实现；</a:t>
            </a:r>
            <a:r>
              <a:rPr lang="en-US" altLang="zh-CN" sz="2000" dirty="0" smtClean="0"/>
              <a:t>causal delivery </a:t>
            </a:r>
            <a:r>
              <a:rPr lang="zh-CN" altLang="en-US" sz="2000" dirty="0" smtClean="0"/>
              <a:t>如何实现；要做更强一致性实验，例如 </a:t>
            </a:r>
            <a:r>
              <a:rPr lang="en-US" altLang="zh-CN" sz="2000" dirty="0" smtClean="0"/>
              <a:t>consensus </a:t>
            </a:r>
            <a:r>
              <a:rPr lang="zh-CN" altLang="en-US" sz="2000" dirty="0" smtClean="0"/>
              <a:t>机制如何实现</a:t>
            </a:r>
            <a:endParaRPr lang="zh-CN" altLang="en-US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1130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Dynomite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轻量级工具，在数据库之上建立一层，实现数据库之间 </a:t>
            </a:r>
            <a:r>
              <a:rPr lang="en-US" altLang="zh-CN" dirty="0" smtClean="0"/>
              <a:t>master </a:t>
            </a:r>
            <a:r>
              <a:rPr lang="en-US" altLang="zh-CN" dirty="0" err="1" smtClean="0"/>
              <a:t>master</a:t>
            </a:r>
            <a:r>
              <a:rPr lang="en-US" altLang="zh-CN" dirty="0" smtClean="0"/>
              <a:t> replication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en-US" dirty="0" smtClean="0"/>
              <a:t>目前支持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Memcached</a:t>
            </a:r>
            <a:endParaRPr lang="en-US" altLang="zh-CN" dirty="0" smtClean="0"/>
          </a:p>
          <a:p>
            <a:r>
              <a:rPr lang="zh-CN" altLang="en-US" dirty="0" smtClean="0"/>
              <a:t>可能更适合我们实现自己算法的需求</a:t>
            </a:r>
            <a:endParaRPr lang="en-US" altLang="zh-CN" dirty="0" smtClean="0"/>
          </a:p>
          <a:p>
            <a:r>
              <a:rPr lang="zh-CN" altLang="en-US" dirty="0" smtClean="0"/>
              <a:t>已支持大部分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29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47864" y="4005064"/>
            <a:ext cx="2133600" cy="2014483"/>
            <a:chOff x="457200" y="2996952"/>
            <a:chExt cx="2133600" cy="2014483"/>
          </a:xfrm>
        </p:grpSpPr>
        <p:pic>
          <p:nvPicPr>
            <p:cNvPr id="1026" name="Picture 2" descr="dynomite logo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" y="2996952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457200" y="4365104"/>
              <a:ext cx="21336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hlinkClick r:id="rId3"/>
                </a:rPr>
                <a:t>https://github.com/Netflix/dynomite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11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 </a:t>
            </a:r>
            <a:r>
              <a:rPr lang="zh-CN" altLang="en-US" b="1" dirty="0" smtClean="0">
                <a:solidFill>
                  <a:srgbClr val="FF0000"/>
                </a:solidFill>
              </a:rPr>
              <a:t>背景</a:t>
            </a:r>
            <a:r>
              <a:rPr lang="zh-CN" altLang="en-US" b="1" dirty="0">
                <a:solidFill>
                  <a:srgbClr val="FF0000"/>
                </a:solidFill>
              </a:rPr>
              <a:t>介绍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2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Redis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框架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复制修改方案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4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其他探讨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2018/4/4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8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Dynomite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9263"/>
            <a:ext cx="4252020" cy="4716000"/>
          </a:xfrm>
        </p:spPr>
        <p:txBody>
          <a:bodyPr/>
          <a:lstStyle/>
          <a:p>
            <a:r>
              <a:rPr lang="zh-CN" altLang="en-US" dirty="0" smtClean="0"/>
              <a:t>一个 </a:t>
            </a:r>
            <a:r>
              <a:rPr lang="en-US" altLang="zh-CN" dirty="0" smtClean="0"/>
              <a:t>cluster </a:t>
            </a:r>
            <a:r>
              <a:rPr lang="zh-CN" altLang="en-US" dirty="0" smtClean="0"/>
              <a:t>由多个 </a:t>
            </a:r>
            <a:r>
              <a:rPr lang="en-US" altLang="zh-CN" dirty="0" smtClean="0"/>
              <a:t>datacenter </a:t>
            </a:r>
            <a:r>
              <a:rPr lang="zh-CN" altLang="en-US" dirty="0" smtClean="0"/>
              <a:t>组成</a:t>
            </a:r>
            <a:r>
              <a:rPr lang="zh-CN" altLang="en-US" dirty="0"/>
              <a:t>，</a:t>
            </a:r>
            <a:r>
              <a:rPr lang="zh-CN" altLang="en-US" dirty="0" smtClean="0"/>
              <a:t>一个 </a:t>
            </a:r>
            <a:r>
              <a:rPr lang="en-US" altLang="zh-CN" dirty="0" smtClean="0"/>
              <a:t>datacenter </a:t>
            </a:r>
            <a:r>
              <a:rPr lang="zh-CN" altLang="en-US" dirty="0" smtClean="0"/>
              <a:t>由多个 </a:t>
            </a:r>
            <a:r>
              <a:rPr lang="en-US" altLang="zh-CN" dirty="0" smtClean="0"/>
              <a:t>rack 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 </a:t>
            </a:r>
            <a:r>
              <a:rPr lang="en-US" altLang="zh-CN" dirty="0" smtClean="0"/>
              <a:t>rack</a:t>
            </a:r>
          </a:p>
          <a:p>
            <a:pPr lvl="1"/>
            <a:r>
              <a:rPr lang="zh-CN" altLang="en-US" dirty="0" smtClean="0"/>
              <a:t>有全部数据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 </a:t>
            </a:r>
            <a:r>
              <a:rPr lang="en-US" altLang="zh-CN" dirty="0" smtClean="0"/>
              <a:t>partition </a:t>
            </a:r>
            <a:r>
              <a:rPr lang="zh-CN" altLang="en-US" dirty="0" smtClean="0"/>
              <a:t>到多个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en-US" altLang="zh-CN" dirty="0" smtClean="0"/>
              <a:t>Rack </a:t>
            </a:r>
            <a:r>
              <a:rPr lang="zh-CN" altLang="en-US" dirty="0" smtClean="0"/>
              <a:t>之间数据复制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30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pic>
        <p:nvPicPr>
          <p:cNvPr id="2052" name="Picture 4" descr="https://github.com/Netflix/dynomite/wiki/images/topology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78205"/>
            <a:ext cx="4128393" cy="350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github.com/Netflix/dynomite/wiki/images/topology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324150"/>
            <a:ext cx="1673325" cy="218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曲线连接符 9"/>
          <p:cNvCxnSpPr/>
          <p:nvPr/>
        </p:nvCxnSpPr>
        <p:spPr>
          <a:xfrm>
            <a:off x="6300192" y="4324150"/>
            <a:ext cx="936104" cy="54501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1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03648" y="2564904"/>
            <a:ext cx="6316657" cy="2297011"/>
          </a:xfrm>
        </p:spPr>
        <p:txBody>
          <a:bodyPr>
            <a:noAutofit/>
          </a:bodyPr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zh-CN" altLang="en-US" sz="4800" b="1" dirty="0" smtClean="0">
                <a:solidFill>
                  <a:schemeClr val="tx2"/>
                </a:solidFill>
                <a:latin typeface="黑体" panose="02010609060101010101" pitchFamily="49" charset="-122"/>
                <a:cs typeface="+mj-cs"/>
              </a:rPr>
              <a:t>谢 谢</a:t>
            </a:r>
            <a:endParaRPr lang="en-US" altLang="zh-CN" sz="4800" b="1" dirty="0" smtClean="0">
              <a:solidFill>
                <a:schemeClr val="tx2"/>
              </a:solidFill>
              <a:latin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529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2"/>
    </mc:Choice>
    <mc:Fallback xmlns="">
      <p:transition spd="slow" advTm="179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572000" y="4095449"/>
            <a:ext cx="4993876" cy="2160240"/>
            <a:chOff x="4439901" y="1235479"/>
            <a:chExt cx="4993876" cy="2160240"/>
          </a:xfrm>
        </p:grpSpPr>
        <p:pic>
          <p:nvPicPr>
            <p:cNvPr id="8" name="Picture 2" descr="“map”的图片搜索结果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439901" y="1235479"/>
              <a:ext cx="4993876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0334" y="2554633"/>
              <a:ext cx="272726" cy="51026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1557" y="1739004"/>
              <a:ext cx="272726" cy="51026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5514" y="1585163"/>
              <a:ext cx="272726" cy="510261"/>
            </a:xfrm>
            <a:prstGeom prst="rect">
              <a:avLst/>
            </a:prstGeom>
          </p:spPr>
        </p:pic>
        <p:sp>
          <p:nvSpPr>
            <p:cNvPr id="12" name="流程图: 接点 11"/>
            <p:cNvSpPr/>
            <p:nvPr/>
          </p:nvSpPr>
          <p:spPr>
            <a:xfrm>
              <a:off x="6350937" y="1941169"/>
              <a:ext cx="275023" cy="273600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流程图: 接点 12"/>
            <p:cNvSpPr/>
            <p:nvPr/>
          </p:nvSpPr>
          <p:spPr>
            <a:xfrm>
              <a:off x="7297596" y="1941169"/>
              <a:ext cx="275023" cy="273600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流程图: 接点 13"/>
            <p:cNvSpPr/>
            <p:nvPr/>
          </p:nvSpPr>
          <p:spPr>
            <a:xfrm>
              <a:off x="7483053" y="2574158"/>
              <a:ext cx="275023" cy="273600"/>
            </a:xfrm>
            <a:prstGeom prst="flowChartConnector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557373">
              <a:off x="6256396" y="1794936"/>
              <a:ext cx="1756506" cy="1045214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>
              <a:stCxn id="17" idx="3"/>
              <a:endCxn id="18" idx="1"/>
            </p:cNvCxnSpPr>
            <p:nvPr/>
          </p:nvCxnSpPr>
          <p:spPr>
            <a:xfrm>
              <a:off x="6692358" y="2063931"/>
              <a:ext cx="601216" cy="6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6332316" y="1910042"/>
              <a:ext cx="360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latin typeface="Lucida Calligraphy" panose="03010101010101010101" pitchFamily="66" charset="0"/>
                </a:rPr>
                <a:t>r</a:t>
              </a:r>
              <a:endParaRPr lang="zh-CN" altLang="en-US" sz="14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7293574" y="1916937"/>
              <a:ext cx="360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latin typeface="Lucida Calligraphy" panose="03010101010101010101" pitchFamily="66" charset="0"/>
                </a:rPr>
                <a:t>r</a:t>
              </a:r>
              <a:endParaRPr lang="zh-CN" altLang="en-US" sz="14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465489" y="2571668"/>
              <a:ext cx="3600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>
                  <a:latin typeface="Lucida Calligraphy" panose="03010101010101010101" pitchFamily="66" charset="0"/>
                </a:rPr>
                <a:t>r</a:t>
              </a:r>
              <a:endParaRPr lang="zh-CN" altLang="en-US" sz="1400"/>
            </a:p>
          </p:txBody>
        </p:sp>
        <p:cxnSp>
          <p:nvCxnSpPr>
            <p:cNvPr id="20" name="直接连接符 19"/>
            <p:cNvCxnSpPr>
              <a:stCxn id="19" idx="1"/>
            </p:cNvCxnSpPr>
            <p:nvPr/>
          </p:nvCxnSpPr>
          <p:spPr>
            <a:xfrm flipH="1" flipV="1">
              <a:off x="6625961" y="2179200"/>
              <a:ext cx="839528" cy="5463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9" idx="0"/>
              <a:endCxn id="18" idx="2"/>
            </p:cNvCxnSpPr>
            <p:nvPr/>
          </p:nvCxnSpPr>
          <p:spPr>
            <a:xfrm flipH="1" flipV="1">
              <a:off x="7473595" y="2224714"/>
              <a:ext cx="171915" cy="3469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副本技术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副本技术是</a:t>
            </a:r>
            <a:r>
              <a:rPr lang="zh-CN" altLang="en-US" dirty="0"/>
              <a:t>分布式系统中常见</a:t>
            </a:r>
            <a:r>
              <a:rPr lang="zh-CN" altLang="en-US" dirty="0" smtClean="0"/>
              <a:t>技术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将数据在不同的结点上复制</a:t>
            </a:r>
            <a:endParaRPr lang="en-US" altLang="zh-CN" dirty="0" smtClean="0"/>
          </a:p>
          <a:p>
            <a:r>
              <a:rPr lang="zh-CN" altLang="en-US" dirty="0" smtClean="0"/>
              <a:t>副本技术的优势：</a:t>
            </a:r>
            <a:endParaRPr lang="en-US" altLang="zh-CN" dirty="0"/>
          </a:p>
          <a:p>
            <a:pPr lvl="1"/>
            <a:r>
              <a:rPr lang="zh-CN" altLang="en-US" dirty="0"/>
              <a:t>提高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Google</a:t>
            </a:r>
            <a:r>
              <a:rPr lang="zh-CN" altLang="en-US" dirty="0" smtClean="0"/>
              <a:t>，淘宝等服务，由最近服务器处理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提高可用性，容错性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分布式文件系统，避免单点失效问题</a:t>
            </a:r>
            <a:endParaRPr lang="en-US" altLang="zh-CN" dirty="0" smtClean="0"/>
          </a:p>
          <a:p>
            <a:r>
              <a:rPr lang="zh-CN" altLang="en-US" dirty="0" smtClean="0"/>
              <a:t>挑战：系统复杂，开发困难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数据一致性问题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考虑系统性能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8501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数据的抽象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数据抽象成数据结构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分布的数据 </a:t>
            </a:r>
            <a:r>
              <a:rPr lang="en-US" altLang="zh-CN" dirty="0" smtClean="0"/>
              <a:t>	 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分布的数据结构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/>
              <a:t>数据副本 </a:t>
            </a:r>
            <a:r>
              <a:rPr lang="en-US" altLang="zh-CN" dirty="0" smtClean="0"/>
              <a:t>	 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/>
              <a:t>数据结构副本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保障数据一致性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保障数据结构一致性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/>
              <a:t>研究</a:t>
            </a:r>
            <a:r>
              <a:rPr lang="zh-CN" altLang="en-US" dirty="0"/>
              <a:t>对象</a:t>
            </a:r>
            <a:r>
              <a:rPr lang="zh-CN" altLang="en-US" dirty="0" smtClean="0"/>
              <a:t>：复制数据类型</a:t>
            </a:r>
            <a:r>
              <a:rPr lang="en-US" altLang="zh-CN" dirty="0" smtClean="0"/>
              <a:t>(RDT)</a:t>
            </a:r>
          </a:p>
          <a:p>
            <a:pPr lvl="1"/>
            <a:r>
              <a:rPr lang="zh-CN" altLang="en-US" dirty="0" smtClean="0"/>
              <a:t>方便上层应用开发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封装，屏蔽一致性问题，提供单机幻象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更复杂的一致性问题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与数据类型的语义相关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5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5846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Replicated Data Type </a:t>
            </a:r>
            <a:r>
              <a:rPr lang="en-US" altLang="zh-CN" dirty="0" smtClean="0"/>
              <a:t>(RDT)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969" y="1437428"/>
            <a:ext cx="8229600" cy="4716000"/>
          </a:xfrm>
        </p:spPr>
        <p:txBody>
          <a:bodyPr/>
          <a:lstStyle/>
          <a:p>
            <a:r>
              <a:rPr lang="zh-CN" altLang="en-US" dirty="0"/>
              <a:t>复</a:t>
            </a:r>
            <a:r>
              <a:rPr lang="zh-CN" altLang="en-US" sz="2800" dirty="0"/>
              <a:t>制</a:t>
            </a:r>
            <a:r>
              <a:rPr lang="zh-CN" altLang="en-US" sz="2800" dirty="0" smtClean="0"/>
              <a:t>数据类型</a:t>
            </a:r>
            <a:r>
              <a:rPr lang="en-US" altLang="zh-CN" sz="2800" dirty="0"/>
              <a:t>(RDT)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与集中式系统中的传统数据结构对应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将一对象复制在各个节点，提高可用性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相互通信，设计协议维护某种一致性</a:t>
            </a:r>
            <a:endParaRPr lang="en-US" altLang="zh-CN" sz="2000" dirty="0" smtClean="0"/>
          </a:p>
          <a:p>
            <a:r>
              <a:rPr lang="zh-CN" altLang="en-US" sz="2800" dirty="0" smtClean="0"/>
              <a:t>对上层应用：</a:t>
            </a:r>
            <a:endParaRPr lang="en-US" altLang="zh-CN" sz="2800" dirty="0" smtClean="0"/>
          </a:p>
          <a:p>
            <a:pPr lvl="1"/>
            <a:r>
              <a:rPr lang="zh-CN" altLang="en-US" sz="2000" dirty="0" smtClean="0"/>
              <a:t>屏蔽下层的分布性，旨在为上层提供使用单机数据结构的幻象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可作为分布式系统开发工具，简化其开发</a:t>
            </a:r>
            <a:endParaRPr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6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66370" y="4463081"/>
            <a:ext cx="8204798" cy="1728501"/>
            <a:chOff x="466370" y="4463081"/>
            <a:chExt cx="8204798" cy="1728501"/>
          </a:xfrm>
        </p:grpSpPr>
        <p:grpSp>
          <p:nvGrpSpPr>
            <p:cNvPr id="31" name="组合 30"/>
            <p:cNvGrpSpPr/>
            <p:nvPr/>
          </p:nvGrpSpPr>
          <p:grpSpPr>
            <a:xfrm>
              <a:off x="466370" y="4463081"/>
              <a:ext cx="8204798" cy="1728501"/>
              <a:chOff x="453968" y="4496644"/>
              <a:chExt cx="8204798" cy="1944525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49049" y="4817869"/>
                <a:ext cx="2042991" cy="1368152"/>
              </a:xfrm>
              <a:prstGeom prst="rect">
                <a:avLst/>
              </a:prstGeom>
            </p:spPr>
          </p:pic>
          <p:grpSp>
            <p:nvGrpSpPr>
              <p:cNvPr id="12" name="组合 11"/>
              <p:cNvGrpSpPr/>
              <p:nvPr/>
            </p:nvGrpSpPr>
            <p:grpSpPr>
              <a:xfrm>
                <a:off x="453968" y="4544591"/>
                <a:ext cx="1315533" cy="1896578"/>
                <a:chOff x="637412" y="4553778"/>
                <a:chExt cx="1315533" cy="1896578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637412" y="4553778"/>
                  <a:ext cx="1315533" cy="1896578"/>
                </a:xfrm>
                <a:prstGeom prst="ellipse">
                  <a:avLst/>
                </a:prstGeom>
                <a:ln w="22225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椭圆 8"/>
                    <p:cNvSpPr/>
                    <p:nvPr/>
                  </p:nvSpPr>
                  <p:spPr>
                    <a:xfrm>
                      <a:off x="827584" y="4725144"/>
                      <a:ext cx="936104" cy="432048"/>
                    </a:xfrm>
                    <a:prstGeom prst="ellipse">
                      <a:avLst/>
                    </a:prstGeom>
                    <a:ln w="19050">
                      <a:solidFill>
                        <a:srgbClr val="0431EB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rgbClr val="0431E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rgbClr val="0431EB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0431EB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rgbClr val="0431EB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rgbClr val="0431EB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椭圆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7584" y="4725144"/>
                      <a:ext cx="936104" cy="432048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19050">
                      <a:solidFill>
                        <a:srgbClr val="0431EB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椭圆 9"/>
                    <p:cNvSpPr/>
                    <p:nvPr/>
                  </p:nvSpPr>
                  <p:spPr>
                    <a:xfrm>
                      <a:off x="827127" y="5228909"/>
                      <a:ext cx="936104" cy="432048"/>
                    </a:xfrm>
                    <a:prstGeom prst="ellipse">
                      <a:avLst/>
                    </a:prstGeom>
                    <a:ln w="19050">
                      <a:solidFill>
                        <a:srgbClr val="A27442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rgbClr val="A2744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rgbClr val="A2744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A2744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rgbClr val="A27442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rgbClr val="A2744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椭圆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7127" y="5228909"/>
                      <a:ext cx="936104" cy="432048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9050">
                      <a:solidFill>
                        <a:srgbClr val="A2744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椭圆 10"/>
                    <p:cNvSpPr/>
                    <p:nvPr/>
                  </p:nvSpPr>
                  <p:spPr>
                    <a:xfrm>
                      <a:off x="827127" y="5811107"/>
                      <a:ext cx="936104" cy="432048"/>
                    </a:xfrm>
                    <a:prstGeom prst="ellipse">
                      <a:avLst/>
                    </a:prstGeom>
                    <a:ln w="19050">
                      <a:solidFill>
                        <a:srgbClr val="F79008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rgbClr val="F7900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rgbClr val="F7900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F79008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rgbClr val="F79008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rgbClr val="F79008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椭圆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7127" y="5811107"/>
                      <a:ext cx="936104" cy="432048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19050">
                      <a:solidFill>
                        <a:srgbClr val="F79008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组合 12"/>
              <p:cNvGrpSpPr/>
              <p:nvPr/>
            </p:nvGrpSpPr>
            <p:grpSpPr>
              <a:xfrm>
                <a:off x="3913332" y="4496644"/>
                <a:ext cx="1322320" cy="1896578"/>
                <a:chOff x="637412" y="4553778"/>
                <a:chExt cx="1315533" cy="1896578"/>
              </a:xfrm>
            </p:grpSpPr>
            <p:sp>
              <p:nvSpPr>
                <p:cNvPr id="14" name="椭圆 13"/>
                <p:cNvSpPr/>
                <p:nvPr/>
              </p:nvSpPr>
              <p:spPr>
                <a:xfrm>
                  <a:off x="637412" y="4553778"/>
                  <a:ext cx="1315533" cy="1896578"/>
                </a:xfrm>
                <a:prstGeom prst="ellipse">
                  <a:avLst/>
                </a:prstGeom>
                <a:ln w="22225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椭圆 14"/>
                    <p:cNvSpPr/>
                    <p:nvPr/>
                  </p:nvSpPr>
                  <p:spPr>
                    <a:xfrm>
                      <a:off x="827584" y="4725144"/>
                      <a:ext cx="936104" cy="432048"/>
                    </a:xfrm>
                    <a:prstGeom prst="ellipse">
                      <a:avLst/>
                    </a:prstGeom>
                    <a:ln w="19050">
                      <a:solidFill>
                        <a:srgbClr val="0431EB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rgbClr val="0431E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rgbClr val="0431EB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0431EB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rgbClr val="0431EB"/>
                                </a:solidFill>
                                <a:latin typeface="Cambria Math" panose="02040503050406030204" pitchFamily="18" charset="0"/>
                              </a:rPr>
                              <m:t>=4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rgbClr val="0431EB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椭圆 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7584" y="4725144"/>
                      <a:ext cx="936104" cy="432048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 w="19050">
                      <a:solidFill>
                        <a:srgbClr val="0431EB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椭圆 15"/>
                    <p:cNvSpPr/>
                    <p:nvPr/>
                  </p:nvSpPr>
                  <p:spPr>
                    <a:xfrm>
                      <a:off x="827127" y="5228909"/>
                      <a:ext cx="936104" cy="432048"/>
                    </a:xfrm>
                    <a:prstGeom prst="ellipse">
                      <a:avLst/>
                    </a:prstGeom>
                    <a:ln w="19050">
                      <a:solidFill>
                        <a:srgbClr val="A27442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rgbClr val="A2744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rgbClr val="A2744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A2744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rgbClr val="A27442"/>
                                </a:solidFill>
                                <a:latin typeface="Cambria Math" panose="02040503050406030204" pitchFamily="18" charset="0"/>
                              </a:rPr>
                              <m:t>=4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rgbClr val="A2744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椭圆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7127" y="5228909"/>
                      <a:ext cx="936104" cy="432048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9050">
                      <a:solidFill>
                        <a:srgbClr val="A2744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椭圆 16"/>
                    <p:cNvSpPr/>
                    <p:nvPr/>
                  </p:nvSpPr>
                  <p:spPr>
                    <a:xfrm>
                      <a:off x="827127" y="5811107"/>
                      <a:ext cx="936104" cy="432048"/>
                    </a:xfrm>
                    <a:prstGeom prst="ellipse">
                      <a:avLst/>
                    </a:prstGeom>
                    <a:ln w="19050">
                      <a:solidFill>
                        <a:srgbClr val="F79008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rgbClr val="F7900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rgbClr val="F7900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F79008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rgbClr val="F79008"/>
                                </a:solidFill>
                                <a:latin typeface="Cambria Math" panose="02040503050406030204" pitchFamily="18" charset="0"/>
                              </a:rPr>
                              <m:t>=4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rgbClr val="F79008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椭圆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7127" y="5811107"/>
                      <a:ext cx="936104" cy="432048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9050">
                      <a:solidFill>
                        <a:srgbClr val="F79008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" name="组合 17"/>
              <p:cNvGrpSpPr/>
              <p:nvPr/>
            </p:nvGrpSpPr>
            <p:grpSpPr>
              <a:xfrm>
                <a:off x="7343233" y="4496644"/>
                <a:ext cx="1315533" cy="1896578"/>
                <a:chOff x="637412" y="4553778"/>
                <a:chExt cx="1315533" cy="1896578"/>
              </a:xfrm>
            </p:grpSpPr>
            <p:sp>
              <p:nvSpPr>
                <p:cNvPr id="19" name="椭圆 18"/>
                <p:cNvSpPr/>
                <p:nvPr/>
              </p:nvSpPr>
              <p:spPr>
                <a:xfrm>
                  <a:off x="637412" y="4553778"/>
                  <a:ext cx="1315533" cy="1896578"/>
                </a:xfrm>
                <a:prstGeom prst="ellipse">
                  <a:avLst/>
                </a:prstGeom>
                <a:ln w="22225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椭圆 19"/>
                    <p:cNvSpPr/>
                    <p:nvPr/>
                  </p:nvSpPr>
                  <p:spPr>
                    <a:xfrm>
                      <a:off x="827584" y="4725144"/>
                      <a:ext cx="936104" cy="432048"/>
                    </a:xfrm>
                    <a:prstGeom prst="ellipse">
                      <a:avLst/>
                    </a:prstGeom>
                    <a:ln w="19050">
                      <a:solidFill>
                        <a:srgbClr val="0431EB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rgbClr val="0431E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rgbClr val="0431EB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0431EB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rgbClr val="0431EB"/>
                                </a:solidFill>
                                <a:latin typeface="Cambria Math" panose="02040503050406030204" pitchFamily="18" charset="0"/>
                              </a:rPr>
                              <m:t>=7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rgbClr val="0431EB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椭圆 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7584" y="4725144"/>
                      <a:ext cx="936104" cy="432048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9050">
                      <a:solidFill>
                        <a:srgbClr val="0431EB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椭圆 20"/>
                    <p:cNvSpPr/>
                    <p:nvPr/>
                  </p:nvSpPr>
                  <p:spPr>
                    <a:xfrm>
                      <a:off x="827127" y="5228909"/>
                      <a:ext cx="936104" cy="432048"/>
                    </a:xfrm>
                    <a:prstGeom prst="ellipse">
                      <a:avLst/>
                    </a:prstGeom>
                    <a:ln w="19050">
                      <a:solidFill>
                        <a:srgbClr val="A27442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rgbClr val="A2744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rgbClr val="A2744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A2744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rgbClr val="A27442"/>
                                </a:solidFill>
                                <a:latin typeface="Cambria Math" panose="02040503050406030204" pitchFamily="18" charset="0"/>
                              </a:rPr>
                              <m:t>=7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rgbClr val="A2744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椭圆 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7127" y="5228909"/>
                      <a:ext cx="936104" cy="432048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9050">
                      <a:solidFill>
                        <a:srgbClr val="A27442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椭圆 21"/>
                    <p:cNvSpPr/>
                    <p:nvPr/>
                  </p:nvSpPr>
                  <p:spPr>
                    <a:xfrm>
                      <a:off x="827127" y="5811107"/>
                      <a:ext cx="936104" cy="432048"/>
                    </a:xfrm>
                    <a:prstGeom prst="ellipse">
                      <a:avLst/>
                    </a:prstGeom>
                    <a:ln w="19050">
                      <a:solidFill>
                        <a:srgbClr val="F79008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rgbClr val="F7900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rgbClr val="F79008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rgbClr val="F79008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rgbClr val="F79008"/>
                                </a:solidFill>
                                <a:latin typeface="Cambria Math" panose="02040503050406030204" pitchFamily="18" charset="0"/>
                              </a:rPr>
                              <m:t>=7</m:t>
                            </m:r>
                          </m:oMath>
                        </m:oMathPara>
                      </a14:m>
                      <a:endParaRPr lang="zh-CN" altLang="en-US" sz="1200" dirty="0">
                        <a:solidFill>
                          <a:srgbClr val="F79008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椭圆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7127" y="5811107"/>
                      <a:ext cx="936104" cy="432048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 w="19050">
                      <a:solidFill>
                        <a:srgbClr val="F79008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69942" y="4740561"/>
              <a:ext cx="2042991" cy="1216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85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例：协同编辑系统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8" y="1719263"/>
            <a:ext cx="5205895" cy="4716000"/>
          </a:xfrm>
        </p:spPr>
        <p:txBody>
          <a:bodyPr/>
          <a:lstStyle/>
          <a:p>
            <a:r>
              <a:rPr lang="zh-CN" altLang="en-US" dirty="0"/>
              <a:t>场景</a:t>
            </a:r>
            <a:endParaRPr lang="en-US" altLang="zh-CN" dirty="0"/>
          </a:p>
          <a:p>
            <a:pPr lvl="1"/>
            <a:r>
              <a:rPr lang="zh-CN" altLang="en-US" dirty="0"/>
              <a:t>多人共同编辑一个文档</a:t>
            </a:r>
            <a:endParaRPr lang="en-US" altLang="zh-CN" dirty="0"/>
          </a:p>
          <a:p>
            <a:pPr lvl="1"/>
            <a:r>
              <a:rPr lang="zh-CN" altLang="en-US" dirty="0"/>
              <a:t>每个人编辑自己本地的文档</a:t>
            </a:r>
            <a:r>
              <a:rPr lang="zh-CN" altLang="en-US" dirty="0" smtClean="0"/>
              <a:t>副本</a:t>
            </a:r>
            <a:endParaRPr lang="en-US" altLang="zh-CN" dirty="0" smtClean="0"/>
          </a:p>
          <a:p>
            <a:r>
              <a:rPr lang="zh-CN" altLang="en-US" dirty="0" smtClean="0"/>
              <a:t>使用 </a:t>
            </a:r>
            <a:r>
              <a:rPr lang="en-US" altLang="zh-CN" dirty="0" smtClean="0"/>
              <a:t>RDT List </a:t>
            </a:r>
            <a:r>
              <a:rPr lang="zh-CN" altLang="en-US" dirty="0" smtClean="0"/>
              <a:t>建模协同编辑的文档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文档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字符串 </a:t>
            </a:r>
            <a:r>
              <a:rPr lang="en-US" altLang="zh-CN" dirty="0" smtClean="0">
                <a:sym typeface="Wingdings" panose="05000000000000000000" pitchFamily="2" charset="2"/>
              </a:rPr>
              <a:t> List</a:t>
            </a: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向文档中插入字符 </a:t>
            </a:r>
            <a:r>
              <a:rPr lang="en-US" altLang="zh-CN" dirty="0" smtClean="0">
                <a:sym typeface="Wingdings" panose="05000000000000000000" pitchFamily="2" charset="2"/>
              </a:rPr>
              <a:t> List </a:t>
            </a:r>
            <a:r>
              <a:rPr lang="zh-CN" altLang="en-US" dirty="0" smtClean="0">
                <a:sym typeface="Wingdings" panose="05000000000000000000" pitchFamily="2" charset="2"/>
              </a:rPr>
              <a:t>的    插入操作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dirty="0" smtClean="0">
                <a:sym typeface="Wingdings" panose="05000000000000000000" pitchFamily="2" charset="2"/>
              </a:rPr>
              <a:t>删除文档中的字符 </a:t>
            </a:r>
            <a:r>
              <a:rPr lang="en-US" altLang="zh-CN" dirty="0" smtClean="0">
                <a:sym typeface="Wingdings" panose="05000000000000000000" pitchFamily="2" charset="2"/>
              </a:rPr>
              <a:t> List </a:t>
            </a:r>
            <a:r>
              <a:rPr lang="zh-CN" altLang="en-US" dirty="0" smtClean="0">
                <a:sym typeface="Wingdings" panose="05000000000000000000" pitchFamily="2" charset="2"/>
              </a:rPr>
              <a:t>的    删除操作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7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640231" y="1768876"/>
            <a:ext cx="3188160" cy="4355838"/>
            <a:chOff x="5640231" y="1768876"/>
            <a:chExt cx="3188160" cy="4355838"/>
          </a:xfrm>
        </p:grpSpPr>
        <p:grpSp>
          <p:nvGrpSpPr>
            <p:cNvPr id="10" name="组合 9"/>
            <p:cNvGrpSpPr/>
            <p:nvPr/>
          </p:nvGrpSpPr>
          <p:grpSpPr>
            <a:xfrm>
              <a:off x="5640231" y="1768876"/>
              <a:ext cx="1832430" cy="4355838"/>
              <a:chOff x="2583132" y="1456486"/>
              <a:chExt cx="1832430" cy="4355838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83132" y="1456486"/>
                <a:ext cx="764732" cy="103641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5995" y="2564904"/>
                <a:ext cx="741869" cy="104403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6983" y="3697081"/>
                <a:ext cx="750881" cy="1013548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9805" y="4798776"/>
                <a:ext cx="738059" cy="1013548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7904" y="3761831"/>
                <a:ext cx="707658" cy="884047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7904" y="2647249"/>
                <a:ext cx="707658" cy="884047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7904" y="4863526"/>
                <a:ext cx="707658" cy="884047"/>
              </a:xfrm>
              <a:prstGeom prst="rect">
                <a:avLst/>
              </a:prstGeom>
            </p:spPr>
          </p:pic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07904" y="1532667"/>
                <a:ext cx="707658" cy="884047"/>
              </a:xfrm>
              <a:prstGeom prst="rect">
                <a:avLst/>
              </a:prstGeom>
            </p:spPr>
          </p:pic>
          <p:cxnSp>
            <p:nvCxnSpPr>
              <p:cNvPr id="19" name="直接箭头连接符 18"/>
              <p:cNvCxnSpPr>
                <a:stCxn id="11" idx="3"/>
                <a:endCxn id="18" idx="1"/>
              </p:cNvCxnSpPr>
              <p:nvPr/>
            </p:nvCxnSpPr>
            <p:spPr>
              <a:xfrm>
                <a:off x="3347864" y="1974691"/>
                <a:ext cx="3600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>
                <a:stCxn id="12" idx="3"/>
                <a:endCxn id="16" idx="1"/>
              </p:cNvCxnSpPr>
              <p:nvPr/>
            </p:nvCxnSpPr>
            <p:spPr>
              <a:xfrm>
                <a:off x="3347864" y="3086919"/>
                <a:ext cx="360040" cy="23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>
                <a:stCxn id="13" idx="3"/>
                <a:endCxn id="15" idx="1"/>
              </p:cNvCxnSpPr>
              <p:nvPr/>
            </p:nvCxnSpPr>
            <p:spPr>
              <a:xfrm>
                <a:off x="3347864" y="4203855"/>
                <a:ext cx="360040" cy="0"/>
              </a:xfrm>
              <a:prstGeom prst="straightConnector1">
                <a:avLst/>
              </a:prstGeom>
              <a:ln>
                <a:solidFill>
                  <a:srgbClr val="86B34E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4" idx="3"/>
                <a:endCxn id="17" idx="1"/>
              </p:cNvCxnSpPr>
              <p:nvPr/>
            </p:nvCxnSpPr>
            <p:spPr>
              <a:xfrm>
                <a:off x="3347864" y="5305550"/>
                <a:ext cx="360040" cy="0"/>
              </a:xfrm>
              <a:prstGeom prst="straightConnector1">
                <a:avLst/>
              </a:prstGeom>
              <a:ln>
                <a:solidFill>
                  <a:srgbClr val="69B7A7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3" name="云形 22"/>
            <p:cNvSpPr/>
            <p:nvPr/>
          </p:nvSpPr>
          <p:spPr>
            <a:xfrm>
              <a:off x="8180319" y="2712940"/>
              <a:ext cx="648072" cy="2446812"/>
            </a:xfrm>
            <a:prstGeom prst="cloud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844541" y="484169"/>
            <a:ext cx="989397" cy="1280686"/>
            <a:chOff x="1619672" y="2634099"/>
            <a:chExt cx="1895394" cy="2354150"/>
          </a:xfrm>
        </p:grpSpPr>
        <p:pic>
          <p:nvPicPr>
            <p:cNvPr id="33" name="Picture 4" descr="https://timgsa.baidu.com/timg?image&amp;quality=80&amp;size=b9999_10000&amp;sec=1494936929452&amp;di=468d46db322eb191aa35b92d96357ace&amp;imgtype=0&amp;src=http%3A%2F%2Fimg10.3lian.com%2Fedu121104%2Ff%2Fshoujisoft%2F201210%2F164dcc0bba96ab06b7dc099f67a5eb2a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66534" y="4404543"/>
              <a:ext cx="1848532" cy="583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 descr="https://c.slashgear.com/wp-content/uploads/2016/12/Google_Docs-980x420.jpg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19672" y="2634099"/>
              <a:ext cx="1725457" cy="1774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组合 65"/>
          <p:cNvGrpSpPr/>
          <p:nvPr/>
        </p:nvGrpSpPr>
        <p:grpSpPr>
          <a:xfrm>
            <a:off x="7472660" y="2283865"/>
            <a:ext cx="1031695" cy="3393143"/>
            <a:chOff x="7996942" y="2441356"/>
            <a:chExt cx="659813" cy="3393143"/>
          </a:xfrm>
        </p:grpSpPr>
        <p:cxnSp>
          <p:nvCxnSpPr>
            <p:cNvPr id="62" name="肘形连接符 61"/>
            <p:cNvCxnSpPr/>
            <p:nvPr/>
          </p:nvCxnSpPr>
          <p:spPr>
            <a:xfrm>
              <a:off x="8002523" y="2441356"/>
              <a:ext cx="654232" cy="563883"/>
            </a:xfrm>
            <a:prstGeom prst="bentConnector2">
              <a:avLst/>
            </a:prstGeom>
            <a:ln w="22225"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7997523" y="3553739"/>
              <a:ext cx="492985" cy="3061"/>
            </a:xfrm>
            <a:prstGeom prst="line">
              <a:avLst/>
            </a:prstGeom>
            <a:ln w="22225"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7997523" y="4673736"/>
              <a:ext cx="451997" cy="21530"/>
            </a:xfrm>
            <a:prstGeom prst="line">
              <a:avLst/>
            </a:prstGeom>
            <a:ln w="22225"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/>
            <p:nvPr/>
          </p:nvCxnSpPr>
          <p:spPr>
            <a:xfrm flipV="1">
              <a:off x="7996942" y="5309547"/>
              <a:ext cx="659813" cy="524952"/>
            </a:xfrm>
            <a:prstGeom prst="bentConnector2">
              <a:avLst/>
            </a:prstGeom>
            <a:ln w="22225"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7413655" y="1783499"/>
            <a:ext cx="1090700" cy="4404057"/>
            <a:chOff x="7413655" y="1783499"/>
            <a:chExt cx="1090700" cy="4404057"/>
          </a:xfrm>
        </p:grpSpPr>
        <p:cxnSp>
          <p:nvCxnSpPr>
            <p:cNvPr id="81" name="肘形连接符 80"/>
            <p:cNvCxnSpPr>
              <a:stCxn id="85" idx="3"/>
            </p:cNvCxnSpPr>
            <p:nvPr/>
          </p:nvCxnSpPr>
          <p:spPr>
            <a:xfrm>
              <a:off x="7850123" y="2288956"/>
              <a:ext cx="654232" cy="563883"/>
            </a:xfrm>
            <a:prstGeom prst="bentConnector3">
              <a:avLst>
                <a:gd name="adj1" fmla="val 100207"/>
              </a:avLst>
            </a:prstGeom>
            <a:ln w="22225"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86" idx="3"/>
            </p:cNvCxnSpPr>
            <p:nvPr/>
          </p:nvCxnSpPr>
          <p:spPr>
            <a:xfrm flipV="1">
              <a:off x="7845123" y="3396249"/>
              <a:ext cx="399285" cy="5090"/>
            </a:xfrm>
            <a:prstGeom prst="line">
              <a:avLst/>
            </a:prstGeom>
            <a:ln w="22225"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87" idx="3"/>
            </p:cNvCxnSpPr>
            <p:nvPr/>
          </p:nvCxnSpPr>
          <p:spPr>
            <a:xfrm flipV="1">
              <a:off x="7845123" y="4537776"/>
              <a:ext cx="335195" cy="5090"/>
            </a:xfrm>
            <a:prstGeom prst="line">
              <a:avLst/>
            </a:prstGeom>
            <a:ln w="22225"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肘形连接符 83"/>
            <p:cNvCxnSpPr>
              <a:stCxn id="88" idx="3"/>
            </p:cNvCxnSpPr>
            <p:nvPr/>
          </p:nvCxnSpPr>
          <p:spPr>
            <a:xfrm flipV="1">
              <a:off x="7844542" y="5157147"/>
              <a:ext cx="659813" cy="524952"/>
            </a:xfrm>
            <a:prstGeom prst="bentConnector3">
              <a:avLst>
                <a:gd name="adj1" fmla="val 99783"/>
              </a:avLst>
            </a:prstGeom>
            <a:ln w="22225"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/>
            <p:cNvSpPr txBox="1"/>
            <p:nvPr/>
          </p:nvSpPr>
          <p:spPr>
            <a:xfrm>
              <a:off x="7419236" y="1783499"/>
              <a:ext cx="430887" cy="101091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RDT-List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7414236" y="2895882"/>
              <a:ext cx="430887" cy="101091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RDT-List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7414236" y="4037409"/>
              <a:ext cx="430887" cy="101091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RDT-List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7413655" y="5176642"/>
              <a:ext cx="430887" cy="101091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RDT-List</a:t>
              </a:r>
              <a:endParaRPr lang="zh-CN" altLang="en-US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87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/>
              <a:t>REmote</a:t>
            </a:r>
            <a:r>
              <a:rPr lang="en-US" altLang="zh-CN" sz="3600" dirty="0"/>
              <a:t> </a:t>
            </a:r>
            <a:r>
              <a:rPr lang="en-US" altLang="zh-CN" sz="3600" dirty="0" err="1" smtClean="0"/>
              <a:t>DIctionary</a:t>
            </a:r>
            <a:r>
              <a:rPr lang="en-US" altLang="zh-CN" sz="3600" dirty="0" smtClean="0"/>
              <a:t> Server (</a:t>
            </a:r>
            <a:r>
              <a:rPr lang="en-US" altLang="zh-CN" sz="3600" dirty="0" err="1" smtClean="0"/>
              <a:t>Redis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高性能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key-value 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应用广泛：</a:t>
            </a:r>
            <a:r>
              <a:rPr lang="en-US" altLang="zh-CN" dirty="0" smtClean="0"/>
              <a:t>Blizzard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digg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stackoverflow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flickr</a:t>
            </a:r>
            <a:r>
              <a:rPr lang="en-US" altLang="zh-CN" dirty="0" smtClean="0"/>
              <a:t> …</a:t>
            </a:r>
          </a:p>
          <a:p>
            <a:pPr lvl="1"/>
            <a:r>
              <a:rPr lang="zh-CN" altLang="en-US" dirty="0" smtClean="0"/>
              <a:t>存储数据结构：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sorted 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hash</a:t>
            </a:r>
          </a:p>
          <a:p>
            <a:pPr lvl="1"/>
            <a:r>
              <a:rPr lang="zh-CN" altLang="en-US" dirty="0" smtClean="0"/>
              <a:t>复制：</a:t>
            </a:r>
            <a:r>
              <a:rPr lang="en-US" altLang="zh-CN" dirty="0" smtClean="0"/>
              <a:t>master-slave </a:t>
            </a:r>
            <a:r>
              <a:rPr lang="zh-CN" altLang="en-US" dirty="0" smtClean="0"/>
              <a:t>复制，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只可读不可写</a:t>
            </a:r>
            <a:endParaRPr lang="en-US" altLang="zh-CN" dirty="0" smtClean="0"/>
          </a:p>
          <a:p>
            <a:r>
              <a:rPr lang="zh-CN" altLang="en-US" dirty="0" smtClean="0"/>
              <a:t>目标：将我们 </a:t>
            </a:r>
            <a:r>
              <a:rPr lang="en-US" altLang="zh-CN" dirty="0" smtClean="0"/>
              <a:t>RDT </a:t>
            </a:r>
            <a:r>
              <a:rPr lang="zh-CN" altLang="en-US" dirty="0" smtClean="0"/>
              <a:t>的研究实现进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系统里</a:t>
            </a:r>
            <a:endParaRPr lang="en-US" altLang="zh-CN" dirty="0" smtClean="0"/>
          </a:p>
          <a:p>
            <a:pPr lvl="1"/>
            <a:r>
              <a:rPr lang="zh-CN" altLang="en-US" dirty="0"/>
              <a:t>第一</a:t>
            </a:r>
            <a:r>
              <a:rPr lang="zh-CN" altLang="en-US" dirty="0" smtClean="0"/>
              <a:t>步，拓展 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的复制实现</a:t>
            </a:r>
            <a:endParaRPr lang="en-US" altLang="zh-CN" dirty="0" smtClean="0"/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步，实现各具体 </a:t>
            </a:r>
            <a:r>
              <a:rPr lang="en-US" altLang="zh-CN" dirty="0" smtClean="0"/>
              <a:t>RDT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99-FA6D-4737-879E-62DE3ED9162E}" type="datetime1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2018/4/4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8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864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背景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介绍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2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Redis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框架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基本框架，操作处理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与复制相关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3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复制修改方案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4 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其他探讨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160-6D74-44E6-9A57-FE09CF98F078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2018/4/4</a:t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4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20945</TotalTime>
  <Words>1641</Words>
  <Application>Microsoft Office PowerPoint</Application>
  <PresentationFormat>全屏显示(4:3)</PresentationFormat>
  <Paragraphs>371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仿宋</vt:lpstr>
      <vt:lpstr>黑体</vt:lpstr>
      <vt:lpstr>华文细黑</vt:lpstr>
      <vt:lpstr>宋体</vt:lpstr>
      <vt:lpstr>Arial</vt:lpstr>
      <vt:lpstr>Calibri</vt:lpstr>
      <vt:lpstr>Cambria Math</vt:lpstr>
      <vt:lpstr>Candara</vt:lpstr>
      <vt:lpstr>Courier New</vt:lpstr>
      <vt:lpstr>Lucida Calligraphy</vt:lpstr>
      <vt:lpstr>Wingdings</vt:lpstr>
      <vt:lpstr>Wingdings 2</vt:lpstr>
      <vt:lpstr>2_Network</vt:lpstr>
      <vt:lpstr>mopec-2</vt:lpstr>
      <vt:lpstr>PowerPoint 演示文稿</vt:lpstr>
      <vt:lpstr>目录</vt:lpstr>
      <vt:lpstr>目录</vt:lpstr>
      <vt:lpstr>副本技术</vt:lpstr>
      <vt:lpstr>数据的抽象</vt:lpstr>
      <vt:lpstr>Replicated Data Type (RDT)</vt:lpstr>
      <vt:lpstr>例：协同编辑系统</vt:lpstr>
      <vt:lpstr>REmote DIctionary Server (Redis)</vt:lpstr>
      <vt:lpstr>目录</vt:lpstr>
      <vt:lpstr>数据存储</vt:lpstr>
      <vt:lpstr>命令列表</vt:lpstr>
      <vt:lpstr>Server 与 Client</vt:lpstr>
      <vt:lpstr>命令处理</vt:lpstr>
      <vt:lpstr>命令处理</vt:lpstr>
      <vt:lpstr>命令处理</vt:lpstr>
      <vt:lpstr>Master-slave 复制</vt:lpstr>
      <vt:lpstr>复制的建立</vt:lpstr>
      <vt:lpstr>复制的维持</vt:lpstr>
      <vt:lpstr>目录</vt:lpstr>
      <vt:lpstr>扩展复制实现</vt:lpstr>
      <vt:lpstr>扩展 slave 写</vt:lpstr>
      <vt:lpstr>改拓扑为 P2P</vt:lpstr>
      <vt:lpstr>改拓扑为 P2P</vt:lpstr>
      <vt:lpstr>其它</vt:lpstr>
      <vt:lpstr>目录</vt:lpstr>
      <vt:lpstr>优先关注文件</vt:lpstr>
      <vt:lpstr>参考资料</vt:lpstr>
      <vt:lpstr>可能的难点</vt:lpstr>
      <vt:lpstr>Dynomite</vt:lpstr>
      <vt:lpstr>Dynomite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admin</cp:lastModifiedBy>
  <cp:revision>1297</cp:revision>
  <cp:lastPrinted>2014-03-24T00:35:37Z</cp:lastPrinted>
  <dcterms:created xsi:type="dcterms:W3CDTF">2012-02-01T01:23:27Z</dcterms:created>
  <dcterms:modified xsi:type="dcterms:W3CDTF">2018-04-04T06:47:45Z</dcterms:modified>
</cp:coreProperties>
</file>