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</p:sldMasterIdLst>
  <p:notesMasterIdLst>
    <p:notesMasterId r:id="rId22"/>
  </p:notesMasterIdLst>
  <p:handoutMasterIdLst>
    <p:handoutMasterId r:id="rId23"/>
  </p:handoutMasterIdLst>
  <p:sldIdLst>
    <p:sldId id="554" r:id="rId3"/>
    <p:sldId id="808" r:id="rId4"/>
    <p:sldId id="809" r:id="rId5"/>
    <p:sldId id="810" r:id="rId6"/>
    <p:sldId id="811" r:id="rId7"/>
    <p:sldId id="812" r:id="rId8"/>
    <p:sldId id="813" r:id="rId9"/>
    <p:sldId id="814" r:id="rId10"/>
    <p:sldId id="815" r:id="rId11"/>
    <p:sldId id="819" r:id="rId12"/>
    <p:sldId id="821" r:id="rId13"/>
    <p:sldId id="816" r:id="rId14"/>
    <p:sldId id="817" r:id="rId15"/>
    <p:sldId id="820" r:id="rId16"/>
    <p:sldId id="822" r:id="rId17"/>
    <p:sldId id="823" r:id="rId18"/>
    <p:sldId id="825" r:id="rId19"/>
    <p:sldId id="818" r:id="rId20"/>
    <p:sldId id="826" r:id="rId21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loop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CCCCFF"/>
    <a:srgbClr val="D1E4FB"/>
    <a:srgbClr val="63A725"/>
    <a:srgbClr val="E8F1FD"/>
    <a:srgbClr val="57126C"/>
    <a:srgbClr val="99CCFF"/>
    <a:srgbClr val="FAD2F0"/>
    <a:srgbClr val="FFFFFF"/>
    <a:srgbClr val="FCD0F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6" autoAdjust="0"/>
    <p:restoredTop sz="89655" autoAdjust="0"/>
  </p:normalViewPr>
  <p:slideViewPr>
    <p:cSldViewPr>
      <p:cViewPr varScale="1">
        <p:scale>
          <a:sx n="27" d="100"/>
          <a:sy n="27" d="100"/>
        </p:scale>
        <p:origin x="707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7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5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4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在处理请求时完全是用单线程异步模式，通过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监听所有连接的读写事件，并通过相应的响应函数处理。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使用这样的设计来满足需求，很大程度上因为它服务的是高并发的短连接，且请求处理事件非常短暂。这个模型下，一旦有请求阻塞了服务，整个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的服务将受影响。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采用单线程模型可以避免系统上下文切换的开销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46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类型最多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1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4FBBCF-6140-4F34-B704-0B80CB6EFB2C}" type="datetime4">
              <a:rPr lang="en-US" altLang="zh-CN" smtClean="0"/>
              <a:t>April 12, 2018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1CD0A-BE88-46E0-824D-35AE91BA901F}" type="datetime4">
              <a:rPr lang="en-US" altLang="zh-CN" smtClean="0"/>
              <a:t>April 12, 2018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242C8D7-F16C-4A07-AD4C-2183EC0DD23F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April 12,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33" y="28761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1" y="33265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April 12,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9E0173A4-4731-41A4-A6DA-1B1984AC495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April 12,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20B1-EE8A-46DE-B089-DB6EFA376C3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April 12,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0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CF48-7F3B-40E8-AECF-1B7E940CAC2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April 12,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7AD0F80-D245-447C-A5A9-F5531DFB0AAC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April 12,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CDD33EBD-0B71-4B64-A382-5C26F609CB6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April 12,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4F7-EBE6-4661-8A28-16F391A63639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April 12,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 marL="1036637" indent="-342900">
              <a:buClr>
                <a:srgbClr val="920BCF"/>
              </a:buClr>
              <a:buFont typeface="Wingdings" panose="05000000000000000000" pitchFamily="2" charset="2"/>
              <a:buChar char="n"/>
              <a:defRPr>
                <a:latin typeface="+mj-lt"/>
              </a:defRPr>
            </a:lvl3pPr>
            <a:lvl4pPr>
              <a:buClr>
                <a:srgbClr val="B507B5"/>
              </a:buCl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B69-E583-4C5A-81AE-FC7DCB18649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April 12,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F7D-C2F7-4EE9-8B9D-3853EB106E1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April 12,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5098-0B1F-49F0-9C79-A55BCAB13311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April 12,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BADC1-3F56-49A4-B55D-9737B2C3720F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April 12, 2018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677E9-E279-4680-B081-AE76912FE034}" type="datetime4">
              <a:rPr lang="en-US" altLang="zh-CN" smtClean="0"/>
              <a:t>April 12, 2018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86EFB-6699-45F8-83C3-A8EC54C54436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April 12, 2018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EF5DC4-B62C-4398-BD5C-40F628795F23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April 12, 2018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AF8388-AC33-48F2-9E4C-CA522109DF5D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April 12, 2018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defTabSz="457200"/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0">
                <a:latin typeface="Arial" panose="020B0604020202020204" pitchFamily="34" charset="0"/>
                <a:ea typeface="仿宋" panose="02010609060101010101" pitchFamily="49" charset="-122"/>
              </a:defRPr>
            </a:lvl1pPr>
          </a:lstStyle>
          <a:p>
            <a:pPr defTabSz="457200"/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 defTabSz="457200"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3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57126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7126C"/>
        </a:buClr>
        <a:buSzPct val="70000"/>
        <a:buFont typeface="Wingdings" pitchFamily="2" charset="2"/>
        <a:buChar char="n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801687" indent="-45720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F3F3F3AB-2E40-4C37-8711-45F4C0163D5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April 12,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3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564831" y="1845568"/>
            <a:ext cx="7800614" cy="17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3600" kern="0" dirty="0" err="1" smtClean="0">
                <a:solidFill>
                  <a:srgbClr val="57126C"/>
                </a:solidFill>
                <a:latin typeface="Arial"/>
              </a:rPr>
              <a:t>Redis</a:t>
            </a:r>
            <a:r>
              <a:rPr lang="zh-CN" altLang="en-US" sz="3600" kern="0" dirty="0" smtClean="0">
                <a:solidFill>
                  <a:srgbClr val="57126C"/>
                </a:solidFill>
                <a:latin typeface="Arial"/>
              </a:rPr>
              <a:t>的相关机制</a:t>
            </a:r>
            <a:endParaRPr lang="en-US" altLang="zh-CN" sz="3600" kern="0" dirty="0" smtClean="0">
              <a:solidFill>
                <a:srgbClr val="57126C"/>
              </a:solidFill>
              <a:latin typeface="Arial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3600" kern="0" dirty="0" smtClean="0">
                <a:solidFill>
                  <a:srgbClr val="57126C"/>
                </a:solidFill>
                <a:latin typeface="Arial"/>
              </a:rPr>
              <a:t>和</a:t>
            </a:r>
            <a:r>
              <a:rPr lang="en-US" altLang="zh-CN" sz="3600" kern="0" dirty="0" smtClean="0">
                <a:solidFill>
                  <a:srgbClr val="57126C"/>
                </a:solidFill>
                <a:latin typeface="Arial"/>
              </a:rPr>
              <a:t>C/S</a:t>
            </a:r>
            <a:r>
              <a:rPr lang="zh-CN" altLang="en-US" sz="3600" kern="0" dirty="0" smtClean="0">
                <a:solidFill>
                  <a:srgbClr val="57126C"/>
                </a:solidFill>
                <a:latin typeface="Arial"/>
              </a:rPr>
              <a:t>架构代码修改</a:t>
            </a:r>
            <a:endParaRPr lang="en-US" altLang="zh-CN" sz="3600" kern="0" dirty="0" smtClean="0">
              <a:solidFill>
                <a:srgbClr val="57126C"/>
              </a:solidFill>
              <a:latin typeface="Arial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803834" y="3645024"/>
            <a:ext cx="75438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1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91">
        <p:fade/>
      </p:transition>
    </mc:Choice>
    <mc:Fallback xmlns="">
      <p:transition spd="med" advTm="96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命令合法性检查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是否可以从命令表里找到该命令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命令参数个数是否正确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其他的和</a:t>
            </a:r>
            <a:r>
              <a:rPr lang="en-US" altLang="zh-CN" sz="2000" dirty="0" err="1" smtClean="0"/>
              <a:t>AUTH</a:t>
            </a:r>
            <a:r>
              <a:rPr lang="zh-CN" altLang="en-US" sz="2000" dirty="0" smtClean="0"/>
              <a:t>，订阅模式等可选设置相关的检查</a:t>
            </a:r>
            <a:endParaRPr lang="en-US" altLang="zh-CN" sz="20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判断如果是一个只读</a:t>
            </a:r>
            <a:r>
              <a:rPr lang="en-US" altLang="zh-CN" sz="2000" dirty="0" smtClean="0">
                <a:solidFill>
                  <a:srgbClr val="FF0000"/>
                </a:solidFill>
              </a:rPr>
              <a:t>slave</a:t>
            </a:r>
            <a:r>
              <a:rPr lang="zh-CN" altLang="en-US" sz="2000" dirty="0" smtClean="0">
                <a:solidFill>
                  <a:srgbClr val="FF0000"/>
                </a:solidFill>
              </a:rPr>
              <a:t>，且是一个写命令，那么不接收，回复客户端一个</a:t>
            </a:r>
            <a:r>
              <a:rPr lang="en-US" altLang="zh-CN" sz="2000" dirty="0" smtClean="0">
                <a:solidFill>
                  <a:srgbClr val="FF0000"/>
                </a:solidFill>
              </a:rPr>
              <a:t>error</a:t>
            </a:r>
            <a:r>
              <a:rPr lang="zh-CN" altLang="en-US" sz="2000" dirty="0" smtClean="0">
                <a:solidFill>
                  <a:srgbClr val="FF0000"/>
                </a:solidFill>
              </a:rPr>
              <a:t>信息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221088"/>
            <a:ext cx="7468369" cy="49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/>
              <a:t>call</a:t>
            </a:r>
            <a:r>
              <a:rPr lang="zh-CN" altLang="en-US" dirty="0"/>
              <a:t>执行命令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c-&gt;</a:t>
            </a:r>
            <a:r>
              <a:rPr lang="en-US" altLang="zh-CN" dirty="0" err="1"/>
              <a:t>cmd</a:t>
            </a:r>
            <a:r>
              <a:rPr lang="en-US" altLang="zh-CN" dirty="0"/>
              <a:t>-&gt;</a:t>
            </a:r>
            <a:r>
              <a:rPr lang="en-US" altLang="zh-CN" dirty="0" err="1"/>
              <a:t>proc</a:t>
            </a:r>
            <a:r>
              <a:rPr lang="en-US" altLang="zh-CN" dirty="0"/>
              <a:t>(c)</a:t>
            </a:r>
            <a:r>
              <a:rPr lang="zh-CN" altLang="en-US" dirty="0"/>
              <a:t>执行具体的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344487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每条命令在命令表里有对应的</a:t>
            </a:r>
            <a:r>
              <a:rPr lang="en-US" altLang="zh-CN" dirty="0" err="1" smtClean="0"/>
              <a:t>proc</a:t>
            </a:r>
            <a:endParaRPr lang="en-US" altLang="zh-CN" dirty="0" smtClean="0"/>
          </a:p>
          <a:p>
            <a:pPr lvl="1"/>
            <a:r>
              <a:rPr lang="zh-CN" altLang="en-US" dirty="0"/>
              <a:t>执行</a:t>
            </a:r>
            <a:r>
              <a:rPr lang="zh-CN" altLang="en-US" dirty="0" smtClean="0"/>
              <a:t>完之后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执行和复制相关的操作</a:t>
            </a:r>
            <a:endParaRPr lang="en-US" altLang="zh-CN" dirty="0" smtClean="0"/>
          </a:p>
          <a:p>
            <a:pPr marL="693737" lvl="2" indent="0">
              <a:buNone/>
            </a:pPr>
            <a:r>
              <a:rPr lang="zh-CN" altLang="en-US" dirty="0" smtClean="0"/>
              <a:t>如果数据库追加了新数据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zh-CN" altLang="en-US" dirty="0" smtClean="0"/>
              <a:t>该</a:t>
            </a:r>
            <a:r>
              <a:rPr lang="zh-CN" altLang="en-US" dirty="0" smtClean="0"/>
              <a:t>命令广播给其他的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（输出到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的输出缓存）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命令复制到积压队列</a:t>
            </a:r>
            <a:r>
              <a:rPr lang="zh-CN" altLang="en-US" dirty="0" smtClean="0"/>
              <a:t>，用于断连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重新连接的部分同步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506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Server-Client</a:t>
            </a:r>
            <a:r>
              <a:rPr lang="zh-CN" altLang="en-US" dirty="0"/>
              <a:t>的交互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服务器回复命令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服务器</a:t>
            </a:r>
            <a:r>
              <a:rPr lang="zh-CN" altLang="en-US" sz="1800" dirty="0"/>
              <a:t>根据</a:t>
            </a:r>
            <a:r>
              <a:rPr lang="zh-CN" altLang="en-US" sz="1800" dirty="0" smtClean="0"/>
              <a:t>命令</a:t>
            </a:r>
            <a:r>
              <a:rPr lang="zh-CN" altLang="en-US" sz="1800" dirty="0"/>
              <a:t>判断</a:t>
            </a:r>
            <a:r>
              <a:rPr lang="zh-CN" altLang="en-US" sz="1800" dirty="0" smtClean="0"/>
              <a:t>是否</a:t>
            </a:r>
            <a:r>
              <a:rPr lang="zh-CN" altLang="en-US" sz="1800" dirty="0"/>
              <a:t>进行回复，若需要回复，则将回复内容写到客户端</a:t>
            </a:r>
            <a:r>
              <a:rPr lang="zh-CN" altLang="en-US" sz="1800" dirty="0" smtClean="0"/>
              <a:t>的输出</a:t>
            </a:r>
            <a:r>
              <a:rPr lang="zh-CN" altLang="en-US" sz="1800" dirty="0" smtClean="0"/>
              <a:t>缓冲区</a:t>
            </a:r>
            <a:r>
              <a:rPr lang="en-US" altLang="zh-CN" sz="1800" dirty="0" err="1" smtClean="0"/>
              <a:t>buf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将客户端套接字</a:t>
            </a:r>
            <a:r>
              <a:rPr lang="zh-CN" altLang="en-US" sz="1800" dirty="0" smtClean="0"/>
              <a:t>的可写事件绑定处理器</a:t>
            </a:r>
            <a:r>
              <a:rPr lang="en-US" altLang="zh-CN" sz="1800" dirty="0" err="1" smtClean="0"/>
              <a:t>sendReplyToClient</a:t>
            </a:r>
            <a:r>
              <a:rPr lang="zh-CN" altLang="en-US" sz="1800" dirty="0" smtClean="0"/>
              <a:t>，并</a:t>
            </a:r>
            <a:r>
              <a:rPr lang="zh-CN" altLang="en-US" sz="1800" dirty="0"/>
              <a:t>注册</a:t>
            </a:r>
            <a:endParaRPr lang="en-US" altLang="zh-CN" sz="1800" dirty="0"/>
          </a:p>
          <a:p>
            <a:pPr lvl="1"/>
            <a:r>
              <a:rPr lang="zh-CN" altLang="en-US" sz="1800" dirty="0" smtClean="0"/>
              <a:t>当</a:t>
            </a:r>
            <a:r>
              <a:rPr lang="zh-CN" altLang="en-US" sz="1800" dirty="0"/>
              <a:t>客户端套接字可</a:t>
            </a:r>
            <a:r>
              <a:rPr lang="zh-CN" altLang="en-US" sz="1800" dirty="0" smtClean="0"/>
              <a:t>写时，</a:t>
            </a:r>
            <a:r>
              <a:rPr lang="zh-CN" altLang="en-US" sz="1800" dirty="0"/>
              <a:t>触发</a:t>
            </a:r>
            <a:r>
              <a:rPr lang="en-US" altLang="zh-CN" sz="1800" dirty="0" err="1"/>
              <a:t>sendReplyToClient</a:t>
            </a:r>
            <a:r>
              <a:rPr lang="zh-CN" altLang="en-US" sz="1800" dirty="0"/>
              <a:t>，服务器</a:t>
            </a:r>
            <a:r>
              <a:rPr lang="zh-CN" altLang="en-US" sz="1800" dirty="0" smtClean="0"/>
              <a:t>将</a:t>
            </a:r>
            <a:r>
              <a:rPr lang="en-US" altLang="zh-CN" sz="1800" dirty="0" err="1" smtClean="0"/>
              <a:t>buf</a:t>
            </a:r>
            <a:r>
              <a:rPr lang="zh-CN" altLang="en-US" sz="1800" dirty="0"/>
              <a:t>中的内容发送给客户端</a:t>
            </a:r>
            <a:endParaRPr lang="en-US" altLang="zh-CN" sz="1800" dirty="0"/>
          </a:p>
          <a:p>
            <a:r>
              <a:rPr lang="zh-CN" altLang="en-US" sz="2400" dirty="0"/>
              <a:t>客户端接收到</a:t>
            </a:r>
            <a:r>
              <a:rPr lang="zh-CN" altLang="en-US" sz="2400" dirty="0" smtClean="0"/>
              <a:t>回复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进行</a:t>
            </a:r>
            <a:r>
              <a:rPr lang="zh-CN" altLang="en-US" sz="1800" dirty="0"/>
              <a:t>格式转换打印给用户</a:t>
            </a: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2906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代码修改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修改配置文件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slaveof</a:t>
            </a:r>
            <a:r>
              <a:rPr lang="zh-CN" altLang="en-US" dirty="0" smtClean="0"/>
              <a:t>选项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E.g. </a:t>
            </a:r>
            <a:r>
              <a:rPr lang="en-US" altLang="zh-CN" dirty="0" err="1" smtClean="0"/>
              <a:t>slave1.conf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slaveof</a:t>
            </a:r>
            <a:r>
              <a:rPr lang="en-US" altLang="zh-CN" dirty="0" smtClean="0"/>
              <a:t>  127.0.0.1  6379</a:t>
            </a:r>
          </a:p>
          <a:p>
            <a:pPr lvl="1"/>
            <a:r>
              <a:rPr lang="en-US" altLang="zh-CN" dirty="0" err="1"/>
              <a:t>loglevel</a:t>
            </a:r>
            <a:r>
              <a:rPr lang="zh-CN" altLang="en-US" dirty="0" smtClean="0"/>
              <a:t>选项</a:t>
            </a:r>
            <a:endParaRPr lang="en-US" altLang="zh-CN" dirty="0"/>
          </a:p>
          <a:p>
            <a:pPr lvl="2"/>
            <a:r>
              <a:rPr lang="zh-CN" altLang="en-US" dirty="0" smtClean="0"/>
              <a:t>默认</a:t>
            </a:r>
            <a:r>
              <a:rPr lang="en-US" altLang="zh-CN" dirty="0" smtClean="0"/>
              <a:t>notice</a:t>
            </a:r>
            <a:r>
              <a:rPr lang="zh-CN" altLang="en-US" dirty="0" smtClean="0"/>
              <a:t>，设为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，方便调试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slave-read-only</a:t>
            </a:r>
          </a:p>
          <a:p>
            <a:pPr lvl="2"/>
            <a:r>
              <a:rPr lang="en-US" altLang="zh-CN" dirty="0" smtClean="0"/>
              <a:t>slave</a:t>
            </a:r>
            <a:r>
              <a:rPr lang="zh-CN" altLang="en-US" dirty="0" smtClean="0"/>
              <a:t>是否只读，默认</a:t>
            </a:r>
            <a:r>
              <a:rPr lang="en-US" altLang="zh-CN" dirty="0" smtClean="0"/>
              <a:t>yes</a:t>
            </a:r>
            <a:r>
              <a:rPr lang="zh-CN" altLang="en-US" dirty="0" smtClean="0"/>
              <a:t>，设为</a:t>
            </a:r>
            <a:r>
              <a:rPr lang="en-US" altLang="zh-CN" dirty="0" smtClean="0"/>
              <a:t>no</a:t>
            </a:r>
            <a:endParaRPr lang="en-US" altLang="zh-CN" dirty="0"/>
          </a:p>
          <a:p>
            <a:pPr marL="344487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60255"/>
              </p:ext>
            </p:extLst>
          </p:nvPr>
        </p:nvGraphicFramePr>
        <p:xfrm>
          <a:off x="4351784" y="968433"/>
          <a:ext cx="33360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4658780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5505477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04017499"/>
                    </a:ext>
                  </a:extLst>
                </a:gridCol>
              </a:tblGrid>
              <a:tr h="3656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port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994109"/>
                  </a:ext>
                </a:extLst>
              </a:tr>
              <a:tr h="3656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127.0.0.1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33975"/>
                  </a:ext>
                </a:extLst>
              </a:tr>
              <a:tr h="3656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slave1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127.0.0.1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896081"/>
                  </a:ext>
                </a:extLst>
              </a:tr>
              <a:tr h="3656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slave2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127.0.0.1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498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19672" y="5157192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slave</a:t>
            </a:r>
            <a:r>
              <a:rPr lang="zh-CN" altLang="en-US" b="1" dirty="0" smtClean="0">
                <a:solidFill>
                  <a:srgbClr val="FF0000"/>
                </a:solidFill>
              </a:rPr>
              <a:t>可以接收并处理写命令，但该命令没有复制给</a:t>
            </a:r>
            <a:r>
              <a:rPr lang="en-US" altLang="zh-CN" b="1" dirty="0" smtClean="0">
                <a:solidFill>
                  <a:srgbClr val="FF0000"/>
                </a:solidFill>
              </a:rPr>
              <a:t>master</a:t>
            </a:r>
            <a:r>
              <a:rPr lang="zh-CN" altLang="en-US" b="1" dirty="0" smtClean="0">
                <a:solidFill>
                  <a:srgbClr val="FF0000"/>
                </a:solidFill>
              </a:rPr>
              <a:t>，它只更新了自己的数据库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8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代码修改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修改</a:t>
            </a:r>
            <a:r>
              <a:rPr lang="en-US" altLang="zh-CN" sz="2800" dirty="0" smtClean="0"/>
              <a:t>call</a:t>
            </a:r>
            <a:r>
              <a:rPr lang="zh-CN" altLang="en-US" sz="2800" dirty="0" smtClean="0"/>
              <a:t>在调用完具体命令的执行函数后的后续关于广播命令的处理部分</a:t>
            </a:r>
            <a:endParaRPr lang="en-US" altLang="zh-CN" sz="2800" dirty="0" smtClean="0"/>
          </a:p>
          <a:p>
            <a:pPr lvl="1"/>
            <a:r>
              <a:rPr lang="zh-CN" altLang="en-US" sz="2200" dirty="0" smtClean="0"/>
              <a:t>根据</a:t>
            </a:r>
            <a:r>
              <a:rPr lang="en-US" altLang="zh-CN" sz="2200" dirty="0" smtClean="0"/>
              <a:t>server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client</a:t>
            </a:r>
            <a:r>
              <a:rPr lang="zh-CN" altLang="en-US" sz="2200" dirty="0" smtClean="0"/>
              <a:t>的身份，有以下四种可能</a:t>
            </a:r>
            <a:endParaRPr lang="en-US" altLang="zh-CN" sz="2200" dirty="0" smtClean="0"/>
          </a:p>
          <a:p>
            <a:pPr marL="693737" lvl="2" indent="0">
              <a:buNone/>
            </a:pPr>
            <a:endParaRPr lang="en-US" altLang="zh-CN" sz="1800" dirty="0" smtClean="0"/>
          </a:p>
          <a:p>
            <a:pPr lvl="2"/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75892"/>
              </p:ext>
            </p:extLst>
          </p:nvPr>
        </p:nvGraphicFramePr>
        <p:xfrm>
          <a:off x="1403648" y="3212976"/>
          <a:ext cx="6096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76845593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429141118"/>
                    </a:ext>
                  </a:extLst>
                </a:gridCol>
                <a:gridCol w="3575720">
                  <a:extLst>
                    <a:ext uri="{9D8B030D-6E8A-4147-A177-3AD203B41FA5}">
                      <a16:colId xmlns:a16="http://schemas.microsoft.com/office/drawing/2014/main" val="3336671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如果</a:t>
                      </a:r>
                      <a:r>
                        <a:rPr lang="en-US" altLang="zh-CN" dirty="0" err="1" smtClean="0"/>
                        <a:t>db</a:t>
                      </a:r>
                      <a:r>
                        <a:rPr lang="zh-CN" altLang="en-US" dirty="0" smtClean="0"/>
                        <a:t>发生变化，则将该命令发送给</a:t>
                      </a:r>
                      <a:r>
                        <a:rPr lang="en-US" altLang="zh-CN" dirty="0" smtClean="0"/>
                        <a:t>master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0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如果</a:t>
                      </a:r>
                      <a:r>
                        <a:rPr lang="en-US" altLang="zh-CN" dirty="0" err="1" smtClean="0"/>
                        <a:t>db</a:t>
                      </a:r>
                      <a:r>
                        <a:rPr lang="zh-CN" altLang="en-US" dirty="0" smtClean="0"/>
                        <a:t>发生变化，则将该命令发送给所有</a:t>
                      </a:r>
                      <a:r>
                        <a:rPr lang="en-US" altLang="zh-CN" dirty="0" smtClean="0"/>
                        <a:t>slaves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39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如果</a:t>
                      </a:r>
                      <a:r>
                        <a:rPr lang="en-US" altLang="zh-CN" dirty="0" err="1" smtClean="0"/>
                        <a:t>db</a:t>
                      </a:r>
                      <a:r>
                        <a:rPr lang="zh-CN" altLang="en-US" dirty="0" smtClean="0"/>
                        <a:t>发生变化，则将该命令发送给除了此</a:t>
                      </a:r>
                      <a:r>
                        <a:rPr lang="en-US" altLang="zh-CN" dirty="0" smtClean="0"/>
                        <a:t>slave</a:t>
                      </a:r>
                      <a:r>
                        <a:rPr lang="zh-CN" altLang="en-US" dirty="0" smtClean="0"/>
                        <a:t>以外的其他</a:t>
                      </a:r>
                      <a:r>
                        <a:rPr lang="en-US" altLang="zh-CN" dirty="0" smtClean="0"/>
                        <a:t>slave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3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不需要广播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13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3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代码修改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这</a:t>
            </a:r>
            <a:r>
              <a:rPr lang="zh-CN" altLang="en-US" sz="2800" dirty="0" smtClean="0"/>
              <a:t>部分在修改的时候，遇到了一些问题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对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的身份判断，选用的标志不</a:t>
            </a:r>
            <a:r>
              <a:rPr lang="zh-CN" altLang="en-US" sz="2000" dirty="0"/>
              <a:t>正确导致</a:t>
            </a:r>
            <a:r>
              <a:rPr lang="zh-CN" altLang="en-US" sz="2000" dirty="0" smtClean="0"/>
              <a:t>命令不停</a:t>
            </a:r>
            <a:r>
              <a:rPr lang="zh-CN" altLang="en-US" sz="2000" dirty="0"/>
              <a:t>地被</a:t>
            </a:r>
            <a:r>
              <a:rPr lang="zh-CN" altLang="en-US" sz="2000" dirty="0" smtClean="0"/>
              <a:t>广播，后续的写命令可能再也读不到了</a:t>
            </a:r>
            <a:endParaRPr lang="en-US" altLang="zh-CN" sz="2000" dirty="0"/>
          </a:p>
          <a:p>
            <a:pPr lvl="2"/>
            <a:r>
              <a:rPr lang="en-US" altLang="zh-CN" sz="1800" dirty="0" smtClean="0"/>
              <a:t>client-</a:t>
            </a:r>
            <a:r>
              <a:rPr lang="en-US" altLang="zh-CN" sz="1800" dirty="0" smtClean="0"/>
              <a:t>&gt;flags</a:t>
            </a:r>
            <a:r>
              <a:rPr lang="zh-CN" altLang="en-US" sz="1800" dirty="0" smtClean="0"/>
              <a:t>是</a:t>
            </a:r>
            <a:r>
              <a:rPr lang="en-US" altLang="zh-CN" sz="1800" dirty="0" err="1" smtClean="0"/>
              <a:t>int</a:t>
            </a:r>
            <a:r>
              <a:rPr lang="zh-CN" altLang="en-US" sz="1800" dirty="0" smtClean="0"/>
              <a:t>类型，它的值在运行期间可以变化，对应的二进制的不同位置代表不同的状态设置，例如：</a:t>
            </a:r>
            <a:endParaRPr lang="en-US" altLang="zh-CN" sz="1800" dirty="0" smtClean="0"/>
          </a:p>
          <a:p>
            <a:pPr marL="693737" lvl="2" indent="0">
              <a:buNone/>
            </a:pPr>
            <a:r>
              <a:rPr lang="en-US" altLang="zh-CN" sz="1800" dirty="0" smtClean="0"/>
              <a:t>      slave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flags</a:t>
            </a:r>
            <a:r>
              <a:rPr lang="zh-CN" altLang="en-US" sz="1800" dirty="0" smtClean="0"/>
              <a:t>的二进制的最低位为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，</a:t>
            </a:r>
            <a:r>
              <a:rPr lang="zh-CN" altLang="en-US" sz="1800" dirty="0" smtClean="0"/>
              <a:t>这个位</a:t>
            </a:r>
            <a:r>
              <a:rPr lang="zh-CN" altLang="en-US" sz="1800" dirty="0" smtClean="0"/>
              <a:t>的</a:t>
            </a:r>
            <a:r>
              <a:rPr lang="zh-CN" altLang="en-US" sz="1800" dirty="0" smtClean="0"/>
              <a:t>值在运行期间</a:t>
            </a:r>
            <a:r>
              <a:rPr lang="zh-CN" altLang="en-US" sz="1800" dirty="0" smtClean="0">
                <a:solidFill>
                  <a:srgbClr val="FF0000"/>
                </a:solidFill>
              </a:rPr>
              <a:t>不会变化</a:t>
            </a:r>
            <a:r>
              <a:rPr lang="zh-CN" altLang="en-US" sz="1800" dirty="0" smtClean="0"/>
              <a:t>，所以直接和</a:t>
            </a:r>
            <a:r>
              <a:rPr lang="zh-CN" altLang="en-US" sz="1800" dirty="0" smtClean="0"/>
              <a:t>表示</a:t>
            </a:r>
            <a:r>
              <a:rPr lang="en-US" altLang="zh-CN" sz="1800" dirty="0" smtClean="0"/>
              <a:t>client</a:t>
            </a:r>
            <a:r>
              <a:rPr lang="zh-CN" altLang="en-US" sz="1800" dirty="0" smtClean="0"/>
              <a:t>是</a:t>
            </a:r>
            <a:r>
              <a:rPr lang="en-US" altLang="zh-CN" sz="1800" dirty="0" smtClean="0"/>
              <a:t>slave</a:t>
            </a:r>
            <a:r>
              <a:rPr lang="zh-CN" altLang="en-US" sz="1800" dirty="0" smtClean="0"/>
              <a:t>的</a:t>
            </a:r>
            <a:r>
              <a:rPr lang="en-US" altLang="zh-CN" sz="1800" dirty="0" err="1" smtClean="0"/>
              <a:t>CLIENT_SLAVE</a:t>
            </a:r>
            <a:r>
              <a:rPr lang="zh-CN" altLang="en-US" sz="1800" dirty="0" smtClean="0"/>
              <a:t>常量按</a:t>
            </a:r>
            <a:r>
              <a:rPr lang="zh-CN" altLang="en-US" sz="1800" dirty="0" smtClean="0"/>
              <a:t>位与就可以判断是否是一个</a:t>
            </a:r>
            <a:r>
              <a:rPr lang="en-US" altLang="zh-CN" sz="1800" dirty="0" smtClean="0"/>
              <a:t>slave</a:t>
            </a:r>
          </a:p>
          <a:p>
            <a:pPr lvl="1"/>
            <a:r>
              <a:rPr lang="zh-CN" altLang="en-US" sz="2000" dirty="0" smtClean="0"/>
              <a:t>在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能够收到</a:t>
            </a:r>
            <a:r>
              <a:rPr lang="en-US" altLang="zh-CN" sz="2000" dirty="0" smtClean="0"/>
              <a:t>slave</a:t>
            </a:r>
            <a:r>
              <a:rPr lang="zh-CN" altLang="en-US" sz="2000" dirty="0" smtClean="0"/>
              <a:t>的写命令并且其他</a:t>
            </a:r>
            <a:r>
              <a:rPr lang="en-US" altLang="zh-CN" sz="2000" dirty="0" smtClean="0"/>
              <a:t>slave</a:t>
            </a:r>
            <a:r>
              <a:rPr lang="zh-CN" altLang="en-US" sz="2000" dirty="0" smtClean="0"/>
              <a:t>也能收到后</a:t>
            </a:r>
            <a:r>
              <a:rPr lang="zh-CN" altLang="en-US" sz="2000" dirty="0" smtClean="0"/>
              <a:t>，</a:t>
            </a:r>
            <a:r>
              <a:rPr lang="zh-CN" altLang="en-US" sz="2000" dirty="0" smtClean="0"/>
              <a:t>查看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文件内容，</a:t>
            </a:r>
            <a:r>
              <a:rPr lang="zh-CN" altLang="en-US" sz="2000" dirty="0" smtClean="0"/>
              <a:t>发现服务器会收到一些</a:t>
            </a:r>
            <a:r>
              <a:rPr lang="zh-CN" altLang="en-US" sz="2000" dirty="0" smtClean="0"/>
              <a:t>不认识的</a:t>
            </a:r>
            <a:r>
              <a:rPr lang="zh-CN" altLang="en-US" sz="2000" dirty="0" smtClean="0"/>
              <a:t>命令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pong,ok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其实</a:t>
            </a:r>
            <a:r>
              <a:rPr lang="zh-CN" altLang="en-US" sz="1800" dirty="0" smtClean="0"/>
              <a:t>不是广播的问题，是有些</a:t>
            </a:r>
            <a:r>
              <a:rPr lang="zh-CN" altLang="en-US" sz="1800" dirty="0" smtClean="0"/>
              <a:t>命令服务器在</a:t>
            </a:r>
            <a:r>
              <a:rPr lang="zh-CN" altLang="en-US" sz="1800" dirty="0" smtClean="0"/>
              <a:t>处理之后，不需要</a:t>
            </a:r>
            <a:r>
              <a:rPr lang="zh-CN" altLang="en-US" sz="1800" dirty="0" smtClean="0"/>
              <a:t>给客户端回复</a:t>
            </a:r>
            <a:endParaRPr lang="en-US" altLang="zh-CN" sz="1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950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代码修改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例如：当</a:t>
            </a:r>
            <a:r>
              <a:rPr lang="en-US" altLang="zh-CN" sz="2000" dirty="0"/>
              <a:t>master</a:t>
            </a:r>
            <a:r>
              <a:rPr lang="zh-CN" altLang="en-US" sz="2000" dirty="0"/>
              <a:t>接收到</a:t>
            </a:r>
            <a:r>
              <a:rPr lang="en-US" altLang="zh-CN" sz="2000" dirty="0"/>
              <a:t>slave</a:t>
            </a:r>
            <a:r>
              <a:rPr lang="zh-CN" altLang="en-US" sz="2000" dirty="0"/>
              <a:t>发来</a:t>
            </a:r>
            <a:r>
              <a:rPr lang="zh-CN" altLang="en-US" sz="2000" dirty="0" smtClean="0"/>
              <a:t>的写命令</a:t>
            </a:r>
            <a:r>
              <a:rPr lang="zh-CN" altLang="en-US" sz="2000" dirty="0"/>
              <a:t>后，命令处理函数</a:t>
            </a:r>
            <a:r>
              <a:rPr lang="zh-CN" altLang="en-US" sz="2000" dirty="0" smtClean="0"/>
              <a:t>会将回复写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       到</a:t>
            </a:r>
            <a:r>
              <a:rPr lang="en-US" altLang="zh-CN" sz="2000" dirty="0" smtClean="0"/>
              <a:t>slave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buf</a:t>
            </a:r>
            <a:r>
              <a:rPr lang="zh-CN" altLang="en-US" sz="2000" dirty="0" smtClean="0"/>
              <a:t>（</a:t>
            </a:r>
            <a:r>
              <a:rPr lang="zh-CN" altLang="en-US" sz="2000" dirty="0" smtClean="0">
                <a:solidFill>
                  <a:srgbClr val="FF0000"/>
                </a:solidFill>
              </a:rPr>
              <a:t>不需要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原因：</a:t>
            </a:r>
            <a:r>
              <a:rPr lang="zh-CN" altLang="en-US" sz="2000" dirty="0" smtClean="0"/>
              <a:t>原来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是不会发生这种情况</a:t>
            </a:r>
            <a:r>
              <a:rPr lang="zh-CN" altLang="en-US" sz="2000" dirty="0" smtClean="0"/>
              <a:t>，除去心跳以外的命令都</a:t>
            </a:r>
            <a:r>
              <a:rPr lang="zh-CN" altLang="en-US" sz="2000" dirty="0" smtClean="0"/>
              <a:t>需要将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回复内容写入</a:t>
            </a:r>
            <a:r>
              <a:rPr lang="zh-CN" altLang="en-US" sz="2000" dirty="0"/>
              <a:t>客户端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buf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643407"/>
              </p:ext>
            </p:extLst>
          </p:nvPr>
        </p:nvGraphicFramePr>
        <p:xfrm>
          <a:off x="1223628" y="3356992"/>
          <a:ext cx="6696744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26">
                  <a:extLst>
                    <a:ext uri="{9D8B030D-6E8A-4147-A177-3AD203B41FA5}">
                      <a16:colId xmlns:a16="http://schemas.microsoft.com/office/drawing/2014/main" val="2447400549"/>
                    </a:ext>
                  </a:extLst>
                </a:gridCol>
                <a:gridCol w="947304">
                  <a:extLst>
                    <a:ext uri="{9D8B030D-6E8A-4147-A177-3AD203B41FA5}">
                      <a16:colId xmlns:a16="http://schemas.microsoft.com/office/drawing/2014/main" val="2770177651"/>
                    </a:ext>
                  </a:extLst>
                </a:gridCol>
                <a:gridCol w="4796414">
                  <a:extLst>
                    <a:ext uri="{9D8B030D-6E8A-4147-A177-3AD203B41FA5}">
                      <a16:colId xmlns:a16="http://schemas.microsoft.com/office/drawing/2014/main" val="1111729792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8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）回复</a:t>
                      </a:r>
                      <a:r>
                        <a:rPr lang="en-US" altLang="zh-CN" dirty="0" smtClean="0"/>
                        <a:t>client</a:t>
                      </a:r>
                      <a:r>
                        <a:rPr lang="zh-CN" altLang="en-US" dirty="0" smtClean="0"/>
                        <a:t>：写</a:t>
                      </a:r>
                      <a:r>
                        <a:rPr lang="en-US" altLang="zh-CN" dirty="0" err="1" smtClean="0"/>
                        <a:t>buf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）广播命令：输出到</a:t>
                      </a:r>
                      <a:r>
                        <a:rPr lang="en-US" altLang="zh-CN" dirty="0" smtClean="0"/>
                        <a:t>server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err="1" smtClean="0"/>
                        <a:t>buf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4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）回复</a:t>
                      </a:r>
                      <a:r>
                        <a:rPr lang="en-US" altLang="zh-CN" dirty="0" smtClean="0"/>
                        <a:t>client</a:t>
                      </a:r>
                      <a:r>
                        <a:rPr lang="zh-CN" altLang="en-US" dirty="0" smtClean="0"/>
                        <a:t>：写</a:t>
                      </a:r>
                      <a:r>
                        <a:rPr lang="en-US" altLang="zh-CN" dirty="0" err="1" smtClean="0"/>
                        <a:t>buf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）广播命令：输出到所有</a:t>
                      </a:r>
                      <a:r>
                        <a:rPr lang="en-US" altLang="zh-CN" dirty="0" smtClean="0"/>
                        <a:t>slave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err="1" smtClean="0"/>
                        <a:t>buf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）不回复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）广播命令：输出命令到其他</a:t>
                      </a:r>
                      <a:r>
                        <a:rPr lang="en-US" altLang="zh-CN" dirty="0" smtClean="0"/>
                        <a:t>slave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err="1" smtClean="0"/>
                        <a:t>buf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78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不回复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14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代码修改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200" dirty="0" smtClean="0">
                <a:solidFill>
                  <a:srgbClr val="FF0000"/>
                </a:solidFill>
              </a:rPr>
              <a:t>需要判断当前是否是在广播命令，是的话就需要写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buf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200" dirty="0" smtClean="0"/>
              <a:t>修改：在</a:t>
            </a:r>
            <a:r>
              <a:rPr lang="en-US" altLang="zh-CN" sz="2200" dirty="0" smtClean="0"/>
              <a:t>client</a:t>
            </a:r>
            <a:r>
              <a:rPr lang="zh-CN" altLang="en-US" sz="2200" dirty="0" smtClean="0"/>
              <a:t>的</a:t>
            </a:r>
            <a:r>
              <a:rPr lang="en-US" altLang="zh-CN" sz="2200" dirty="0" smtClean="0"/>
              <a:t>flags</a:t>
            </a:r>
            <a:r>
              <a:rPr lang="zh-CN" altLang="en-US" sz="2200" dirty="0" smtClean="0"/>
              <a:t>的一系列宏定义</a:t>
            </a:r>
            <a:r>
              <a:rPr lang="zh-CN" altLang="en-US" sz="2200" dirty="0"/>
              <a:t>状态常量</a:t>
            </a:r>
            <a:r>
              <a:rPr lang="zh-CN" altLang="en-US" sz="2200" dirty="0" smtClean="0"/>
              <a:t>里增加了一个</a:t>
            </a:r>
            <a:r>
              <a:rPr lang="en-US" altLang="zh-CN" sz="2200" dirty="0" err="1" smtClean="0"/>
              <a:t>CLIENT_UNDER_FEED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1&lt;&lt;28</a:t>
            </a:r>
            <a:r>
              <a:rPr lang="zh-CN" altLang="en-US" sz="2200" dirty="0" smtClean="0"/>
              <a:t>）表示实在广播命令函数执行期间，需要写</a:t>
            </a:r>
            <a:r>
              <a:rPr lang="en-US" altLang="zh-CN" sz="2200" dirty="0" err="1" smtClean="0"/>
              <a:t>buf</a:t>
            </a:r>
            <a:r>
              <a:rPr lang="zh-CN" altLang="en-US" sz="2200" dirty="0" smtClean="0"/>
              <a:t>，进入广播命令函数，将这一位置为</a:t>
            </a:r>
            <a:r>
              <a:rPr lang="en-US" altLang="zh-CN" sz="2200" dirty="0" smtClean="0"/>
              <a:t>1</a:t>
            </a:r>
          </a:p>
          <a:p>
            <a:pPr marL="0" indent="0">
              <a:buNone/>
            </a:pPr>
            <a:r>
              <a:rPr lang="zh-CN" altLang="en-US" sz="2200" dirty="0" smtClean="0">
                <a:solidFill>
                  <a:srgbClr val="FF0000"/>
                </a:solidFill>
              </a:rPr>
              <a:t>注意在每次进入</a:t>
            </a:r>
            <a:r>
              <a:rPr lang="en-US" altLang="zh-CN" sz="2200" dirty="0" smtClean="0">
                <a:solidFill>
                  <a:srgbClr val="FF0000"/>
                </a:solidFill>
              </a:rPr>
              <a:t>call</a:t>
            </a:r>
            <a:r>
              <a:rPr lang="zh-CN" altLang="en-US" sz="2200" dirty="0" smtClean="0">
                <a:solidFill>
                  <a:srgbClr val="FF0000"/>
                </a:solidFill>
              </a:rPr>
              <a:t>的时候，要将</a:t>
            </a:r>
            <a:r>
              <a:rPr lang="en-US" altLang="zh-CN" sz="2200" dirty="0" smtClean="0">
                <a:solidFill>
                  <a:srgbClr val="FF0000"/>
                </a:solidFill>
              </a:rPr>
              <a:t>flags</a:t>
            </a:r>
            <a:r>
              <a:rPr lang="zh-CN" altLang="en-US" sz="2200" dirty="0" smtClean="0">
                <a:solidFill>
                  <a:srgbClr val="FF0000"/>
                </a:solidFill>
              </a:rPr>
              <a:t>的这一位清空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73054"/>
              </p:ext>
            </p:extLst>
          </p:nvPr>
        </p:nvGraphicFramePr>
        <p:xfrm>
          <a:off x="1223628" y="1556792"/>
          <a:ext cx="6696744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26">
                  <a:extLst>
                    <a:ext uri="{9D8B030D-6E8A-4147-A177-3AD203B41FA5}">
                      <a16:colId xmlns:a16="http://schemas.microsoft.com/office/drawing/2014/main" val="2447400549"/>
                    </a:ext>
                  </a:extLst>
                </a:gridCol>
                <a:gridCol w="947304">
                  <a:extLst>
                    <a:ext uri="{9D8B030D-6E8A-4147-A177-3AD203B41FA5}">
                      <a16:colId xmlns:a16="http://schemas.microsoft.com/office/drawing/2014/main" val="2770177651"/>
                    </a:ext>
                  </a:extLst>
                </a:gridCol>
                <a:gridCol w="4796414">
                  <a:extLst>
                    <a:ext uri="{9D8B030D-6E8A-4147-A177-3AD203B41FA5}">
                      <a16:colId xmlns:a16="http://schemas.microsoft.com/office/drawing/2014/main" val="1111729792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8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）回复</a:t>
                      </a:r>
                      <a:r>
                        <a:rPr lang="en-US" altLang="zh-CN" dirty="0" smtClean="0"/>
                        <a:t>client</a:t>
                      </a:r>
                      <a:r>
                        <a:rPr lang="zh-CN" altLang="en-US" dirty="0" smtClean="0"/>
                        <a:t>：写</a:t>
                      </a:r>
                      <a:r>
                        <a:rPr lang="en-US" altLang="zh-CN" dirty="0" err="1" smtClean="0"/>
                        <a:t>buf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）广播命令：输出到</a:t>
                      </a:r>
                      <a:r>
                        <a:rPr lang="en-US" altLang="zh-CN" dirty="0" smtClean="0"/>
                        <a:t>server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err="1" smtClean="0"/>
                        <a:t>buf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4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）回复</a:t>
                      </a:r>
                      <a:r>
                        <a:rPr lang="en-US" altLang="zh-CN" dirty="0" smtClean="0"/>
                        <a:t>client</a:t>
                      </a:r>
                      <a:r>
                        <a:rPr lang="zh-CN" altLang="en-US" dirty="0" smtClean="0"/>
                        <a:t>：写</a:t>
                      </a:r>
                      <a:r>
                        <a:rPr lang="en-US" altLang="zh-CN" dirty="0" err="1" smtClean="0"/>
                        <a:t>buf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）广播命令：输出到所有</a:t>
                      </a:r>
                      <a:r>
                        <a:rPr lang="en-US" altLang="zh-CN" dirty="0" smtClean="0"/>
                        <a:t>slave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err="1" smtClean="0"/>
                        <a:t>buf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）不回复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）广播命令：输出命令到其他</a:t>
                      </a:r>
                      <a:r>
                        <a:rPr lang="en-US" altLang="zh-CN" dirty="0" smtClean="0"/>
                        <a:t>slave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err="1" smtClean="0"/>
                        <a:t>buf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78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不回复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14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0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代码修改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添加一条命令</a:t>
            </a:r>
            <a:r>
              <a:rPr lang="en-US" altLang="zh-CN" sz="2800" dirty="0" err="1" smtClean="0"/>
              <a:t>printtolog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&lt;</a:t>
            </a:r>
            <a:r>
              <a:rPr lang="zh-CN" altLang="en-US" sz="2800" dirty="0" smtClean="0"/>
              <a:t>参数</a:t>
            </a:r>
            <a:r>
              <a:rPr lang="en-US" altLang="zh-CN" sz="2800" dirty="0" smtClean="0"/>
              <a:t>&gt;</a:t>
            </a:r>
          </a:p>
          <a:p>
            <a:pPr lvl="1" indent="-342900"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打印</a:t>
            </a:r>
            <a:r>
              <a:rPr lang="en-US" altLang="zh-CN" sz="2200" dirty="0"/>
              <a:t>test add command: </a:t>
            </a:r>
            <a:r>
              <a:rPr lang="zh-CN" altLang="en-US" sz="2200" dirty="0" smtClean="0"/>
              <a:t>参数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到</a:t>
            </a:r>
            <a:r>
              <a:rPr lang="en-US" altLang="zh-CN" sz="2200" dirty="0" smtClean="0"/>
              <a:t>log</a:t>
            </a:r>
            <a:r>
              <a:rPr lang="zh-CN" altLang="en-US" sz="2200" dirty="0" smtClean="0"/>
              <a:t>文件</a:t>
            </a:r>
            <a:endParaRPr lang="en-US" altLang="zh-CN" sz="2200" dirty="0" smtClean="0"/>
          </a:p>
          <a:p>
            <a:r>
              <a:rPr lang="zh-CN" altLang="en-US" sz="2800" dirty="0" smtClean="0"/>
              <a:t>在命令列表里添加这条命令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400" dirty="0"/>
              <a:t>创建一</a:t>
            </a:r>
            <a:r>
              <a:rPr lang="zh-CN" altLang="en-US" sz="2400" dirty="0" smtClean="0"/>
              <a:t>个</a:t>
            </a:r>
            <a:r>
              <a:rPr lang="en-US" altLang="zh-CN" sz="2400" dirty="0" err="1" smtClean="0"/>
              <a:t>ufs.c</a:t>
            </a:r>
            <a:r>
              <a:rPr lang="zh-CN" altLang="en-US" sz="2400" dirty="0" smtClean="0"/>
              <a:t>文件，写一个</a:t>
            </a:r>
            <a:r>
              <a:rPr lang="en-US" altLang="zh-CN" sz="2400" dirty="0" err="1" smtClean="0"/>
              <a:t>printtologCommand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打印参数到</a:t>
            </a:r>
            <a:r>
              <a:rPr lang="en-US" altLang="zh-CN" sz="1800" dirty="0" smtClean="0"/>
              <a:t>log</a:t>
            </a:r>
            <a:r>
              <a:rPr lang="zh-CN" altLang="en-US" sz="1800" dirty="0" smtClean="0"/>
              <a:t>文件，向客户端回复</a:t>
            </a:r>
            <a:r>
              <a:rPr lang="en-US" altLang="zh-CN" sz="1800" dirty="0" smtClean="0"/>
              <a:t>reply</a:t>
            </a:r>
            <a:endParaRPr lang="en-US" altLang="zh-CN" sz="1800" dirty="0"/>
          </a:p>
          <a:p>
            <a:pPr lvl="1"/>
            <a:r>
              <a:rPr lang="zh-CN" altLang="en-US" sz="1800" dirty="0" smtClean="0"/>
              <a:t>为了验证能够将这条命令能否正确广播，故意将</a:t>
            </a:r>
            <a:r>
              <a:rPr lang="en-US" altLang="zh-CN" sz="1800" dirty="0" smtClean="0"/>
              <a:t>dirty++</a:t>
            </a:r>
            <a:r>
              <a:rPr lang="zh-CN" altLang="en-US" sz="1800" dirty="0" smtClean="0"/>
              <a:t>（表示</a:t>
            </a:r>
            <a:r>
              <a:rPr lang="en-US" altLang="zh-CN" sz="1800" dirty="0" err="1" smtClean="0"/>
              <a:t>db</a:t>
            </a:r>
            <a:r>
              <a:rPr lang="zh-CN" altLang="en-US" sz="1800" dirty="0" smtClean="0"/>
              <a:t>发生变化）</a:t>
            </a:r>
            <a:endParaRPr lang="en-US" altLang="zh-CN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212976"/>
            <a:ext cx="7483946" cy="13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实现并查集数据结构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先添加到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的成员中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（考虑怎么将其放入数据库）</a:t>
            </a:r>
            <a:endParaRPr lang="en-US" altLang="zh-CN" dirty="0" smtClean="0"/>
          </a:p>
          <a:p>
            <a:r>
              <a:rPr lang="zh-CN" altLang="en-US" dirty="0" smtClean="0"/>
              <a:t>添加并查集操作的命令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split</a:t>
            </a:r>
          </a:p>
          <a:p>
            <a:r>
              <a:rPr lang="zh-CN" altLang="en-US" dirty="0" smtClean="0"/>
              <a:t>实现</a:t>
            </a:r>
            <a:r>
              <a:rPr lang="en-US" altLang="zh-CN" dirty="0" smtClean="0"/>
              <a:t>OT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214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事件驱动机制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服务器是一个事件驱动程序，需处理两类事件</a:t>
            </a:r>
            <a:endParaRPr lang="en-US" altLang="zh-CN" sz="2800" dirty="0" smtClean="0"/>
          </a:p>
          <a:p>
            <a:pPr lvl="1"/>
            <a:r>
              <a:rPr lang="zh-CN" altLang="en-US" dirty="0"/>
              <a:t>文件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服务器通过套接字和客户端通信，文件事件是对套接字的抽象，当两者通信时会产生相应的文件事件，会调用相应的事件处理器处理事件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时间事件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定时事件：在指定的时间之后执行一次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周期性事件：每隔指定时间执行一次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517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文件事件处理器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801" y="1811437"/>
            <a:ext cx="5759617" cy="4662447"/>
          </a:xfrm>
        </p:spPr>
        <p:txBody>
          <a:bodyPr/>
          <a:lstStyle/>
          <a:p>
            <a:r>
              <a:rPr lang="zh-CN" altLang="en-US" sz="2400" dirty="0" smtClean="0"/>
              <a:t>连接应答处理器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accpetTcpHandler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zh-CN" altLang="en-US" sz="1800" dirty="0" smtClean="0"/>
              <a:t>关联服务器套接字</a:t>
            </a:r>
            <a:r>
              <a:rPr lang="zh-CN" altLang="en-US" sz="1800" dirty="0" smtClean="0"/>
              <a:t>的可读事件</a:t>
            </a:r>
            <a:r>
              <a:rPr lang="zh-CN" altLang="en-US" sz="1800" dirty="0" smtClean="0"/>
              <a:t>，当客户端请求连接服务器套接字时，产生该事件，引发处理器执行</a:t>
            </a:r>
            <a:endParaRPr lang="en-US" altLang="zh-CN" sz="1800" dirty="0" smtClean="0"/>
          </a:p>
          <a:p>
            <a:r>
              <a:rPr lang="zh-CN" altLang="en-US" sz="2400" dirty="0" smtClean="0"/>
              <a:t>命令请求处理器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readQueryFromClient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zh-CN" altLang="en-US" sz="1800" dirty="0" smtClean="0"/>
              <a:t>关联客户端套接字</a:t>
            </a:r>
            <a:r>
              <a:rPr lang="zh-CN" altLang="en-US" sz="1800" dirty="0" smtClean="0"/>
              <a:t>的可读事件</a:t>
            </a:r>
            <a:r>
              <a:rPr lang="zh-CN" altLang="en-US" sz="1800" dirty="0" smtClean="0"/>
              <a:t>，当客户端向服务器发送命令请求时，产生该事件，引发处理器执行</a:t>
            </a:r>
            <a:endParaRPr lang="en-US" altLang="zh-CN" sz="1800" dirty="0" smtClean="0"/>
          </a:p>
          <a:p>
            <a:r>
              <a:rPr lang="zh-CN" altLang="en-US" sz="2400" dirty="0" smtClean="0"/>
              <a:t>命令回复处理器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sendReplyToClient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zh-CN" altLang="en-US" sz="1800" dirty="0" smtClean="0"/>
              <a:t>关联客户端套接字</a:t>
            </a:r>
            <a:r>
              <a:rPr lang="zh-CN" altLang="en-US" sz="1800" dirty="0" smtClean="0"/>
              <a:t>的可写事件</a:t>
            </a:r>
            <a:r>
              <a:rPr lang="zh-CN" altLang="en-US" sz="1800" dirty="0" smtClean="0"/>
              <a:t>，当客户端准备好接收服务器传回的命令回复时，产生该事件，引发处理器执行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83419" y="2352361"/>
            <a:ext cx="43204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客户端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35770" y="2352361"/>
            <a:ext cx="43204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服务器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415467" y="2780928"/>
            <a:ext cx="18203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389515" y="2060846"/>
            <a:ext cx="1872208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05855" y="1949931"/>
            <a:ext cx="1611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请求连接到服务器，服务器执行连接应答处理器</a:t>
            </a:r>
            <a:endParaRPr lang="zh-CN" altLang="en-US" sz="16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441420" y="3861048"/>
            <a:ext cx="18203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441419" y="5157192"/>
            <a:ext cx="182030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41419" y="3049506"/>
            <a:ext cx="1826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发送命令请求到服务器，服务器执行命令请求处理器</a:t>
            </a:r>
            <a:endParaRPr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441419" y="4195051"/>
            <a:ext cx="1826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发送命令回复到客户端，服务器执行命令回复处理器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97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时间事件</a:t>
            </a:r>
            <a:r>
              <a:rPr lang="en-US" altLang="zh-CN" dirty="0" err="1" smtClean="0"/>
              <a:t>serverCron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运行周期</a:t>
            </a:r>
            <a:endParaRPr lang="en-US" altLang="zh-CN" dirty="0"/>
          </a:p>
          <a:p>
            <a:pPr lvl="1"/>
            <a:r>
              <a:rPr lang="zh-CN" altLang="en-US" dirty="0" smtClean="0"/>
              <a:t>默认每隔</a:t>
            </a:r>
            <a:r>
              <a:rPr lang="en-US" altLang="zh-CN" dirty="0" err="1" smtClean="0"/>
              <a:t>100ms</a:t>
            </a:r>
            <a:r>
              <a:rPr lang="zh-CN" altLang="en-US" dirty="0" smtClean="0"/>
              <a:t>执行一次</a:t>
            </a:r>
            <a:r>
              <a:rPr lang="en-US" altLang="zh-CN" dirty="0" smtClean="0"/>
              <a:t>(1s/</a:t>
            </a:r>
            <a:r>
              <a:rPr lang="en-US" altLang="zh-CN" dirty="0" err="1" smtClean="0"/>
              <a:t>hz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hz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1s</a:t>
            </a:r>
            <a:r>
              <a:rPr lang="zh-CN" altLang="en-US" dirty="0" smtClean="0"/>
              <a:t>执行多少次，可以修改配置文件设置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工作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更新各类统计信息，时间，内存占用，数据库占用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清理数据库中的过期键值对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关闭和清理连接失效的客户端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，每隔开</a:t>
            </a:r>
            <a:r>
              <a:rPr lang="en-US" altLang="zh-CN" dirty="0" smtClean="0"/>
              <a:t>1s</a:t>
            </a:r>
            <a:r>
              <a:rPr lang="zh-CN" altLang="en-US" dirty="0" smtClean="0"/>
              <a:t>执行</a:t>
            </a:r>
            <a:r>
              <a:rPr lang="en-US" altLang="zh-CN" dirty="0" err="1" smtClean="0">
                <a:solidFill>
                  <a:srgbClr val="FF0000"/>
                </a:solidFill>
              </a:rPr>
              <a:t>replicationCron</a:t>
            </a:r>
            <a:r>
              <a:rPr lang="zh-CN" altLang="en-US" dirty="0" smtClean="0"/>
              <a:t>，执行与复制相关的操作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。。。（持久化，集群，哨兵模式相关操作）</a:t>
            </a:r>
            <a:endParaRPr lang="en-US" altLang="zh-CN" dirty="0" smtClean="0"/>
          </a:p>
          <a:p>
            <a:pPr marL="344487" lvl="1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114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事件调度与执行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服务器初始化时，创建用于事件循环的对象</a:t>
            </a:r>
            <a:r>
              <a:rPr lang="en-US" altLang="zh-CN" sz="2400" dirty="0" err="1" smtClean="0"/>
              <a:t>aeEventLoop</a:t>
            </a:r>
            <a:r>
              <a:rPr lang="zh-CN" altLang="en-US" sz="2400" dirty="0" smtClean="0"/>
              <a:t>，存放已注册的文件事件，时间事件</a:t>
            </a:r>
            <a:endParaRPr lang="en-US" altLang="zh-CN" sz="2400" dirty="0" smtClean="0"/>
          </a:p>
          <a:p>
            <a:r>
              <a:rPr lang="zh-CN" altLang="en-US" sz="2400" dirty="0" smtClean="0"/>
              <a:t>服务器启动后，通过</a:t>
            </a:r>
            <a:r>
              <a:rPr lang="en-US" altLang="zh-CN" sz="2400" dirty="0" err="1" smtClean="0"/>
              <a:t>aeMain</a:t>
            </a:r>
            <a:r>
              <a:rPr lang="zh-CN" altLang="en-US" sz="2400" dirty="0" smtClean="0"/>
              <a:t>进入</a:t>
            </a:r>
            <a:r>
              <a:rPr lang="zh-CN" altLang="en-US" sz="2400" smtClean="0"/>
              <a:t>事件循环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AutoShape 2" descr="https://img-blog.csdn.net/20131017215829671?watermark/2/text/aHR0cDovL2Jsb2cuY3Nkbi5uZXQvb3JkZWRlc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87216" y="3212976"/>
            <a:ext cx="108012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aeMain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461573" y="3946829"/>
            <a:ext cx="2331406" cy="774740"/>
            <a:chOff x="3955212" y="1147939"/>
            <a:chExt cx="2331406" cy="970291"/>
          </a:xfrm>
        </p:grpSpPr>
        <p:sp>
          <p:nvSpPr>
            <p:cNvPr id="12" name="流程图: 决策 11"/>
            <p:cNvSpPr/>
            <p:nvPr/>
          </p:nvSpPr>
          <p:spPr>
            <a:xfrm>
              <a:off x="3955212" y="1147939"/>
              <a:ext cx="2331406" cy="970291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233410" y="1431885"/>
              <a:ext cx="20532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/>
                <a:t>eventLoop</a:t>
              </a:r>
              <a:r>
                <a:rPr lang="en-US" altLang="zh-CN" sz="1600" dirty="0"/>
                <a:t>-&gt;stop</a:t>
              </a:r>
              <a:endParaRPr lang="zh-CN" altLang="en-US" sz="1600" dirty="0"/>
            </a:p>
            <a:p>
              <a:endParaRPr lang="zh-CN" altLang="en-US" sz="1600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2857908" y="5205105"/>
            <a:ext cx="1564533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前期处理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beforeSleep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0" idx="2"/>
            <a:endCxn id="12" idx="0"/>
          </p:cNvCxnSpPr>
          <p:nvPr/>
        </p:nvCxnSpPr>
        <p:spPr>
          <a:xfrm>
            <a:off x="3627276" y="3717032"/>
            <a:ext cx="0" cy="22979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2"/>
            <a:endCxn id="14" idx="0"/>
          </p:cNvCxnSpPr>
          <p:nvPr/>
        </p:nvCxnSpPr>
        <p:spPr>
          <a:xfrm>
            <a:off x="3627276" y="4721569"/>
            <a:ext cx="12899" cy="48353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1"/>
            <a:endCxn id="21" idx="3"/>
          </p:cNvCxnSpPr>
          <p:nvPr/>
        </p:nvCxnSpPr>
        <p:spPr>
          <a:xfrm flipH="1">
            <a:off x="2008967" y="4334199"/>
            <a:ext cx="452606" cy="1001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49155" y="4114810"/>
            <a:ext cx="1359812" cy="458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后期处理</a:t>
            </a:r>
            <a:r>
              <a:rPr lang="en-US" altLang="zh-CN" sz="1600" dirty="0" err="1">
                <a:solidFill>
                  <a:schemeClr val="tx1"/>
                </a:solidFill>
              </a:rPr>
              <a:t>arfter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Sleep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281736" y="5172004"/>
            <a:ext cx="3106688" cy="939959"/>
            <a:chOff x="5580112" y="5262587"/>
            <a:chExt cx="3106688" cy="939959"/>
          </a:xfrm>
        </p:grpSpPr>
        <p:sp>
          <p:nvSpPr>
            <p:cNvPr id="24" name="矩形 23"/>
            <p:cNvSpPr/>
            <p:nvPr/>
          </p:nvSpPr>
          <p:spPr>
            <a:xfrm>
              <a:off x="5580112" y="5301208"/>
              <a:ext cx="3106688" cy="901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657292" y="5262587"/>
              <a:ext cx="29523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计算</a:t>
              </a:r>
              <a:r>
                <a:rPr lang="zh-CN" altLang="en-US" dirty="0" smtClean="0"/>
                <a:t>出下一个定时事件的超时</a:t>
              </a:r>
              <a:r>
                <a:rPr lang="zh-CN" altLang="en-US" dirty="0"/>
                <a:t>时间间隔，在这个时间间隔内</a:t>
              </a:r>
              <a:r>
                <a:rPr lang="zh-CN" altLang="en-US" dirty="0" smtClean="0"/>
                <a:t>，轮询文件事件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12458" y="4137434"/>
            <a:ext cx="2445244" cy="413560"/>
            <a:chOff x="5151092" y="4596241"/>
            <a:chExt cx="2445244" cy="413560"/>
          </a:xfrm>
        </p:grpSpPr>
        <p:sp>
          <p:nvSpPr>
            <p:cNvPr id="30" name="矩形 29"/>
            <p:cNvSpPr/>
            <p:nvPr/>
          </p:nvSpPr>
          <p:spPr>
            <a:xfrm>
              <a:off x="5187821" y="4596241"/>
              <a:ext cx="2303474" cy="4135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151092" y="4640469"/>
              <a:ext cx="244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处理超时的定时事件</a:t>
              </a:r>
              <a:endParaRPr lang="zh-CN" altLang="en-US" dirty="0"/>
            </a:p>
          </p:txBody>
        </p:sp>
      </p:grpSp>
      <p:cxnSp>
        <p:nvCxnSpPr>
          <p:cNvPr id="33" name="直接箭头连接符 32"/>
          <p:cNvCxnSpPr/>
          <p:nvPr/>
        </p:nvCxnSpPr>
        <p:spPr>
          <a:xfrm flipH="1">
            <a:off x="4792979" y="4332264"/>
            <a:ext cx="864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6741613" y="4534970"/>
            <a:ext cx="180" cy="67700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4" idx="3"/>
            <a:endCxn id="24" idx="1"/>
          </p:cNvCxnSpPr>
          <p:nvPr/>
        </p:nvCxnSpPr>
        <p:spPr>
          <a:xfrm>
            <a:off x="4422441" y="5457133"/>
            <a:ext cx="859295" cy="20416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591272" y="47971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114008" y="39237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03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时间事件</a:t>
            </a:r>
            <a:r>
              <a:rPr lang="en-US" altLang="zh-CN" dirty="0" err="1" smtClean="0"/>
              <a:t>serverCron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运行周期</a:t>
            </a:r>
            <a:endParaRPr lang="en-US" altLang="zh-CN" dirty="0"/>
          </a:p>
          <a:p>
            <a:pPr lvl="1"/>
            <a:r>
              <a:rPr lang="zh-CN" altLang="en-US" dirty="0" smtClean="0"/>
              <a:t>默认每隔</a:t>
            </a:r>
            <a:r>
              <a:rPr lang="en-US" altLang="zh-CN" dirty="0" err="1" smtClean="0"/>
              <a:t>100ms</a:t>
            </a:r>
            <a:r>
              <a:rPr lang="zh-CN" altLang="en-US" dirty="0" smtClean="0"/>
              <a:t>执行一次</a:t>
            </a:r>
            <a:r>
              <a:rPr lang="en-US" altLang="zh-CN" dirty="0" smtClean="0"/>
              <a:t>(1s/</a:t>
            </a:r>
            <a:r>
              <a:rPr lang="en-US" altLang="zh-CN" dirty="0" err="1" smtClean="0"/>
              <a:t>hz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hz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1s</a:t>
            </a:r>
            <a:r>
              <a:rPr lang="zh-CN" altLang="en-US" dirty="0" smtClean="0"/>
              <a:t>执行多少次，可以修改配置文件设置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工作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更新各类统计信息，时间，内存占用，数据库占用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清理数据库中的过期键值对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关闭和清理连接失效的客户端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，每隔开</a:t>
            </a:r>
            <a:r>
              <a:rPr lang="en-US" altLang="zh-CN" dirty="0" smtClean="0"/>
              <a:t>1s</a:t>
            </a:r>
            <a:r>
              <a:rPr lang="zh-CN" altLang="en-US" dirty="0" smtClean="0"/>
              <a:t>执行</a:t>
            </a:r>
            <a:r>
              <a:rPr lang="en-US" altLang="zh-CN" dirty="0" err="1" smtClean="0">
                <a:solidFill>
                  <a:srgbClr val="FF0000"/>
                </a:solidFill>
              </a:rPr>
              <a:t>replicationCron</a:t>
            </a:r>
            <a:r>
              <a:rPr lang="zh-CN" altLang="en-US" dirty="0" smtClean="0"/>
              <a:t>，执行与复制相关的操作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。。。（持久化，集群，哨兵模式相关操作）</a:t>
            </a:r>
            <a:endParaRPr lang="en-US" altLang="zh-CN" dirty="0" smtClean="0"/>
          </a:p>
          <a:p>
            <a:pPr marL="344487" lvl="1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047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replicationCron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服务器是</a:t>
            </a:r>
            <a:r>
              <a:rPr lang="en-US" altLang="zh-CN" sz="2800" dirty="0" smtClean="0"/>
              <a:t>slave</a:t>
            </a:r>
            <a:r>
              <a:rPr lang="zh-CN" altLang="en-US" sz="2800" dirty="0" smtClean="0"/>
              <a:t>，检测是否需要连接到</a:t>
            </a:r>
            <a:r>
              <a:rPr lang="en-US" altLang="zh-CN" sz="2800" dirty="0" smtClean="0"/>
              <a:t>master</a:t>
            </a:r>
          </a:p>
          <a:p>
            <a:pPr lvl="1"/>
            <a:r>
              <a:rPr lang="zh-CN" altLang="en-US" sz="2000" dirty="0" smtClean="0"/>
              <a:t>服务器的</a:t>
            </a:r>
            <a:r>
              <a:rPr lang="en-US" altLang="zh-CN" sz="2000" dirty="0" err="1" smtClean="0"/>
              <a:t>repl_state</a:t>
            </a:r>
            <a:r>
              <a:rPr lang="zh-CN" altLang="en-US" sz="2000" dirty="0" smtClean="0"/>
              <a:t>是</a:t>
            </a:r>
            <a:r>
              <a:rPr lang="en-US" altLang="zh-CN" sz="1800" dirty="0" err="1" smtClean="0"/>
              <a:t>REPL_STATE_CONNECT</a:t>
            </a:r>
            <a:r>
              <a:rPr lang="zh-CN" altLang="en-US" sz="1800" dirty="0" smtClean="0"/>
              <a:t>，调用</a:t>
            </a:r>
            <a:r>
              <a:rPr lang="en-US" altLang="zh-CN" sz="1800" dirty="0" err="1" smtClean="0"/>
              <a:t>connectWithMaster</a:t>
            </a:r>
            <a:r>
              <a:rPr lang="zh-CN" altLang="en-US" sz="1800" dirty="0" smtClean="0"/>
              <a:t>函数处理</a:t>
            </a:r>
            <a:endParaRPr lang="en-US" altLang="zh-CN" sz="1800" dirty="0" smtClean="0"/>
          </a:p>
          <a:p>
            <a:r>
              <a:rPr lang="zh-CN" altLang="en-US" sz="2800" dirty="0" smtClean="0"/>
              <a:t>心跳检测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服务器是</a:t>
            </a:r>
            <a:r>
              <a:rPr lang="en-US" altLang="zh-CN" sz="2000" dirty="0" smtClean="0"/>
              <a:t>slave</a:t>
            </a:r>
            <a:r>
              <a:rPr lang="zh-CN" altLang="en-US" sz="2000" dirty="0" smtClean="0"/>
              <a:t>，向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发送</a:t>
            </a:r>
            <a:r>
              <a:rPr lang="en-US" altLang="zh-CN" sz="1600" dirty="0" err="1" smtClean="0"/>
              <a:t>REPLCONF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ACK</a:t>
            </a:r>
            <a:r>
              <a:rPr lang="en-US" altLang="zh-CN" sz="1600" dirty="0" smtClean="0"/>
              <a:t>  &lt;offset&gt;</a:t>
            </a:r>
            <a:r>
              <a:rPr lang="zh-CN" altLang="en-US" sz="1600" dirty="0" smtClean="0"/>
              <a:t>，</a:t>
            </a:r>
            <a:r>
              <a:rPr lang="zh-CN" altLang="en-US" sz="2000" dirty="0" smtClean="0"/>
              <a:t>每</a:t>
            </a:r>
            <a:r>
              <a:rPr lang="en-US" altLang="zh-CN" sz="2000" dirty="0" smtClean="0"/>
              <a:t>1s</a:t>
            </a:r>
            <a:r>
              <a:rPr lang="zh-CN" altLang="en-US" sz="2000" dirty="0" smtClean="0"/>
              <a:t>发送一次</a:t>
            </a:r>
            <a:r>
              <a:rPr lang="zh-CN" altLang="en-US" sz="1600" dirty="0"/>
              <a:t>（</a:t>
            </a:r>
            <a:r>
              <a:rPr lang="zh-CN" altLang="en-US" sz="2000" dirty="0" smtClean="0"/>
              <a:t>此时</a:t>
            </a:r>
            <a:r>
              <a:rPr lang="en-US" altLang="zh-CN" sz="2000" dirty="0" smtClean="0"/>
              <a:t>slave</a:t>
            </a:r>
            <a:r>
              <a:rPr lang="zh-CN" altLang="en-US" sz="2000" dirty="0" smtClean="0"/>
              <a:t>已经连接到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和完成</a:t>
            </a:r>
            <a:r>
              <a:rPr lang="en-US" altLang="zh-CN" sz="1600" dirty="0" err="1" smtClean="0"/>
              <a:t>RDB</a:t>
            </a:r>
            <a:r>
              <a:rPr lang="zh-CN" altLang="en-US" sz="2000" dirty="0" smtClean="0"/>
              <a:t>传送）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服务器是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，向连接的</a:t>
            </a:r>
            <a:r>
              <a:rPr lang="en-US" altLang="zh-CN" sz="2000" dirty="0" smtClean="0"/>
              <a:t>slaves</a:t>
            </a:r>
            <a:r>
              <a:rPr lang="zh-CN" altLang="en-US" sz="2000" dirty="0" smtClean="0"/>
              <a:t>发送</a:t>
            </a:r>
            <a:r>
              <a:rPr lang="en-US" altLang="zh-CN" sz="1600" dirty="0" smtClean="0"/>
              <a:t>PING</a:t>
            </a:r>
            <a:r>
              <a:rPr lang="zh-CN" altLang="en-US" sz="1600" dirty="0" smtClean="0"/>
              <a:t>，</a:t>
            </a:r>
            <a:r>
              <a:rPr lang="zh-CN" altLang="en-US" sz="2000" dirty="0" smtClean="0"/>
              <a:t>每</a:t>
            </a:r>
            <a:r>
              <a:rPr lang="en-US" altLang="zh-CN" sz="2000" dirty="0" err="1" smtClean="0"/>
              <a:t>10s</a:t>
            </a:r>
            <a:r>
              <a:rPr lang="zh-CN" altLang="en-US" sz="2000" dirty="0" smtClean="0"/>
              <a:t>发送一次</a:t>
            </a: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598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AutoShape 2" descr="https://img-blog.csdn.net/20150724105253825?watermark/2/text/aHR0cDovL2Jsb2cuY3Nkbi5uZXQv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83768" y="2661022"/>
            <a:ext cx="309634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22912" y="3244334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Master-Slave</a:t>
            </a:r>
            <a:r>
              <a:rPr lang="zh-CN" altLang="en-US" dirty="0"/>
              <a:t>的连接建立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rgbClr val="57126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Master-Slave</a:t>
            </a:r>
            <a:r>
              <a:rPr lang="zh-CN" altLang="en-US" kern="0" dirty="0" smtClean="0"/>
              <a:t>的连接建立</a:t>
            </a:r>
            <a:endParaRPr lang="zh-CN" altLang="en-US" kern="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539552" y="894013"/>
            <a:ext cx="7488832" cy="5487315"/>
            <a:chOff x="539552" y="894013"/>
            <a:chExt cx="7488832" cy="548731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t="13862" b="1621"/>
            <a:stretch/>
          </p:blipFill>
          <p:spPr>
            <a:xfrm>
              <a:off x="539552" y="1556792"/>
              <a:ext cx="7488832" cy="4824536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/>
            <a:srcRect b="88389"/>
            <a:stretch/>
          </p:blipFill>
          <p:spPr>
            <a:xfrm>
              <a:off x="539552" y="894013"/>
              <a:ext cx="7488832" cy="662779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2411760" y="2661022"/>
            <a:ext cx="3240360" cy="58331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线形标注 2 8"/>
          <p:cNvSpPr/>
          <p:nvPr/>
        </p:nvSpPr>
        <p:spPr>
          <a:xfrm>
            <a:off x="1501345" y="5163313"/>
            <a:ext cx="2178910" cy="766588"/>
          </a:xfrm>
          <a:prstGeom prst="borderCallout2">
            <a:avLst>
              <a:gd name="adj1" fmla="val 68040"/>
              <a:gd name="adj2" fmla="val -1033"/>
              <a:gd name="adj3" fmla="val 69026"/>
              <a:gd name="adj4" fmla="val -16667"/>
              <a:gd name="adj5" fmla="val 103628"/>
              <a:gd name="adj6" fmla="val -28616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526901" y="5131109"/>
            <a:ext cx="2016891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rgbClr val="7030A0"/>
              </a:buClr>
            </a:pPr>
            <a:r>
              <a:rPr lang="zh-CN" altLang="en-US" sz="1600" dirty="0" smtClean="0"/>
              <a:t>创建一个对应</a:t>
            </a:r>
            <a:r>
              <a:rPr lang="en-US" altLang="zh-CN" sz="1600" dirty="0" smtClean="0"/>
              <a:t>master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client</a:t>
            </a:r>
            <a:r>
              <a:rPr lang="zh-CN" altLang="en-US" sz="1600" dirty="0" smtClean="0"/>
              <a:t>存放到</a:t>
            </a:r>
            <a:r>
              <a:rPr lang="en-US" altLang="zh-CN" sz="1600" dirty="0" err="1" smtClean="0"/>
              <a:t>server.master</a:t>
            </a:r>
            <a:endParaRPr lang="en-US" altLang="zh-CN" sz="1600" dirty="0" smtClean="0"/>
          </a:p>
        </p:txBody>
      </p:sp>
      <p:sp>
        <p:nvSpPr>
          <p:cNvPr id="16" name="线形标注 2 15"/>
          <p:cNvSpPr/>
          <p:nvPr/>
        </p:nvSpPr>
        <p:spPr>
          <a:xfrm>
            <a:off x="4042388" y="1179517"/>
            <a:ext cx="2329812" cy="645127"/>
          </a:xfrm>
          <a:prstGeom prst="borderCallout2">
            <a:avLst>
              <a:gd name="adj1" fmla="val 68040"/>
              <a:gd name="adj2" fmla="val -1033"/>
              <a:gd name="adj3" fmla="val 69026"/>
              <a:gd name="adj4" fmla="val -16667"/>
              <a:gd name="adj5" fmla="val 125885"/>
              <a:gd name="adj6" fmla="val -28616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067944" y="1147313"/>
            <a:ext cx="237626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rgbClr val="7030A0"/>
              </a:buClr>
            </a:pPr>
            <a:r>
              <a:rPr lang="zh-CN" altLang="en-US" sz="1600" dirty="0" smtClean="0"/>
              <a:t>创建一个对应</a:t>
            </a:r>
            <a:r>
              <a:rPr lang="en-US" altLang="zh-CN" sz="1600" dirty="0" smtClean="0"/>
              <a:t>slave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client</a:t>
            </a:r>
            <a:r>
              <a:rPr lang="zh-CN" altLang="en-US" sz="1600" dirty="0" smtClean="0"/>
              <a:t>加入</a:t>
            </a:r>
            <a:r>
              <a:rPr lang="en-US" altLang="zh-CN" sz="1600" dirty="0" err="1" smtClean="0"/>
              <a:t>server.clients</a:t>
            </a:r>
            <a:endParaRPr lang="en-US" altLang="zh-CN" sz="1600" dirty="0" smtClean="0"/>
          </a:p>
        </p:txBody>
      </p:sp>
      <p:sp>
        <p:nvSpPr>
          <p:cNvPr id="18" name="线形标注 2 17"/>
          <p:cNvSpPr/>
          <p:nvPr/>
        </p:nvSpPr>
        <p:spPr>
          <a:xfrm>
            <a:off x="6609853" y="4695171"/>
            <a:ext cx="2178910" cy="610284"/>
          </a:xfrm>
          <a:prstGeom prst="borderCallout2">
            <a:avLst>
              <a:gd name="adj1" fmla="val -2938"/>
              <a:gd name="adj2" fmla="val 24632"/>
              <a:gd name="adj3" fmla="val -16739"/>
              <a:gd name="adj4" fmla="val 19403"/>
              <a:gd name="adj5" fmla="val -85309"/>
              <a:gd name="adj6" fmla="val -17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673451" y="4741769"/>
            <a:ext cx="2068578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rgbClr val="7030A0"/>
              </a:buClr>
            </a:pPr>
            <a:r>
              <a:rPr lang="zh-CN" altLang="en-US" sz="1600" dirty="0" smtClean="0"/>
              <a:t>将对应</a:t>
            </a:r>
            <a:r>
              <a:rPr lang="en-US" altLang="zh-CN" sz="1600" dirty="0" smtClean="0"/>
              <a:t>slave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client</a:t>
            </a:r>
            <a:r>
              <a:rPr lang="zh-CN" altLang="en-US" sz="1600" dirty="0" smtClean="0"/>
              <a:t>存放到</a:t>
            </a:r>
            <a:r>
              <a:rPr lang="en-US" altLang="zh-CN" sz="1600" dirty="0" err="1" smtClean="0"/>
              <a:t>server.slaves</a:t>
            </a:r>
            <a:endParaRPr lang="en-US" altLang="zh-CN" sz="1600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3152056" y="2074389"/>
            <a:ext cx="3220144" cy="286232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/>
              <a:t>master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连接完成后，互为对方的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，通过套接字的可读可写事件进行命令的读取和回复</a:t>
            </a:r>
            <a:endParaRPr lang="en-US" altLang="zh-CN" dirty="0" smtClean="0"/>
          </a:p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后续，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每接收到一条新的命令，就会将其发送给</a:t>
            </a:r>
            <a:r>
              <a:rPr lang="en-US" altLang="zh-CN" dirty="0" smtClean="0"/>
              <a:t>slave</a:t>
            </a:r>
          </a:p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如果连接断开，则</a:t>
            </a:r>
            <a:r>
              <a:rPr lang="zh-CN" altLang="en-US" dirty="0"/>
              <a:t>等</a:t>
            </a:r>
            <a:r>
              <a:rPr lang="zh-CN" altLang="en-US" dirty="0" smtClean="0"/>
              <a:t>下次</a:t>
            </a:r>
            <a:r>
              <a:rPr lang="en-US" altLang="zh-CN" dirty="0" err="1" smtClean="0"/>
              <a:t>replicationCron</a:t>
            </a:r>
            <a:r>
              <a:rPr lang="zh-CN" altLang="en-US" dirty="0" smtClean="0"/>
              <a:t>执行时再进行此过程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3989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Server-Client</a:t>
            </a:r>
            <a:r>
              <a:rPr lang="zh-CN" altLang="en-US" dirty="0" smtClean="0"/>
              <a:t>的交互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普通客户端和服务器的连接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普通客户端创建</a:t>
            </a:r>
            <a:r>
              <a:rPr lang="zh-CN" altLang="en-US" sz="1800" dirty="0"/>
              <a:t>一个客户端套接字，向服务器发起</a:t>
            </a:r>
            <a:r>
              <a:rPr lang="zh-CN" altLang="en-US" sz="1800" dirty="0" smtClean="0"/>
              <a:t>连接</a:t>
            </a:r>
            <a:r>
              <a:rPr lang="zh-CN" altLang="en-US" sz="1800" dirty="0" smtClean="0"/>
              <a:t>请求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服务器</a:t>
            </a:r>
            <a:r>
              <a:rPr lang="zh-CN" altLang="en-US" sz="1800" dirty="0" smtClean="0"/>
              <a:t>套</a:t>
            </a:r>
            <a:r>
              <a:rPr lang="zh-CN" altLang="en-US" sz="1800" dirty="0"/>
              <a:t>接字</a:t>
            </a:r>
            <a:r>
              <a:rPr lang="zh-CN" altLang="en-US" sz="1800" dirty="0" smtClean="0"/>
              <a:t>产生可读事件</a:t>
            </a:r>
            <a:r>
              <a:rPr lang="zh-CN" altLang="en-US" sz="1800" dirty="0"/>
              <a:t>，触发</a:t>
            </a:r>
            <a:r>
              <a:rPr lang="en-US" altLang="zh-CN" sz="1800" dirty="0" err="1"/>
              <a:t>acceptTcpHandler</a:t>
            </a:r>
            <a:r>
              <a:rPr lang="zh-CN" altLang="en-US" sz="1800" dirty="0"/>
              <a:t>，创建</a:t>
            </a:r>
            <a:r>
              <a:rPr lang="en-US" altLang="zh-CN" sz="1800" dirty="0"/>
              <a:t>client</a:t>
            </a:r>
            <a:r>
              <a:rPr lang="zh-CN" altLang="en-US" sz="1800" dirty="0"/>
              <a:t>结构体</a:t>
            </a:r>
            <a:r>
              <a:rPr lang="zh-CN" altLang="en-US" sz="1800" dirty="0" smtClean="0"/>
              <a:t>，（加入服务器的客户端列表，并且</a:t>
            </a:r>
            <a:r>
              <a:rPr lang="zh-CN" altLang="en-US" sz="1800" dirty="0"/>
              <a:t>将客户端套接</a:t>
            </a:r>
            <a:r>
              <a:rPr lang="zh-CN" altLang="en-US" sz="1800" dirty="0" smtClean="0"/>
              <a:t>字</a:t>
            </a:r>
            <a:r>
              <a:rPr lang="zh-CN" altLang="en-US" sz="1800" dirty="0" smtClean="0"/>
              <a:t>的可读事件</a:t>
            </a:r>
            <a:r>
              <a:rPr lang="zh-CN" altLang="en-US" sz="1800" dirty="0" smtClean="0"/>
              <a:t>和</a:t>
            </a:r>
            <a:r>
              <a:rPr lang="zh-CN" altLang="en-US" sz="1800" dirty="0"/>
              <a:t>命令请求</a:t>
            </a:r>
            <a:r>
              <a:rPr lang="zh-CN" altLang="en-US" sz="1800" dirty="0" smtClean="0"/>
              <a:t>处理器关联</a:t>
            </a:r>
            <a:r>
              <a:rPr lang="en-US" altLang="zh-CN" sz="1800" dirty="0" err="1"/>
              <a:t>readQueryFromClient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，</a:t>
            </a:r>
            <a:r>
              <a:rPr lang="zh-CN" altLang="en-US" sz="1800" dirty="0" smtClean="0"/>
              <a:t>注册该</a:t>
            </a:r>
            <a:r>
              <a:rPr lang="zh-CN" altLang="en-US" sz="1800" dirty="0" smtClean="0"/>
              <a:t>事件）</a:t>
            </a:r>
            <a:endParaRPr lang="en-US" altLang="zh-CN" sz="1800" dirty="0" smtClean="0"/>
          </a:p>
          <a:p>
            <a:r>
              <a:rPr lang="zh-CN" altLang="en-US" sz="2400" dirty="0" smtClean="0"/>
              <a:t>客户端发送命令</a:t>
            </a:r>
            <a:endParaRPr lang="en-US" altLang="zh-CN" sz="2400" dirty="0" smtClean="0"/>
          </a:p>
          <a:p>
            <a:pPr lvl="1"/>
            <a:r>
              <a:rPr lang="zh-CN" altLang="en-US" sz="1800" dirty="0"/>
              <a:t>客户端根据用户输入的命令转化成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协议格式，通过连接到服务器的套接字发送给</a:t>
            </a:r>
            <a:r>
              <a:rPr lang="zh-CN" altLang="en-US" sz="1800" dirty="0" smtClean="0"/>
              <a:t>服务器</a:t>
            </a:r>
            <a:endParaRPr lang="en-US" altLang="zh-CN" sz="1800" dirty="0" smtClean="0"/>
          </a:p>
          <a:p>
            <a:r>
              <a:rPr lang="zh-CN" altLang="en-US" sz="2400" dirty="0" smtClean="0"/>
              <a:t>服务器接收处理命令</a:t>
            </a:r>
            <a:endParaRPr lang="en-US" altLang="zh-CN" sz="2400" dirty="0" smtClean="0"/>
          </a:p>
          <a:p>
            <a:pPr lvl="1"/>
            <a:r>
              <a:rPr lang="zh-CN" altLang="en-US" sz="1800" dirty="0"/>
              <a:t>客户端套接字产生可读事件，触发</a:t>
            </a:r>
            <a:r>
              <a:rPr lang="en-US" altLang="zh-CN" sz="1800" dirty="0" err="1"/>
              <a:t>readQueryFromClient</a:t>
            </a:r>
            <a:r>
              <a:rPr lang="zh-CN" altLang="en-US" sz="1800" dirty="0"/>
              <a:t>，服务器读取命令到</a:t>
            </a:r>
            <a:r>
              <a:rPr lang="en-US" altLang="zh-CN" sz="1800" dirty="0" err="1"/>
              <a:t>querybuf</a:t>
            </a:r>
            <a:r>
              <a:rPr lang="zh-CN" altLang="en-US" sz="1800" dirty="0"/>
              <a:t>，根据</a:t>
            </a:r>
            <a:r>
              <a:rPr lang="en-US" altLang="zh-CN" sz="1800" dirty="0" err="1"/>
              <a:t>querybuf</a:t>
            </a:r>
            <a:r>
              <a:rPr lang="zh-CN" altLang="en-US" sz="1800" dirty="0"/>
              <a:t>的内容进行解析，保存命令参数到客户端的相应属性里，</a:t>
            </a:r>
            <a:r>
              <a:rPr lang="zh-CN" altLang="en-US" sz="1800" dirty="0">
                <a:solidFill>
                  <a:srgbClr val="C00000"/>
                </a:solidFill>
              </a:rPr>
              <a:t>处理命令</a:t>
            </a:r>
            <a:r>
              <a:rPr lang="en-US" altLang="zh-CN" sz="1800" dirty="0" err="1">
                <a:solidFill>
                  <a:srgbClr val="C00000"/>
                </a:solidFill>
              </a:rPr>
              <a:t>processCommand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marL="0" indent="0">
              <a:buNone/>
            </a:pPr>
            <a:endParaRPr lang="en-US" altLang="zh-CN" sz="2200" dirty="0" smtClean="0"/>
          </a:p>
          <a:p>
            <a:endParaRPr lang="en-US" altLang="zh-CN" sz="2200" dirty="0" smtClean="0"/>
          </a:p>
          <a:p>
            <a:endParaRPr lang="en-US" altLang="zh-CN" sz="2200" dirty="0" smtClean="0"/>
          </a:p>
          <a:p>
            <a:endParaRPr lang="en-US" altLang="zh-CN" sz="2200" dirty="0" smtClean="0"/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51920" y="3645024"/>
            <a:ext cx="414908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7030A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客户端可能是</a:t>
            </a:r>
            <a:r>
              <a:rPr lang="en-US" altLang="zh-CN" dirty="0" smtClean="0">
                <a:solidFill>
                  <a:srgbClr val="C00000"/>
                </a:solidFill>
              </a:rPr>
              <a:t>slave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：向</a:t>
            </a:r>
            <a:r>
              <a:rPr lang="en-US" altLang="zh-CN" dirty="0" smtClean="0">
                <a:solidFill>
                  <a:srgbClr val="C00000"/>
                </a:solidFill>
              </a:rPr>
              <a:t>master</a:t>
            </a:r>
            <a:r>
              <a:rPr lang="zh-CN" altLang="en-US" dirty="0" smtClean="0">
                <a:solidFill>
                  <a:srgbClr val="C00000"/>
                </a:solidFill>
              </a:rPr>
              <a:t>发心跳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Clr>
                <a:srgbClr val="7030A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客户端可能是</a:t>
            </a:r>
            <a:r>
              <a:rPr lang="en-US" altLang="zh-CN" dirty="0" smtClean="0">
                <a:solidFill>
                  <a:srgbClr val="C00000"/>
                </a:solidFill>
              </a:rPr>
              <a:t>master</a:t>
            </a:r>
            <a:r>
              <a:rPr lang="zh-CN" altLang="en-US" dirty="0" smtClean="0">
                <a:solidFill>
                  <a:srgbClr val="C00000"/>
                </a:solidFill>
              </a:rPr>
              <a:t>：向</a:t>
            </a:r>
            <a:r>
              <a:rPr lang="en-US" altLang="zh-CN" dirty="0" smtClean="0">
                <a:solidFill>
                  <a:srgbClr val="C00000"/>
                </a:solidFill>
              </a:rPr>
              <a:t>slave</a:t>
            </a:r>
            <a:r>
              <a:rPr lang="zh-CN" altLang="en-US" dirty="0" smtClean="0">
                <a:solidFill>
                  <a:srgbClr val="C00000"/>
                </a:solidFill>
              </a:rPr>
              <a:t>发心跳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58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18057</TotalTime>
  <Words>1823</Words>
  <Application>Microsoft Office PowerPoint</Application>
  <PresentationFormat>全屏显示(4:3)</PresentationFormat>
  <Paragraphs>267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仿宋</vt:lpstr>
      <vt:lpstr>黑体</vt:lpstr>
      <vt:lpstr>华文细黑</vt:lpstr>
      <vt:lpstr>宋体</vt:lpstr>
      <vt:lpstr>Arial</vt:lpstr>
      <vt:lpstr>Calibri</vt:lpstr>
      <vt:lpstr>Candara</vt:lpstr>
      <vt:lpstr>Courier New</vt:lpstr>
      <vt:lpstr>Wingdings</vt:lpstr>
      <vt:lpstr>2_Network</vt:lpstr>
      <vt:lpstr>mopec-2</vt:lpstr>
      <vt:lpstr>PowerPoint 演示文稿</vt:lpstr>
      <vt:lpstr>事件驱动机制</vt:lpstr>
      <vt:lpstr>文件事件处理器</vt:lpstr>
      <vt:lpstr>时间事件serverCron</vt:lpstr>
      <vt:lpstr>事件调度与执行</vt:lpstr>
      <vt:lpstr>时间事件serverCron</vt:lpstr>
      <vt:lpstr>replicationCron</vt:lpstr>
      <vt:lpstr>PowerPoint 演示文稿</vt:lpstr>
      <vt:lpstr>Server-Client的交互</vt:lpstr>
      <vt:lpstr>处理命令</vt:lpstr>
      <vt:lpstr>执行命令</vt:lpstr>
      <vt:lpstr>Server-Client的交互</vt:lpstr>
      <vt:lpstr>代码修改1</vt:lpstr>
      <vt:lpstr>代码修改2</vt:lpstr>
      <vt:lpstr>代码修改2</vt:lpstr>
      <vt:lpstr>代码修改2</vt:lpstr>
      <vt:lpstr>代码修改2</vt:lpstr>
      <vt:lpstr>代码修改3</vt:lpstr>
      <vt:lpstr>后续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江雪</cp:lastModifiedBy>
  <cp:revision>2285</cp:revision>
  <cp:lastPrinted>2014-03-24T00:35:37Z</cp:lastPrinted>
  <dcterms:created xsi:type="dcterms:W3CDTF">2012-02-01T01:23:27Z</dcterms:created>
  <dcterms:modified xsi:type="dcterms:W3CDTF">2018-04-12T08:35:18Z</dcterms:modified>
</cp:coreProperties>
</file>