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  <p:sldMasterId id="2147483780" r:id="rId2"/>
  </p:sldMasterIdLst>
  <p:notesMasterIdLst>
    <p:notesMasterId r:id="rId24"/>
  </p:notesMasterIdLst>
  <p:handoutMasterIdLst>
    <p:handoutMasterId r:id="rId25"/>
  </p:handoutMasterIdLst>
  <p:sldIdLst>
    <p:sldId id="554" r:id="rId3"/>
    <p:sldId id="655" r:id="rId4"/>
    <p:sldId id="711" r:id="rId5"/>
    <p:sldId id="717" r:id="rId6"/>
    <p:sldId id="716" r:id="rId7"/>
    <p:sldId id="718" r:id="rId8"/>
    <p:sldId id="719" r:id="rId9"/>
    <p:sldId id="721" r:id="rId10"/>
    <p:sldId id="715" r:id="rId11"/>
    <p:sldId id="722" r:id="rId12"/>
    <p:sldId id="724" r:id="rId13"/>
    <p:sldId id="725" r:id="rId14"/>
    <p:sldId id="726" r:id="rId15"/>
    <p:sldId id="713" r:id="rId16"/>
    <p:sldId id="727" r:id="rId17"/>
    <p:sldId id="728" r:id="rId18"/>
    <p:sldId id="729" r:id="rId19"/>
    <p:sldId id="730" r:id="rId20"/>
    <p:sldId id="731" r:id="rId21"/>
    <p:sldId id="732" r:id="rId22"/>
    <p:sldId id="710" r:id="rId23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正文" id="{684890A5-761F-4139-9A36-479BC44007BA}">
          <p14:sldIdLst>
            <p14:sldId id="554"/>
            <p14:sldId id="655"/>
            <p14:sldId id="711"/>
            <p14:sldId id="717"/>
            <p14:sldId id="716"/>
            <p14:sldId id="718"/>
            <p14:sldId id="719"/>
            <p14:sldId id="721"/>
            <p14:sldId id="715"/>
            <p14:sldId id="722"/>
            <p14:sldId id="724"/>
            <p14:sldId id="725"/>
            <p14:sldId id="726"/>
            <p14:sldId id="713"/>
            <p14:sldId id="727"/>
            <p14:sldId id="728"/>
            <p14:sldId id="729"/>
            <p14:sldId id="730"/>
            <p14:sldId id="731"/>
            <p14:sldId id="732"/>
            <p14:sldId id="7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1302"/>
    <a:srgbClr val="69B7A7"/>
    <a:srgbClr val="86B34E"/>
    <a:srgbClr val="99CCFF"/>
    <a:srgbClr val="797979"/>
    <a:srgbClr val="A27442"/>
    <a:srgbClr val="0431EB"/>
    <a:srgbClr val="F79008"/>
    <a:srgbClr val="D1E4FB"/>
    <a:srgbClr val="CCEC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46" autoAdjust="0"/>
    <p:restoredTop sz="94335" autoAdjust="0"/>
  </p:normalViewPr>
  <p:slideViewPr>
    <p:cSldViewPr>
      <p:cViewPr varScale="1">
        <p:scale>
          <a:sx n="82" d="100"/>
          <a:sy n="82" d="100"/>
        </p:scale>
        <p:origin x="1325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2472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3EC8D-7583-4284-A537-DAB3CE5650E5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0C732-8FF6-4C60-9A53-035D85741A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659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6ED33-92F3-419A-83F1-939B2101925B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A2441-62E5-47DE-97D7-858DE2852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5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5C2F-C2D0-41D0-B081-206A7C6C3DAB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849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5C2F-C2D0-41D0-B081-206A7C6C3DA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983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164388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>
              <a:solidFill>
                <a:srgbClr val="000000"/>
              </a:solidFill>
            </a:endParaRPr>
          </a:p>
        </p:txBody>
      </p:sp>
      <p:pic>
        <p:nvPicPr>
          <p:cNvPr id="6" name="Picture 9" descr="back"/>
          <p:cNvPicPr>
            <a:picLocks noChangeAspect="1" noChangeArrowheads="1"/>
          </p:cNvPicPr>
          <p:nvPr/>
        </p:nvPicPr>
        <p:blipFill>
          <a:blip r:embed="rId2" cstate="print">
            <a:lum bright="-36000" contrast="30000"/>
          </a:blip>
          <a:srcRect/>
          <a:stretch>
            <a:fillRect/>
          </a:stretch>
        </p:blipFill>
        <p:spPr bwMode="auto">
          <a:xfrm>
            <a:off x="7235825" y="3068638"/>
            <a:ext cx="165735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92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1150" y="549275"/>
            <a:ext cx="6781800" cy="2133600"/>
          </a:xfrm>
        </p:spPr>
        <p:txBody>
          <a:bodyPr/>
          <a:lstStyle>
            <a:lvl1pPr algn="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27088" y="2997200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2401B9-C353-496F-83CA-7763BB0F5079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2018/7/19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D2B3B-882E-40F3-A32F-6DD516915044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0A0D1C-E1A7-4173-A83B-BE0A151AD21D}" type="datetime1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F96539-4944-4DB9-A30A-5120CF59C6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AD8151-8E1F-45F1-AD37-ADD20CE3B571}" type="datetime1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F96539-4944-4DB9-A30A-5120CF59C6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8759"/>
            <a:ext cx="7772400" cy="216347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32235"/>
            <a:ext cx="6400800" cy="2739965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088825F0-E1E2-4D5D-A82F-05FCC4810083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2018/7/19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</a:t>
            </a:r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787921" y="6309320"/>
            <a:ext cx="2847975" cy="365125"/>
          </a:xfrm>
        </p:spPr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pic>
        <p:nvPicPr>
          <p:cNvPr id="10" name="Picture 6" descr="tower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157192"/>
            <a:ext cx="19907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NJU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509" y="476672"/>
            <a:ext cx="2016350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302" y="501436"/>
            <a:ext cx="602938" cy="7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25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51520"/>
          </a:xfrm>
        </p:spPr>
        <p:txBody>
          <a:bodyPr/>
          <a:lstStyle>
            <a:lvl1pPr>
              <a:defRPr sz="4800" baseline="0">
                <a:latin typeface="Candara" panose="020E0502030303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  <a:lvl2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2pPr>
            <a:lvl3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3pPr>
            <a:lvl4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4pPr>
            <a:lvl5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72200" y="6468467"/>
            <a:ext cx="2085975" cy="365125"/>
          </a:xfrm>
        </p:spPr>
        <p:txBody>
          <a:bodyPr/>
          <a:lstStyle>
            <a:lvl1pPr>
              <a:defRPr sz="1200"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D2B25160-6D74-44E6-9A57-FE09CF98F078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2018/7/19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9552" y="6453336"/>
            <a:ext cx="4072111" cy="365125"/>
          </a:xfrm>
        </p:spPr>
        <p:txBody>
          <a:bodyPr/>
          <a:lstStyle>
            <a:lvl1pPr>
              <a:defRPr lang="en-US" altLang="zh-CN" sz="1200" b="0" i="0" baseline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97927" y="6468467"/>
            <a:ext cx="410577" cy="365125"/>
          </a:xfrm>
        </p:spPr>
        <p:txBody>
          <a:bodyPr/>
          <a:lstStyle>
            <a:lvl1pPr>
              <a:defRPr sz="1200"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472576"/>
            <a:ext cx="288000" cy="3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baseline="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Candara" panose="020E0502030303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 baseline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25AAD66-C55A-4153-AC01-CF58499EEF39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2018/7/19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30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B6EA-C27F-4C6C-B3BE-8FA73B165B46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2018/7/19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0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0494-49F0-4E2C-974C-52997AD2B4FA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2018/7/19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08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BB93B621-1D18-4C12-9F5E-8634C31B582F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2018/7/19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72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70ABCB11-2F15-4514-AF3A-9B87F3D5E401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2018/7/19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90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E85D-FD67-433A-95A2-8B28BE35333E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2018/7/19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62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+mj-lt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  <a:ea typeface="黑体" panose="02010609060101010101" pitchFamily="49" charset="-122"/>
              </a:defRPr>
            </a:lvl1pPr>
            <a:lvl2pPr>
              <a:defRPr>
                <a:latin typeface="+mj-lt"/>
                <a:ea typeface="黑体" panose="02010609060101010101" pitchFamily="49" charset="-122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zh-CN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2018/7/19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defRPr>
            </a:lvl1pPr>
          </a:lstStyle>
          <a:p>
            <a:pPr defTabSz="457200"/>
            <a:endParaRPr lang="zh-CN" alt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872C-644B-41E6-B053-75DC9162E92F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2018/7/19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19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CC15-875C-45BB-B7D5-C1D356981074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2018/7/19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63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31FF3-01DA-4D1A-BD9C-EA8CED4F071D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2018/7/19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70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190F2F90-169B-4E3A-B641-F17EA8199ECB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2018/7/19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+mj-lt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>
                <a:latin typeface="+mj-lt"/>
                <a:ea typeface="黑体" panose="02010609060101010101" pitchFamily="49" charset="-122"/>
              </a:defRPr>
            </a:lvl1pPr>
            <a:lvl2pPr>
              <a:defRPr sz="2400">
                <a:latin typeface="+mj-lt"/>
                <a:ea typeface="黑体" panose="02010609060101010101" pitchFamily="49" charset="-122"/>
              </a:defRPr>
            </a:lvl2pPr>
            <a:lvl3pPr>
              <a:defRPr sz="2000">
                <a:latin typeface="+mj-lt"/>
                <a:ea typeface="黑体" panose="02010609060101010101" pitchFamily="49" charset="-122"/>
              </a:defRPr>
            </a:lvl3pPr>
            <a:lvl4pPr>
              <a:defRPr sz="1800">
                <a:latin typeface="+mj-lt"/>
                <a:ea typeface="黑体" panose="02010609060101010101" pitchFamily="49" charset="-122"/>
              </a:defRPr>
            </a:lvl4pPr>
            <a:lvl5pPr>
              <a:defRPr sz="1800">
                <a:latin typeface="+mj-lt"/>
                <a:ea typeface="黑体" panose="02010609060101010101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>
                <a:latin typeface="+mj-lt"/>
                <a:ea typeface="黑体" panose="02010609060101010101" pitchFamily="49" charset="-122"/>
              </a:defRPr>
            </a:lvl1pPr>
            <a:lvl2pPr>
              <a:defRPr sz="2400">
                <a:latin typeface="+mj-lt"/>
                <a:ea typeface="黑体" panose="02010609060101010101" pitchFamily="49" charset="-122"/>
              </a:defRPr>
            </a:lvl2pPr>
            <a:lvl3pPr>
              <a:defRPr sz="2000">
                <a:latin typeface="+mj-lt"/>
                <a:ea typeface="黑体" panose="02010609060101010101" pitchFamily="49" charset="-122"/>
              </a:defRPr>
            </a:lvl3pPr>
            <a:lvl4pPr>
              <a:defRPr sz="1800">
                <a:latin typeface="+mj-lt"/>
                <a:ea typeface="黑体" panose="02010609060101010101" pitchFamily="49" charset="-122"/>
              </a:defRPr>
            </a:lvl4pPr>
            <a:lvl5pPr>
              <a:defRPr sz="1800">
                <a:latin typeface="+mj-lt"/>
                <a:ea typeface="黑体" panose="02010609060101010101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+mj-lt"/>
                <a:ea typeface="黑体" panose="02010609060101010101" pitchFamily="49" charset="-122"/>
              </a:defRPr>
            </a:lvl1pPr>
          </a:lstStyle>
          <a:p>
            <a:fld id="{C359148F-DC7D-439C-B62C-FE0239F86848}" type="datetime1">
              <a:rPr lang="zh-CN" altLang="en-US" smtClean="0"/>
              <a:pPr/>
              <a:t>2018/7/19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+mj-lt"/>
                <a:ea typeface="黑体" panose="020106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+mj-lt"/>
                <a:ea typeface="黑体" panose="02010609060101010101" pitchFamily="49" charset="-122"/>
              </a:defRPr>
            </a:lvl1pPr>
          </a:lstStyle>
          <a:p>
            <a:fld id="{11F96539-4944-4DB9-A30A-5120CF59C6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4000">
                <a:latin typeface="+mj-lt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3200" b="1">
                <a:latin typeface="+mj-lt"/>
                <a:ea typeface="黑体" panose="020106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+mj-lt"/>
                <a:ea typeface="黑体" panose="02010609060101010101" pitchFamily="49" charset="-122"/>
              </a:defRPr>
            </a:lvl1pPr>
            <a:lvl2pPr>
              <a:defRPr sz="2000">
                <a:latin typeface="+mj-lt"/>
                <a:ea typeface="黑体" panose="02010609060101010101" pitchFamily="49" charset="-122"/>
              </a:defRPr>
            </a:lvl2pPr>
            <a:lvl3pPr>
              <a:defRPr sz="1800">
                <a:latin typeface="+mj-lt"/>
                <a:ea typeface="黑体" panose="02010609060101010101" pitchFamily="49" charset="-122"/>
              </a:defRPr>
            </a:lvl3pPr>
            <a:lvl4pPr>
              <a:defRPr sz="1600">
                <a:latin typeface="+mj-lt"/>
                <a:ea typeface="黑体" panose="02010609060101010101" pitchFamily="49" charset="-122"/>
              </a:defRPr>
            </a:lvl4pPr>
            <a:lvl5pPr>
              <a:defRPr sz="1600">
                <a:latin typeface="+mj-lt"/>
                <a:ea typeface="黑体" panose="02010609060101010101" pitchFamily="49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3200" b="1">
                <a:latin typeface="+mj-lt"/>
                <a:ea typeface="黑体" panose="020106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+mj-lt"/>
                <a:ea typeface="黑体" panose="02010609060101010101" pitchFamily="49" charset="-122"/>
              </a:defRPr>
            </a:lvl1pPr>
            <a:lvl2pPr>
              <a:defRPr sz="2000">
                <a:latin typeface="+mj-lt"/>
                <a:ea typeface="黑体" panose="02010609060101010101" pitchFamily="49" charset="-122"/>
              </a:defRPr>
            </a:lvl2pPr>
            <a:lvl3pPr>
              <a:defRPr sz="1800">
                <a:latin typeface="+mj-lt"/>
                <a:ea typeface="黑体" panose="02010609060101010101" pitchFamily="49" charset="-122"/>
              </a:defRPr>
            </a:lvl3pPr>
            <a:lvl4pPr>
              <a:defRPr sz="1600">
                <a:latin typeface="+mj-lt"/>
                <a:ea typeface="黑体" panose="02010609060101010101" pitchFamily="49" charset="-122"/>
              </a:defRPr>
            </a:lvl4pPr>
            <a:lvl5pPr>
              <a:defRPr sz="1600">
                <a:latin typeface="+mj-lt"/>
                <a:ea typeface="黑体" panose="02010609060101010101" pitchFamily="49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+mj-lt"/>
                <a:ea typeface="黑体" panose="02010609060101010101" pitchFamily="49" charset="-122"/>
              </a:defRPr>
            </a:lvl1pPr>
          </a:lstStyle>
          <a:p>
            <a:fld id="{339FA0E4-3D0F-4EA1-8DE8-179E51BDCAD2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2018/7/19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+mj-lt"/>
                <a:ea typeface="黑体" panose="02010609060101010101" pitchFamily="49" charset="-122"/>
              </a:defRPr>
            </a:lvl1pPr>
          </a:lstStyle>
          <a:p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+mj-lt"/>
                <a:ea typeface="黑体" panose="02010609060101010101" pitchFamily="49" charset="-122"/>
              </a:defRPr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7639B2-BE88-43E5-9A9C-229E66C79D12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2018/7/19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3C3A42-B884-46E6-A801-778E9F6D22DF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2018/7/19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5ABD63-781D-406C-88DE-130EA30052E5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2018/7/19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2D2B3B-882E-40F3-A32F-6DD516915044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4B75FE-CA53-4A07-A41E-E0F10CEDF23B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2018/7/19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7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7818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3884"/>
            <a:ext cx="21336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 defTabSz="457200"/>
            <a:fld id="{B521F525-9200-48C1-9F27-A5E1B65E7F78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2018/7/19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3884"/>
            <a:ext cx="28956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aseline="0">
                <a:latin typeface="Arial" panose="020B0604020202020204" pitchFamily="34" charset="0"/>
                <a:ea typeface="仿宋" panose="02010609060101010101" pitchFamily="49" charset="-122"/>
              </a:defRPr>
            </a:lvl1pPr>
          </a:lstStyle>
          <a:p>
            <a:pPr defTabSz="457200"/>
            <a:r>
              <a:rPr kumimoji="1"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818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3884"/>
            <a:ext cx="21336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 defTabSz="457200"/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 defTabSz="457200"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pic>
        <p:nvPicPr>
          <p:cNvPr id="1032" name="Picture 8" descr="nju01"/>
          <p:cNvPicPr>
            <a:picLocks noChangeAspect="1" noChangeArrowheads="1"/>
          </p:cNvPicPr>
          <p:nvPr/>
        </p:nvPicPr>
        <p:blipFill>
          <a:blip r:embed="rId13" cstate="print">
            <a:lum bright="12000" contrast="-18000"/>
          </a:blip>
          <a:srcRect/>
          <a:stretch>
            <a:fillRect/>
          </a:stretch>
        </p:blipFill>
        <p:spPr bwMode="auto">
          <a:xfrm>
            <a:off x="8032751" y="702970"/>
            <a:ext cx="608883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 b="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+mn-ea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9381"/>
            <a:ext cx="8229600" cy="43099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0192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AD447602-417E-4FA0-A768-0CCEDCC21470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2018/7/19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913" y="6309320"/>
            <a:ext cx="3496047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lang="en-US" altLang="zh-CN" b="0" i="0" baseline="0" smtClean="0">
                <a:effectLst/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5286" y="6356350"/>
            <a:ext cx="42121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136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lang="en-US" altLang="en-US" sz="4800" b="1" kern="1200" baseline="0" dirty="0">
          <a:solidFill>
            <a:schemeClr val="accent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Candara" panose="020E0502030303020204" pitchFamily="34" charset="0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000" b="1" kern="1200" baseline="0">
          <a:solidFill>
            <a:schemeClr val="tx1">
              <a:lumMod val="75000"/>
              <a:lumOff val="25000"/>
            </a:schemeClr>
          </a:solidFill>
          <a:latin typeface="Candara" panose="020E0502030303020204" pitchFamily="34" charset="0"/>
          <a:ea typeface="华文细黑" panose="0201060004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400" kern="1200" baseline="0">
          <a:solidFill>
            <a:schemeClr val="tx1">
              <a:lumMod val="75000"/>
              <a:lumOff val="25000"/>
            </a:schemeClr>
          </a:solidFill>
          <a:latin typeface="Candara" panose="020E0502030303020204" pitchFamily="34" charset="0"/>
          <a:ea typeface="华文细黑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>
              <a:lumMod val="75000"/>
              <a:lumOff val="25000"/>
            </a:schemeClr>
          </a:solidFill>
          <a:latin typeface="Candara" panose="020E0502030303020204" pitchFamily="34" charset="0"/>
          <a:ea typeface="华文细黑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 baseline="0">
          <a:solidFill>
            <a:schemeClr val="tx1">
              <a:lumMod val="75000"/>
              <a:lumOff val="25000"/>
            </a:schemeClr>
          </a:solidFill>
          <a:latin typeface="Candara" panose="020E0502030303020204" pitchFamily="34" charset="0"/>
          <a:ea typeface="华文细黑" panose="02010600040101010101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 baseline="0">
          <a:solidFill>
            <a:schemeClr val="tx1">
              <a:lumMod val="75000"/>
              <a:lumOff val="25000"/>
            </a:schemeClr>
          </a:solidFill>
          <a:latin typeface="Candara" panose="020E0502030303020204" pitchFamily="34" charset="0"/>
          <a:ea typeface="华文细黑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71600" y="4437112"/>
            <a:ext cx="5104262" cy="1348348"/>
          </a:xfrm>
          <a:prstGeom prst="rect">
            <a:avLst/>
          </a:prstGeom>
        </p:spPr>
        <p:txBody>
          <a:bodyPr vert="horz" lIns="118872" tIns="0" rIns="45720" bIns="0" rtlCol="0" anchor="ctr">
            <a:no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None/>
              <a:defRPr kumimoji="0"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None/>
              <a:defRPr kumimoji="0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30000"/>
              </a:lnSpc>
              <a:buClr>
                <a:srgbClr val="6076B4"/>
              </a:buClr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张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宇奇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  <a:buClr>
                <a:srgbClr val="6076B4"/>
              </a:buClr>
            </a:pP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2018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7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月</a:t>
            </a:r>
            <a:r>
              <a:rPr lang="en-US" altLang="zh-CN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19</a:t>
            </a:r>
            <a:r>
              <a:rPr lang="zh-CN" altLang="en-US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日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755576" y="1772816"/>
            <a:ext cx="7543800" cy="179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zh-CN" kern="0" dirty="0" smtClean="0">
                <a:solidFill>
                  <a:srgbClr val="7C1302"/>
                </a:solidFill>
                <a:latin typeface="Arial"/>
              </a:rPr>
              <a:t>Redis </a:t>
            </a:r>
            <a:r>
              <a:rPr lang="zh-CN" altLang="en-US" kern="0" dirty="0" smtClean="0">
                <a:solidFill>
                  <a:srgbClr val="7C1302"/>
                </a:solidFill>
                <a:latin typeface="Arial"/>
              </a:rPr>
              <a:t>对象</a:t>
            </a:r>
            <a:r>
              <a:rPr lang="en-US" altLang="zh-CN" kern="0" dirty="0" smtClean="0">
                <a:solidFill>
                  <a:srgbClr val="7C1302"/>
                </a:solidFill>
                <a:latin typeface="Arial"/>
              </a:rPr>
              <a:t>&amp;</a:t>
            </a:r>
            <a:r>
              <a:rPr lang="zh-CN" altLang="en-US" kern="0" dirty="0" smtClean="0">
                <a:solidFill>
                  <a:srgbClr val="7C1302"/>
                </a:solidFill>
                <a:latin typeface="Arial"/>
              </a:rPr>
              <a:t>通信，</a:t>
            </a:r>
            <a:endParaRPr lang="en-US" altLang="zh-CN" kern="0" dirty="0" smtClean="0">
              <a:solidFill>
                <a:srgbClr val="7C1302"/>
              </a:solidFill>
              <a:latin typeface="Arial"/>
            </a:endParaRPr>
          </a:p>
          <a:p>
            <a:pPr algn="ctr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kern="0" dirty="0">
                <a:solidFill>
                  <a:srgbClr val="7C1302"/>
                </a:solidFill>
                <a:latin typeface="Arial"/>
              </a:rPr>
              <a:t>逻辑</a:t>
            </a:r>
            <a:r>
              <a:rPr lang="zh-CN" altLang="en-US" kern="0" dirty="0" smtClean="0">
                <a:solidFill>
                  <a:srgbClr val="7C1302"/>
                </a:solidFill>
                <a:latin typeface="Arial"/>
              </a:rPr>
              <a:t>时钟、</a:t>
            </a:r>
            <a:r>
              <a:rPr lang="en-US" altLang="zh-CN" kern="0" dirty="0" smtClean="0">
                <a:solidFill>
                  <a:srgbClr val="7C1302"/>
                </a:solidFill>
                <a:latin typeface="Arial"/>
              </a:rPr>
              <a:t>CRDT </a:t>
            </a:r>
            <a:r>
              <a:rPr lang="zh-CN" altLang="en-US" kern="0" dirty="0" smtClean="0">
                <a:solidFill>
                  <a:srgbClr val="7C1302"/>
                </a:solidFill>
                <a:latin typeface="Arial"/>
              </a:rPr>
              <a:t>框架</a:t>
            </a:r>
            <a:endParaRPr lang="en-US" altLang="zh-CN" kern="0" dirty="0" smtClean="0">
              <a:solidFill>
                <a:srgbClr val="7C130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611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691"/>
    </mc:Choice>
    <mc:Fallback xmlns="">
      <p:transition advTm="969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复制后处理流程的不同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719262"/>
          <a:ext cx="8229600" cy="4590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552">
                  <a:extLst>
                    <a:ext uri="{9D8B030D-6E8A-4147-A177-3AD203B41FA5}">
                      <a16:colId xmlns:a16="http://schemas.microsoft.com/office/drawing/2014/main" val="146058777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391904680"/>
                    </a:ext>
                  </a:extLst>
                </a:gridCol>
                <a:gridCol w="4546848">
                  <a:extLst>
                    <a:ext uri="{9D8B030D-6E8A-4147-A177-3AD203B41FA5}">
                      <a16:colId xmlns:a16="http://schemas.microsoft.com/office/drawing/2014/main" val="3881584531"/>
                    </a:ext>
                  </a:extLst>
                </a:gridCol>
              </a:tblGrid>
              <a:tr h="40419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发送消息</a:t>
                      </a:r>
                      <a:endParaRPr lang="zh-CN" altLang="en-US" dirty="0"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接收消息</a:t>
                      </a:r>
                      <a:endParaRPr lang="zh-CN" altLang="en-US" dirty="0"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行为</a:t>
                      </a:r>
                      <a:endParaRPr lang="zh-CN" altLang="en-US" dirty="0"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5385990"/>
                  </a:ext>
                </a:extLst>
              </a:tr>
              <a:tr h="69764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客户端</a:t>
                      </a:r>
                      <a:endParaRPr lang="zh-CN" altLang="en-US" dirty="0"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原 </a:t>
                      </a:r>
                      <a:r>
                        <a:rPr lang="en-US" altLang="zh-CN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server</a:t>
                      </a:r>
                      <a:endParaRPr lang="zh-CN" altLang="en-US" dirty="0"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执行原 </a:t>
                      </a:r>
                      <a:r>
                        <a:rPr lang="en-US" altLang="zh-CN" dirty="0" err="1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Redis</a:t>
                      </a:r>
                      <a:r>
                        <a:rPr lang="en-US" altLang="zh-CN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CN" altLang="en-US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的命令处理函数</a:t>
                      </a:r>
                      <a:endParaRPr lang="en-US" altLang="zh-CN" dirty="0" smtClean="0"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向客户端返回结果</a:t>
                      </a:r>
                      <a:endParaRPr lang="zh-CN" altLang="en-US" dirty="0"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03678"/>
                  </a:ext>
                </a:extLst>
              </a:tr>
              <a:tr h="189360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客户端</a:t>
                      </a:r>
                      <a:endParaRPr lang="zh-CN" altLang="en-US" dirty="0"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Replica server</a:t>
                      </a:r>
                      <a:endParaRPr lang="zh-CN" altLang="en-US" dirty="0" smtClean="0"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命令处理函数：现在可能内部的存储与单 </a:t>
                      </a:r>
                      <a:r>
                        <a:rPr lang="en-US" altLang="zh-CN" dirty="0" err="1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Redis</a:t>
                      </a:r>
                      <a:r>
                        <a:rPr lang="en-US" altLang="zh-CN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CN" altLang="en-US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服务器不同，需要扩展</a:t>
                      </a:r>
                      <a:endParaRPr lang="en-US" altLang="zh-CN" dirty="0" smtClean="0"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若是写命令，转换 </a:t>
                      </a:r>
                      <a:r>
                        <a:rPr lang="en-US" altLang="zh-CN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(CRDT-</a:t>
                      </a:r>
                      <a:r>
                        <a:rPr lang="en-US" altLang="zh-CN" dirty="0" err="1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atSource</a:t>
                      </a:r>
                      <a:r>
                        <a:rPr lang="zh-CN" altLang="en-US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CN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OT)</a:t>
                      </a:r>
                      <a:r>
                        <a:rPr lang="en-US" altLang="zh-CN" baseline="0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CN" altLang="en-US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后，向所有其他 </a:t>
                      </a:r>
                      <a:r>
                        <a:rPr lang="en-US" altLang="zh-CN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replica server </a:t>
                      </a:r>
                      <a:r>
                        <a:rPr lang="zh-CN" altLang="en-US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广播。注：无更改的写命令不用广播</a:t>
                      </a:r>
                      <a:endParaRPr lang="en-US" altLang="zh-CN" dirty="0" smtClean="0"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向客户端返回结果，应与原 </a:t>
                      </a:r>
                      <a:r>
                        <a:rPr lang="en-US" altLang="zh-CN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server </a:t>
                      </a:r>
                      <a:r>
                        <a:rPr lang="zh-CN" altLang="en-US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一样</a:t>
                      </a:r>
                      <a:endParaRPr lang="zh-CN" altLang="en-US" dirty="0"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622576"/>
                  </a:ext>
                </a:extLst>
              </a:tr>
              <a:tr h="15946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Replica server</a:t>
                      </a:r>
                      <a:endParaRPr lang="zh-CN" altLang="en-US" dirty="0" smtClean="0"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Replica server</a:t>
                      </a:r>
                      <a:endParaRPr lang="zh-CN" altLang="en-US" dirty="0" smtClean="0"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(causal delivery)</a:t>
                      </a:r>
                      <a:r>
                        <a:rPr lang="en-US" altLang="zh-CN" baseline="0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CN" altLang="en-US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依据是否 </a:t>
                      </a:r>
                      <a:r>
                        <a:rPr lang="en-US" altLang="zh-CN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causally ready</a:t>
                      </a:r>
                      <a:r>
                        <a:rPr lang="zh-CN" altLang="en-US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，看是否延迟此命令处理</a:t>
                      </a:r>
                      <a:endParaRPr lang="en-US" altLang="zh-CN" dirty="0" smtClean="0"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使用扩展后的命令处理函数（或特别设计的内部处理函数），处理命令</a:t>
                      </a:r>
                      <a:endParaRPr lang="en-US" altLang="zh-CN" dirty="0" smtClean="0"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一般而言，不应有任何回复</a:t>
                      </a:r>
                      <a:endParaRPr lang="zh-CN" altLang="en-US" dirty="0"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2743645"/>
                  </a:ext>
                </a:extLst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2018/7/19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10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252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需求分析框架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不能</a:t>
            </a:r>
            <a:r>
              <a:rPr lang="zh-CN" altLang="en-US" sz="2800" dirty="0" smtClean="0"/>
              <a:t>破坏非复制情况下 </a:t>
            </a:r>
            <a:r>
              <a:rPr lang="en-US" altLang="zh-CN" sz="2800" dirty="0" smtClean="0"/>
              <a:t>Redis </a:t>
            </a:r>
            <a:r>
              <a:rPr lang="zh-CN" altLang="en-US" sz="2800" dirty="0"/>
              <a:t>运行</a:t>
            </a:r>
            <a:endParaRPr lang="en-US" altLang="zh-CN" sz="2800" dirty="0" smtClean="0"/>
          </a:p>
          <a:p>
            <a:pPr lvl="1"/>
            <a:r>
              <a:rPr lang="zh-CN" altLang="en-US" sz="2000" dirty="0" smtClean="0"/>
              <a:t>识别系统在复制情况下，另开新的流程</a:t>
            </a:r>
            <a:endParaRPr lang="en-US" altLang="zh-CN" sz="2000" dirty="0" smtClean="0"/>
          </a:p>
          <a:p>
            <a:r>
              <a:rPr lang="zh-CN" altLang="en-US" sz="2800" dirty="0" smtClean="0"/>
              <a:t>复制后，操作在广播前会被转换，参数会变化</a:t>
            </a:r>
            <a:endParaRPr lang="en-US" altLang="zh-CN" sz="2800" dirty="0" smtClean="0"/>
          </a:p>
          <a:p>
            <a:pPr lvl="1"/>
            <a:r>
              <a:rPr lang="zh-CN" altLang="en-US" sz="2000" dirty="0" smtClean="0"/>
              <a:t>参考 </a:t>
            </a:r>
            <a:r>
              <a:rPr lang="en-US" altLang="zh-CN" sz="2000" dirty="0" err="1" smtClean="0"/>
              <a:t>argc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argv</a:t>
            </a:r>
            <a:r>
              <a:rPr lang="zh-CN" altLang="en-US" sz="2000" dirty="0" smtClean="0"/>
              <a:t>，新增 </a:t>
            </a:r>
            <a:r>
              <a:rPr lang="en-US" altLang="zh-CN" sz="2000" dirty="0" err="1" smtClean="0"/>
              <a:t>rargc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rargv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用于转换后的参数，用于转发</a:t>
            </a:r>
            <a:endParaRPr lang="en-US" altLang="zh-CN" sz="2000" dirty="0" smtClean="0"/>
          </a:p>
          <a:p>
            <a:r>
              <a:rPr lang="zh-CN" altLang="en-US" sz="2800" dirty="0" smtClean="0"/>
              <a:t>一个 </a:t>
            </a:r>
            <a:r>
              <a:rPr lang="en-US" altLang="zh-CN" sz="2800" dirty="0" smtClean="0"/>
              <a:t>CRDT </a:t>
            </a:r>
            <a:r>
              <a:rPr lang="zh-CN" altLang="en-US" sz="2800" dirty="0" smtClean="0"/>
              <a:t>写操作流程</a:t>
            </a:r>
            <a:endParaRPr lang="en-US" altLang="zh-CN" sz="2800" dirty="0" smtClean="0"/>
          </a:p>
          <a:p>
            <a:pPr lvl="1"/>
            <a:r>
              <a:rPr lang="zh-CN" altLang="en-US" sz="2000" dirty="0" smtClean="0"/>
              <a:t>客户端发起，向服务器 </a:t>
            </a:r>
            <a:r>
              <a:rPr lang="en-US" altLang="zh-CN" sz="2000" dirty="0" smtClean="0"/>
              <a:t>a </a:t>
            </a:r>
            <a:r>
              <a:rPr lang="zh-CN" altLang="en-US" sz="2000" dirty="0" smtClean="0"/>
              <a:t>提出命令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服务器 </a:t>
            </a:r>
            <a:r>
              <a:rPr lang="en-US" altLang="zh-CN" sz="2000" dirty="0" smtClean="0"/>
              <a:t>a </a:t>
            </a:r>
            <a:r>
              <a:rPr lang="zh-CN" altLang="en-US" sz="2000" dirty="0" smtClean="0"/>
              <a:t>进行 </a:t>
            </a:r>
            <a:r>
              <a:rPr lang="en-US" altLang="zh-CN" sz="2000" dirty="0" err="1" smtClean="0"/>
              <a:t>atSource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部分操作，结果发给所有服务器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所有服务器（包括 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）依据上一步结果进行 </a:t>
            </a:r>
            <a:r>
              <a:rPr lang="en-US" altLang="zh-CN" sz="2000" dirty="0" smtClean="0"/>
              <a:t>downstream </a:t>
            </a:r>
            <a:r>
              <a:rPr lang="zh-CN" altLang="en-US" sz="2000" dirty="0" smtClean="0"/>
              <a:t>部分操作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服务器 </a:t>
            </a:r>
            <a:r>
              <a:rPr lang="en-US" altLang="zh-CN" sz="2000" dirty="0" smtClean="0"/>
              <a:t>a </a:t>
            </a:r>
            <a:r>
              <a:rPr lang="zh-CN" altLang="en-US" sz="2000" dirty="0" smtClean="0"/>
              <a:t>对客户端进行回复</a:t>
            </a:r>
            <a:endParaRPr lang="en-US" altLang="zh-CN" sz="2000" dirty="0" smtClean="0"/>
          </a:p>
          <a:p>
            <a:r>
              <a:rPr lang="zh-CN" altLang="en-US" sz="2800" dirty="0" smtClean="0"/>
              <a:t>不再做高层的 </a:t>
            </a:r>
            <a:r>
              <a:rPr lang="en-US" altLang="zh-CN" sz="2800" dirty="0" smtClean="0"/>
              <a:t>causal delivery </a:t>
            </a:r>
            <a:r>
              <a:rPr lang="zh-CN" altLang="en-US" sz="2800" dirty="0" smtClean="0"/>
              <a:t>支持</a:t>
            </a:r>
            <a:endParaRPr lang="en-US" altLang="zh-CN" sz="28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2018/7/19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11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80607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扩展后背后流程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2018/7/19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12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24947" y="1484784"/>
            <a:ext cx="2736304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7C1302"/>
                </a:solidFill>
                <a:latin typeface="Consolas" panose="020B0609020204030204" pitchFamily="49" charset="0"/>
              </a:rPr>
              <a:t>“*4\r\n$4\r\</a:t>
            </a:r>
            <a:r>
              <a:rPr lang="en-US" altLang="zh-CN" sz="1600" dirty="0" err="1" smtClean="0">
                <a:solidFill>
                  <a:srgbClr val="7C1302"/>
                </a:solidFill>
                <a:latin typeface="Consolas" panose="020B0609020204030204" pitchFamily="49" charset="0"/>
              </a:rPr>
              <a:t>nSADD</a:t>
            </a:r>
            <a:r>
              <a:rPr lang="en-US" altLang="zh-CN" sz="1600" dirty="0" smtClean="0">
                <a:solidFill>
                  <a:srgbClr val="7C1302"/>
                </a:solidFill>
                <a:latin typeface="Consolas" panose="020B0609020204030204" pitchFamily="49" charset="0"/>
              </a:rPr>
              <a:t>\r\n$5\r\</a:t>
            </a:r>
            <a:r>
              <a:rPr lang="en-US" altLang="zh-CN" sz="1600" dirty="0" err="1" smtClean="0">
                <a:solidFill>
                  <a:srgbClr val="7C1302"/>
                </a:solidFill>
                <a:latin typeface="Consolas" panose="020B0609020204030204" pitchFamily="49" charset="0"/>
              </a:rPr>
              <a:t>nmyset</a:t>
            </a:r>
            <a:r>
              <a:rPr lang="en-US" altLang="zh-CN" sz="1600" dirty="0" smtClean="0">
                <a:solidFill>
                  <a:srgbClr val="7C1302"/>
                </a:solidFill>
                <a:latin typeface="Consolas" panose="020B0609020204030204" pitchFamily="49" charset="0"/>
              </a:rPr>
              <a:t>\r\n$5\r\</a:t>
            </a:r>
            <a:r>
              <a:rPr lang="en-US" altLang="zh-CN" sz="1600" dirty="0" err="1" smtClean="0">
                <a:solidFill>
                  <a:srgbClr val="7C1302"/>
                </a:solidFill>
                <a:latin typeface="Consolas" panose="020B0609020204030204" pitchFamily="49" charset="0"/>
              </a:rPr>
              <a:t>nHello</a:t>
            </a:r>
            <a:r>
              <a:rPr lang="en-US" altLang="zh-CN" sz="1600" dirty="0" smtClean="0">
                <a:solidFill>
                  <a:srgbClr val="7C1302"/>
                </a:solidFill>
                <a:latin typeface="Consolas" panose="020B0609020204030204" pitchFamily="49" charset="0"/>
              </a:rPr>
              <a:t>\r\n$5\r\</a:t>
            </a:r>
            <a:r>
              <a:rPr lang="en-US" altLang="zh-CN" sz="1600" dirty="0" err="1" smtClean="0">
                <a:solidFill>
                  <a:srgbClr val="7C1302"/>
                </a:solidFill>
                <a:latin typeface="Consolas" panose="020B0609020204030204" pitchFamily="49" charset="0"/>
              </a:rPr>
              <a:t>nWorld</a:t>
            </a:r>
            <a:r>
              <a:rPr lang="en-US" altLang="zh-CN" sz="1600" dirty="0" smtClean="0">
                <a:solidFill>
                  <a:srgbClr val="7C1302"/>
                </a:solidFill>
                <a:latin typeface="Consolas" panose="020B0609020204030204" pitchFamily="49" charset="0"/>
              </a:rPr>
              <a:t>\r\n”</a:t>
            </a:r>
            <a:endParaRPr lang="zh-CN" altLang="en-US" sz="1600" dirty="0">
              <a:solidFill>
                <a:srgbClr val="7C1302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直接箭头连接符 13"/>
          <p:cNvCxnSpPr>
            <a:stCxn id="9" idx="2"/>
            <a:endCxn id="13" idx="0"/>
          </p:cNvCxnSpPr>
          <p:nvPr/>
        </p:nvCxnSpPr>
        <p:spPr>
          <a:xfrm>
            <a:off x="1993099" y="2315781"/>
            <a:ext cx="0" cy="5609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24947" y="2876743"/>
            <a:ext cx="2736304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chemeClr val="bg2">
                    <a:lumMod val="50000"/>
                  </a:schemeClr>
                </a:solidFill>
                <a:latin typeface="+mj-lt"/>
                <a:ea typeface="黑体" panose="02010609060101010101" pitchFamily="49" charset="-122"/>
              </a:rPr>
              <a:t>Argc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黑体" panose="02010609060101010101" pitchFamily="49" charset="-122"/>
              </a:rPr>
              <a:t>：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黑体" panose="02010609060101010101" pitchFamily="49" charset="-122"/>
              </a:rPr>
              <a:t>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chemeClr val="bg2">
                    <a:lumMod val="50000"/>
                  </a:schemeClr>
                </a:solidFill>
                <a:latin typeface="+mj-lt"/>
                <a:ea typeface="黑体" panose="02010609060101010101" pitchFamily="49" charset="-122"/>
              </a:rPr>
              <a:t>Argv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黑体" panose="02010609060101010101" pitchFamily="49" charset="-122"/>
              </a:rPr>
              <a:t>：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黑体" panose="02010609060101010101" pitchFamily="49" charset="-122"/>
              </a:rPr>
              <a:t>SADD 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  <a:latin typeface="+mj-lt"/>
                <a:ea typeface="黑体" panose="02010609060101010101" pitchFamily="49" charset="-122"/>
              </a:rPr>
              <a:t>myset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+mj-lt"/>
                <a:ea typeface="黑体" panose="02010609060101010101" pitchFamily="49" charset="-122"/>
              </a:rPr>
              <a:t> Hello World </a:t>
            </a:r>
            <a:endParaRPr lang="en-US" altLang="zh-CN" dirty="0" smtClean="0">
              <a:solidFill>
                <a:schemeClr val="bg2">
                  <a:lumMod val="50000"/>
                </a:schemeClr>
              </a:solidFill>
              <a:latin typeface="+mj-lt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黑体" panose="02010609060101010101" pitchFamily="49" charset="-122"/>
              </a:rPr>
              <a:t>函数：</a:t>
            </a:r>
            <a:r>
              <a:rPr lang="en-US" altLang="zh-CN" dirty="0" err="1" smtClean="0">
                <a:solidFill>
                  <a:schemeClr val="bg2">
                    <a:lumMod val="50000"/>
                  </a:schemeClr>
                </a:solidFill>
                <a:latin typeface="+mj-lt"/>
                <a:ea typeface="黑体" panose="02010609060101010101" pitchFamily="49" charset="-122"/>
              </a:rPr>
              <a:t>saddCommand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4947" y="4510861"/>
            <a:ext cx="273630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黑体" panose="02010609060101010101" pitchFamily="49" charset="-122"/>
              </a:rPr>
              <a:t>将 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黑体" panose="02010609060101010101" pitchFamily="49" charset="-122"/>
              </a:rPr>
              <a:t>hello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黑体" panose="02010609060101010101" pitchFamily="49" charset="-122"/>
              </a:rPr>
              <a:t>world 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黑体" panose="02010609060101010101" pitchFamily="49" charset="-122"/>
              </a:rPr>
              <a:t>两个字符串放入集合 </a:t>
            </a:r>
            <a:r>
              <a:rPr lang="en-US" altLang="zh-CN" dirty="0" err="1" smtClean="0">
                <a:solidFill>
                  <a:schemeClr val="bg2">
                    <a:lumMod val="50000"/>
                  </a:schemeClr>
                </a:solidFill>
                <a:latin typeface="+mj-lt"/>
                <a:ea typeface="黑体" panose="02010609060101010101" pitchFamily="49" charset="-122"/>
              </a:rPr>
              <a:t>myset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+mj-lt"/>
              <a:ea typeface="黑体" panose="02010609060101010101" pitchFamily="49" charset="-122"/>
            </a:endParaRPr>
          </a:p>
        </p:txBody>
      </p:sp>
      <p:cxnSp>
        <p:nvCxnSpPr>
          <p:cNvPr id="17" name="直接箭头连接符 16"/>
          <p:cNvCxnSpPr>
            <a:stCxn id="13" idx="2"/>
            <a:endCxn id="16" idx="0"/>
          </p:cNvCxnSpPr>
          <p:nvPr/>
        </p:nvCxnSpPr>
        <p:spPr>
          <a:xfrm>
            <a:off x="1993099" y="4077072"/>
            <a:ext cx="0" cy="4337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6" idx="2"/>
            <a:endCxn id="21" idx="0"/>
          </p:cNvCxnSpPr>
          <p:nvPr/>
        </p:nvCxnSpPr>
        <p:spPr>
          <a:xfrm flipH="1">
            <a:off x="1979712" y="5157192"/>
            <a:ext cx="13387" cy="6695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11560" y="5826750"/>
            <a:ext cx="273630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7C1302"/>
                </a:solidFill>
                <a:latin typeface="+mj-lt"/>
                <a:ea typeface="黑体" panose="02010609060101010101" pitchFamily="49" charset="-122"/>
              </a:rPr>
              <a:t>释放 </a:t>
            </a:r>
            <a:r>
              <a:rPr lang="en-US" altLang="zh-CN" dirty="0" err="1" smtClean="0">
                <a:solidFill>
                  <a:srgbClr val="7C1302"/>
                </a:solidFill>
                <a:latin typeface="+mj-lt"/>
                <a:ea typeface="黑体" panose="02010609060101010101" pitchFamily="49" charset="-122"/>
              </a:rPr>
              <a:t>argv</a:t>
            </a:r>
            <a:r>
              <a:rPr lang="en-US" altLang="zh-CN" dirty="0" smtClean="0">
                <a:solidFill>
                  <a:srgbClr val="7C1302"/>
                </a:solidFill>
                <a:latin typeface="+mj-lt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solidFill>
                  <a:srgbClr val="7C1302"/>
                </a:solidFill>
                <a:latin typeface="+mj-lt"/>
                <a:ea typeface="黑体" panose="02010609060101010101" pitchFamily="49" charset="-122"/>
              </a:rPr>
              <a:t>空间</a:t>
            </a:r>
            <a:endParaRPr lang="zh-CN" altLang="en-US" dirty="0">
              <a:solidFill>
                <a:srgbClr val="7C1302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09599" y="2492896"/>
            <a:ext cx="430887" cy="121843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600" dirty="0" smtClean="0"/>
              <a:t>复制情况</a:t>
            </a:r>
            <a:endParaRPr lang="zh-CN" altLang="en-US" sz="1600" dirty="0"/>
          </a:p>
        </p:txBody>
      </p:sp>
      <p:sp>
        <p:nvSpPr>
          <p:cNvPr id="19" name="文本框 18"/>
          <p:cNvSpPr txBox="1"/>
          <p:nvPr/>
        </p:nvSpPr>
        <p:spPr>
          <a:xfrm>
            <a:off x="1979712" y="4149080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原情况</a:t>
            </a:r>
            <a:endParaRPr lang="zh-CN" altLang="en-US" sz="1600" dirty="0"/>
          </a:p>
        </p:txBody>
      </p:sp>
      <p:sp>
        <p:nvSpPr>
          <p:cNvPr id="22" name="文本框 21"/>
          <p:cNvSpPr txBox="1"/>
          <p:nvPr/>
        </p:nvSpPr>
        <p:spPr>
          <a:xfrm>
            <a:off x="3995936" y="1425550"/>
            <a:ext cx="273630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黑体" panose="02010609060101010101" pitchFamily="49" charset="-122"/>
              </a:rPr>
              <a:t>进行 </a:t>
            </a:r>
            <a:r>
              <a:rPr lang="en-US" altLang="zh-CN" dirty="0" err="1" smtClean="0">
                <a:solidFill>
                  <a:schemeClr val="bg2">
                    <a:lumMod val="50000"/>
                  </a:schemeClr>
                </a:solidFill>
                <a:latin typeface="+mj-lt"/>
                <a:ea typeface="黑体" panose="02010609060101010101" pitchFamily="49" charset="-122"/>
              </a:rPr>
              <a:t>atSource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黑体" panose="02010609060101010101" pitchFamily="49" charset="-122"/>
              </a:rPr>
              <a:t>部分，准备好 </a:t>
            </a:r>
            <a:r>
              <a:rPr lang="en-US" altLang="zh-CN" dirty="0" err="1" smtClean="0">
                <a:solidFill>
                  <a:schemeClr val="bg2">
                    <a:lumMod val="50000"/>
                  </a:schemeClr>
                </a:solidFill>
                <a:latin typeface="+mj-lt"/>
                <a:ea typeface="黑体" panose="02010609060101010101" pitchFamily="49" charset="-122"/>
              </a:rPr>
              <a:t>rargc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黑体" panose="02010609060101010101" pitchFamily="49" charset="-122"/>
              </a:rPr>
              <a:t>，</a:t>
            </a:r>
            <a:r>
              <a:rPr lang="en-US" altLang="zh-CN" dirty="0" err="1" smtClean="0">
                <a:solidFill>
                  <a:schemeClr val="bg2">
                    <a:lumMod val="50000"/>
                  </a:schemeClr>
                </a:solidFill>
                <a:latin typeface="+mj-lt"/>
                <a:ea typeface="黑体" panose="02010609060101010101" pitchFamily="49" charset="-122"/>
              </a:rPr>
              <a:t>rargv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黑体" panose="02010609060101010101" pitchFamily="49" charset="-122"/>
              </a:rPr>
              <a:t>（新增如时间戳），无副作用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+mj-lt"/>
              <a:ea typeface="黑体" panose="02010609060101010101" pitchFamily="49" charset="-122"/>
            </a:endParaRPr>
          </a:p>
        </p:txBody>
      </p:sp>
      <p:cxnSp>
        <p:nvCxnSpPr>
          <p:cNvPr id="18" name="肘形连接符 17"/>
          <p:cNvCxnSpPr>
            <a:stCxn id="13" idx="3"/>
            <a:endCxn id="22" idx="1"/>
          </p:cNvCxnSpPr>
          <p:nvPr/>
        </p:nvCxnSpPr>
        <p:spPr>
          <a:xfrm flipV="1">
            <a:off x="3361251" y="1887215"/>
            <a:ext cx="634685" cy="1589693"/>
          </a:xfrm>
          <a:prstGeom prst="bentConnector3">
            <a:avLst>
              <a:gd name="adj1" fmla="val 55881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225693" y="1541296"/>
            <a:ext cx="809330" cy="717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来自客户端</a:t>
            </a:r>
            <a:endParaRPr lang="zh-CN" altLang="en-US" sz="1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3995936" y="2854677"/>
            <a:ext cx="273630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黑体" panose="02010609060101010101" pitchFamily="49" charset="-122"/>
              </a:rPr>
              <a:t>将 </a:t>
            </a:r>
            <a:r>
              <a:rPr lang="en-US" altLang="zh-CN" dirty="0" err="1" smtClean="0">
                <a:solidFill>
                  <a:schemeClr val="bg2">
                    <a:lumMod val="50000"/>
                  </a:schemeClr>
                </a:solidFill>
                <a:latin typeface="+mj-lt"/>
                <a:ea typeface="黑体" panose="02010609060101010101" pitchFamily="49" charset="-122"/>
              </a:rPr>
              <a:t>rargc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黑体" panose="02010609060101010101" pitchFamily="49" charset="-122"/>
              </a:rPr>
              <a:t>，</a:t>
            </a:r>
            <a:r>
              <a:rPr lang="en-US" altLang="zh-CN" dirty="0" err="1" smtClean="0">
                <a:solidFill>
                  <a:schemeClr val="bg2">
                    <a:lumMod val="50000"/>
                  </a:schemeClr>
                </a:solidFill>
                <a:latin typeface="+mj-lt"/>
                <a:ea typeface="黑体" panose="02010609060101010101" pitchFamily="49" charset="-122"/>
              </a:rPr>
              <a:t>rargv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黑体" panose="02010609060101010101" pitchFamily="49" charset="-122"/>
              </a:rPr>
              <a:t>广播给所有其他服务器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+mj-lt"/>
              <a:ea typeface="黑体" panose="02010609060101010101" pitchFamily="49" charset="-122"/>
            </a:endParaRPr>
          </a:p>
        </p:txBody>
      </p:sp>
      <p:cxnSp>
        <p:nvCxnSpPr>
          <p:cNvPr id="27" name="直接箭头连接符 26"/>
          <p:cNvCxnSpPr>
            <a:stCxn id="22" idx="2"/>
            <a:endCxn id="26" idx="0"/>
          </p:cNvCxnSpPr>
          <p:nvPr/>
        </p:nvCxnSpPr>
        <p:spPr>
          <a:xfrm>
            <a:off x="5364088" y="2348880"/>
            <a:ext cx="0" cy="505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3995936" y="3945830"/>
            <a:ext cx="273630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黑体" panose="02010609060101010101" pitchFamily="49" charset="-122"/>
              </a:rPr>
              <a:t>根据 </a:t>
            </a:r>
            <a:r>
              <a:rPr lang="en-US" altLang="zh-CN" dirty="0" err="1" smtClean="0">
                <a:solidFill>
                  <a:schemeClr val="bg2">
                    <a:lumMod val="50000"/>
                  </a:schemeClr>
                </a:solidFill>
              </a:rPr>
              <a:t>rargc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，</a:t>
            </a:r>
            <a:r>
              <a:rPr lang="en-US" altLang="zh-CN" dirty="0" err="1" smtClean="0">
                <a:solidFill>
                  <a:schemeClr val="bg2">
                    <a:lumMod val="50000"/>
                  </a:schemeClr>
                </a:solidFill>
              </a:rPr>
              <a:t>rargv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黑体" panose="02010609060101010101" pitchFamily="49" charset="-122"/>
              </a:rPr>
              <a:t>进行 </a:t>
            </a:r>
            <a:r>
              <a:rPr lang="en-US" altLang="zh-CN" dirty="0" err="1" smtClean="0">
                <a:solidFill>
                  <a:schemeClr val="bg2">
                    <a:lumMod val="50000"/>
                  </a:schemeClr>
                </a:solidFill>
                <a:latin typeface="+mj-lt"/>
                <a:ea typeface="黑体" panose="02010609060101010101" pitchFamily="49" charset="-122"/>
              </a:rPr>
              <a:t>downStream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黑体" panose="02010609060101010101" pitchFamily="49" charset="-122"/>
              </a:rPr>
              <a:t>阶段，对数据库进行了改变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+mj-lt"/>
              <a:ea typeface="黑体" panose="02010609060101010101" pitchFamily="49" charset="-122"/>
            </a:endParaRPr>
          </a:p>
        </p:txBody>
      </p:sp>
      <p:cxnSp>
        <p:nvCxnSpPr>
          <p:cNvPr id="33" name="直接箭头连接符 32"/>
          <p:cNvCxnSpPr>
            <a:stCxn id="26" idx="2"/>
            <a:endCxn id="31" idx="0"/>
          </p:cNvCxnSpPr>
          <p:nvPr/>
        </p:nvCxnSpPr>
        <p:spPr>
          <a:xfrm>
            <a:off x="5364088" y="3501008"/>
            <a:ext cx="0" cy="4448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3987950" y="5301208"/>
            <a:ext cx="273630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黑体" panose="02010609060101010101" pitchFamily="49" charset="-122"/>
              </a:rPr>
              <a:t>释放 </a:t>
            </a:r>
            <a:r>
              <a:rPr lang="en-US" altLang="zh-CN" dirty="0" err="1" smtClean="0">
                <a:solidFill>
                  <a:schemeClr val="bg2">
                    <a:lumMod val="50000"/>
                  </a:schemeClr>
                </a:solidFill>
                <a:latin typeface="+mj-lt"/>
                <a:ea typeface="黑体" panose="02010609060101010101" pitchFamily="49" charset="-122"/>
              </a:rPr>
              <a:t>rargv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黑体" panose="02010609060101010101" pitchFamily="49" charset="-122"/>
              </a:rPr>
              <a:t>空间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+mj-lt"/>
              <a:ea typeface="黑体" panose="02010609060101010101" pitchFamily="49" charset="-122"/>
            </a:endParaRPr>
          </a:p>
        </p:txBody>
      </p:sp>
      <p:cxnSp>
        <p:nvCxnSpPr>
          <p:cNvPr id="39" name="直接箭头连接符 38"/>
          <p:cNvCxnSpPr>
            <a:stCxn id="31" idx="2"/>
            <a:endCxn id="38" idx="0"/>
          </p:cNvCxnSpPr>
          <p:nvPr/>
        </p:nvCxnSpPr>
        <p:spPr>
          <a:xfrm flipH="1">
            <a:off x="5356102" y="4869160"/>
            <a:ext cx="7986" cy="432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38" idx="1"/>
            <a:endCxn id="21" idx="3"/>
          </p:cNvCxnSpPr>
          <p:nvPr/>
        </p:nvCxnSpPr>
        <p:spPr>
          <a:xfrm rot="10800000" flipV="1">
            <a:off x="3347864" y="5485874"/>
            <a:ext cx="640086" cy="5255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47" name="组合 46"/>
          <p:cNvGrpSpPr/>
          <p:nvPr/>
        </p:nvGrpSpPr>
        <p:grpSpPr>
          <a:xfrm>
            <a:off x="7155396" y="1484783"/>
            <a:ext cx="1691208" cy="1569661"/>
            <a:chOff x="7234910" y="1274642"/>
            <a:chExt cx="1691208" cy="1569661"/>
          </a:xfrm>
        </p:grpSpPr>
        <p:sp>
          <p:nvSpPr>
            <p:cNvPr id="45" name="文本框 44"/>
            <p:cNvSpPr txBox="1"/>
            <p:nvPr/>
          </p:nvSpPr>
          <p:spPr>
            <a:xfrm>
              <a:off x="7234910" y="1274643"/>
              <a:ext cx="1691208" cy="156966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7C1302"/>
                  </a:solidFill>
                  <a:latin typeface="Consolas" panose="020B0609020204030204" pitchFamily="49" charset="0"/>
                </a:rPr>
                <a:t>“*4\r\n$4\r\</a:t>
              </a:r>
              <a:r>
                <a:rPr lang="en-US" altLang="zh-CN" sz="1600" dirty="0" err="1" smtClean="0">
                  <a:solidFill>
                    <a:srgbClr val="7C1302"/>
                  </a:solidFill>
                  <a:latin typeface="Consolas" panose="020B0609020204030204" pitchFamily="49" charset="0"/>
                </a:rPr>
                <a:t>nSADD</a:t>
              </a:r>
              <a:r>
                <a:rPr lang="en-US" altLang="zh-CN" sz="1600" dirty="0" smtClean="0">
                  <a:solidFill>
                    <a:srgbClr val="7C1302"/>
                  </a:solidFill>
                  <a:latin typeface="Consolas" panose="020B0609020204030204" pitchFamily="49" charset="0"/>
                </a:rPr>
                <a:t>\r\n$5\r\</a:t>
              </a:r>
              <a:r>
                <a:rPr lang="en-US" altLang="zh-CN" sz="1600" dirty="0" err="1" smtClean="0">
                  <a:solidFill>
                    <a:srgbClr val="7C1302"/>
                  </a:solidFill>
                  <a:latin typeface="Consolas" panose="020B0609020204030204" pitchFamily="49" charset="0"/>
                </a:rPr>
                <a:t>nmyset</a:t>
              </a:r>
              <a:r>
                <a:rPr lang="en-US" altLang="zh-CN" sz="1600" dirty="0" smtClean="0">
                  <a:solidFill>
                    <a:srgbClr val="7C1302"/>
                  </a:solidFill>
                  <a:latin typeface="Consolas" panose="020B0609020204030204" pitchFamily="49" charset="0"/>
                </a:rPr>
                <a:t>\r\n$5\r\</a:t>
              </a:r>
              <a:r>
                <a:rPr lang="en-US" altLang="zh-CN" sz="1600" dirty="0" err="1" smtClean="0">
                  <a:solidFill>
                    <a:srgbClr val="7C1302"/>
                  </a:solidFill>
                  <a:latin typeface="Consolas" panose="020B0609020204030204" pitchFamily="49" charset="0"/>
                </a:rPr>
                <a:t>nHello</a:t>
              </a:r>
              <a:r>
                <a:rPr lang="en-US" altLang="zh-CN" sz="1600" dirty="0" smtClean="0">
                  <a:solidFill>
                    <a:srgbClr val="7C1302"/>
                  </a:solidFill>
                  <a:latin typeface="Consolas" panose="020B0609020204030204" pitchFamily="49" charset="0"/>
                </a:rPr>
                <a:t>\r\n$5\r\</a:t>
              </a:r>
              <a:r>
                <a:rPr lang="en-US" altLang="zh-CN" sz="1600" dirty="0" err="1" smtClean="0">
                  <a:solidFill>
                    <a:srgbClr val="7C1302"/>
                  </a:solidFill>
                  <a:latin typeface="Consolas" panose="020B0609020204030204" pitchFamily="49" charset="0"/>
                </a:rPr>
                <a:t>nWorld</a:t>
              </a:r>
              <a:r>
                <a:rPr lang="en-US" altLang="zh-CN" sz="1600" dirty="0" smtClean="0">
                  <a:solidFill>
                    <a:srgbClr val="7C1302"/>
                  </a:solidFill>
                  <a:latin typeface="Consolas" panose="020B0609020204030204" pitchFamily="49" charset="0"/>
                </a:rPr>
                <a:t>\r\n”</a:t>
              </a:r>
              <a:endParaRPr lang="zh-CN" altLang="en-US" sz="1600" dirty="0">
                <a:solidFill>
                  <a:srgbClr val="7C130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7234910" y="1274642"/>
              <a:ext cx="1080964" cy="77448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来自另一服务器</a:t>
              </a:r>
              <a:endParaRPr lang="zh-CN" altLang="en-US" sz="1400" dirty="0"/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7143551" y="3668831"/>
            <a:ext cx="1714898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chemeClr val="bg2">
                    <a:lumMod val="50000"/>
                  </a:schemeClr>
                </a:solidFill>
                <a:latin typeface="+mj-lt"/>
                <a:ea typeface="黑体" panose="02010609060101010101" pitchFamily="49" charset="-122"/>
              </a:rPr>
              <a:t>Rargc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黑体" panose="02010609060101010101" pitchFamily="49" charset="-122"/>
              </a:rPr>
              <a:t>：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黑体" panose="02010609060101010101" pitchFamily="49" charset="-122"/>
              </a:rPr>
              <a:t>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chemeClr val="bg2">
                    <a:lumMod val="50000"/>
                  </a:schemeClr>
                </a:solidFill>
                <a:latin typeface="+mj-lt"/>
                <a:ea typeface="黑体" panose="02010609060101010101" pitchFamily="49" charset="-122"/>
              </a:rPr>
              <a:t>Rargv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黑体" panose="02010609060101010101" pitchFamily="49" charset="-122"/>
              </a:rPr>
              <a:t>：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黑体" panose="02010609060101010101" pitchFamily="49" charset="-122"/>
              </a:rPr>
              <a:t>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黑体" panose="02010609060101010101" pitchFamily="49" charset="-122"/>
              </a:rPr>
              <a:t>函数：</a:t>
            </a:r>
            <a:r>
              <a:rPr lang="en-US" altLang="zh-CN" dirty="0" err="1" smtClean="0">
                <a:solidFill>
                  <a:schemeClr val="bg2">
                    <a:lumMod val="50000"/>
                  </a:schemeClr>
                </a:solidFill>
                <a:latin typeface="+mj-lt"/>
                <a:ea typeface="黑体" panose="02010609060101010101" pitchFamily="49" charset="-122"/>
              </a:rPr>
              <a:t>saddCommand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+mj-lt"/>
              <a:ea typeface="黑体" panose="02010609060101010101" pitchFamily="49" charset="-122"/>
            </a:endParaRPr>
          </a:p>
        </p:txBody>
      </p:sp>
      <p:cxnSp>
        <p:nvCxnSpPr>
          <p:cNvPr id="49" name="直接箭头连接符 48"/>
          <p:cNvCxnSpPr>
            <a:stCxn id="45" idx="2"/>
            <a:endCxn id="48" idx="0"/>
          </p:cNvCxnSpPr>
          <p:nvPr/>
        </p:nvCxnSpPr>
        <p:spPr>
          <a:xfrm>
            <a:off x="8001000" y="3054444"/>
            <a:ext cx="0" cy="6143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48" idx="1"/>
            <a:endCxn id="31" idx="3"/>
          </p:cNvCxnSpPr>
          <p:nvPr/>
        </p:nvCxnSpPr>
        <p:spPr>
          <a:xfrm flipH="1">
            <a:off x="6732240" y="4407495"/>
            <a:ext cx="4113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98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  <a:r>
              <a:rPr lang="zh-CN" altLang="en-US" dirty="0" smtClean="0"/>
              <a:t>中代码样式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9263"/>
            <a:ext cx="4402832" cy="4716000"/>
          </a:xfrm>
        </p:spPr>
        <p:txBody>
          <a:bodyPr/>
          <a:lstStyle/>
          <a:p>
            <a:r>
              <a:rPr lang="zh-CN" altLang="en-US" dirty="0" smtClean="0"/>
              <a:t>定义几个宏，令使用 </a:t>
            </a:r>
            <a:r>
              <a:rPr lang="en-US" altLang="zh-CN" dirty="0" smtClean="0"/>
              <a:t>CRDT </a:t>
            </a:r>
            <a:r>
              <a:rPr lang="zh-CN" altLang="en-US" dirty="0" smtClean="0"/>
              <a:t>框架扩展更规整</a:t>
            </a:r>
            <a:endParaRPr lang="en-US" altLang="zh-CN" dirty="0" smtClean="0"/>
          </a:p>
          <a:p>
            <a:r>
              <a:rPr lang="zh-CN" altLang="en-US" dirty="0" smtClean="0"/>
              <a:t>令不同的情况走不同的控制流</a:t>
            </a:r>
            <a:endParaRPr lang="en-US" altLang="zh-CN" dirty="0" smtClean="0"/>
          </a:p>
          <a:p>
            <a:pPr lvl="1"/>
            <a:r>
              <a:rPr lang="zh-CN" altLang="en-US" dirty="0"/>
              <a:t>非复制情况，客户端向 </a:t>
            </a:r>
            <a:r>
              <a:rPr lang="en-US" altLang="zh-CN" dirty="0"/>
              <a:t>server </a:t>
            </a:r>
            <a:r>
              <a:rPr lang="zh-CN" altLang="en-US" dirty="0"/>
              <a:t>发送命令</a:t>
            </a:r>
            <a:endParaRPr lang="en-US" altLang="zh-CN" dirty="0"/>
          </a:p>
          <a:p>
            <a:pPr lvl="1"/>
            <a:r>
              <a:rPr lang="zh-CN" altLang="en-US" dirty="0" smtClean="0"/>
              <a:t>复制</a:t>
            </a:r>
            <a:r>
              <a:rPr lang="zh-CN" altLang="en-US" dirty="0"/>
              <a:t>情况，客户端向 </a:t>
            </a:r>
            <a:r>
              <a:rPr lang="en-US" altLang="zh-CN" dirty="0"/>
              <a:t>replica server </a:t>
            </a:r>
            <a:r>
              <a:rPr lang="zh-CN" altLang="en-US" dirty="0"/>
              <a:t>发送命令</a:t>
            </a:r>
            <a:endParaRPr lang="en-US" altLang="zh-CN" dirty="0"/>
          </a:p>
          <a:p>
            <a:pPr lvl="1"/>
            <a:r>
              <a:rPr lang="zh-CN" altLang="en-US" dirty="0" smtClean="0"/>
              <a:t>复制</a:t>
            </a:r>
            <a:r>
              <a:rPr lang="zh-CN" altLang="en-US" dirty="0"/>
              <a:t>情况，</a:t>
            </a:r>
            <a:r>
              <a:rPr lang="en-US" altLang="zh-CN" dirty="0"/>
              <a:t>replica server </a:t>
            </a:r>
            <a:r>
              <a:rPr lang="zh-CN" altLang="en-US" dirty="0"/>
              <a:t>向 </a:t>
            </a:r>
            <a:r>
              <a:rPr lang="en-US" altLang="zh-CN" dirty="0"/>
              <a:t>replica server </a:t>
            </a:r>
            <a:r>
              <a:rPr lang="zh-CN" altLang="en-US" dirty="0"/>
              <a:t>的</a:t>
            </a:r>
            <a:r>
              <a:rPr lang="zh-CN" altLang="en-US" dirty="0" smtClean="0"/>
              <a:t>广播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2018/7/19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13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l="151"/>
          <a:stretch/>
        </p:blipFill>
        <p:spPr>
          <a:xfrm>
            <a:off x="4788024" y="1844824"/>
            <a:ext cx="4118305" cy="418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7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chemeClr val="bg1">
                  <a:lumMod val="65000"/>
                </a:schemeClr>
              </a:buClr>
              <a:buSzPct val="85000"/>
              <a:buFont typeface="+mj-lt"/>
              <a:buAutoNum type="arabicPeriod"/>
            </a:pP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Redis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技术细节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Clr>
                <a:schemeClr val="bg1">
                  <a:lumMod val="65000"/>
                </a:schemeClr>
              </a:buClr>
              <a:buSzPct val="85000"/>
              <a:buFont typeface="+mj-lt"/>
              <a:buAutoNum type="arabicPeriod"/>
            </a:pP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CRDT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框架</a:t>
            </a:r>
          </a:p>
          <a:p>
            <a:pPr marL="514350" indent="-514350">
              <a:buClr>
                <a:srgbClr val="FF0000"/>
              </a:buClr>
              <a:buSzPct val="85000"/>
              <a:buFont typeface="+mj-lt"/>
              <a:buAutoNum type="arabicPeriod"/>
            </a:pPr>
            <a:r>
              <a:rPr lang="zh-CN" altLang="en-US" b="1" dirty="0" smtClean="0">
                <a:solidFill>
                  <a:srgbClr val="FF0000"/>
                </a:solidFill>
              </a:rPr>
              <a:t>逻辑时钟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 indent="-342900">
              <a:buSzPct val="85000"/>
            </a:pPr>
            <a:r>
              <a:rPr lang="zh-CN" altLang="en-US" dirty="0" smtClean="0"/>
              <a:t>结构、操作、并发检测</a:t>
            </a:r>
            <a:endParaRPr lang="en-US" altLang="zh-CN" dirty="0"/>
          </a:p>
          <a:p>
            <a:pPr lvl="1" indent="-342900">
              <a:buSzPct val="85000"/>
            </a:pPr>
            <a:r>
              <a:rPr lang="en-US" altLang="zh-CN" dirty="0" smtClean="0"/>
              <a:t>Redis </a:t>
            </a:r>
            <a:r>
              <a:rPr lang="zh-CN" altLang="en-US" dirty="0" smtClean="0"/>
              <a:t>命令实现实验，持久化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5160-6D74-44E6-9A57-FE09CF98F078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2018/7/19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14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1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 </a:t>
            </a:r>
            <a:r>
              <a:rPr lang="en-US" altLang="zh-CN" dirty="0" smtClean="0"/>
              <a:t>REPLICATE 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向量时钟需要预先知道服务器总数，以及自己的编号</a:t>
            </a:r>
            <a:endParaRPr lang="en-US" altLang="zh-CN" dirty="0" smtClean="0"/>
          </a:p>
          <a:p>
            <a:r>
              <a:rPr lang="zh-CN" altLang="en-US" dirty="0" smtClean="0"/>
              <a:t>修改复制初始化命令 </a:t>
            </a:r>
            <a:r>
              <a:rPr lang="en-US" altLang="zh-CN" dirty="0" smtClean="0"/>
              <a:t>REPLICATE</a:t>
            </a:r>
          </a:p>
          <a:p>
            <a:pPr lvl="1"/>
            <a:r>
              <a:rPr lang="en-US" altLang="zh-CN" dirty="0"/>
              <a:t>REPLICATE size id [</a:t>
            </a:r>
            <a:r>
              <a:rPr lang="en-US" altLang="zh-CN" dirty="0" err="1"/>
              <a:t>ip</a:t>
            </a:r>
            <a:r>
              <a:rPr lang="en-US" altLang="zh-CN" dirty="0"/>
              <a:t> port </a:t>
            </a:r>
            <a:r>
              <a:rPr lang="en-US" altLang="zh-CN" dirty="0" smtClean="0"/>
              <a:t>...]</a:t>
            </a:r>
          </a:p>
          <a:p>
            <a:r>
              <a:rPr lang="zh-CN" altLang="en-US" dirty="0" smtClean="0"/>
              <a:t>为了方便，</a:t>
            </a:r>
            <a:r>
              <a:rPr lang="en-US" altLang="zh-CN" dirty="0" smtClean="0"/>
              <a:t>id </a:t>
            </a:r>
            <a:r>
              <a:rPr lang="zh-CN" altLang="en-US" dirty="0" smtClean="0"/>
              <a:t>从 </a:t>
            </a:r>
            <a:r>
              <a:rPr lang="en-US" altLang="zh-CN" dirty="0" smtClean="0"/>
              <a:t>0 </a:t>
            </a:r>
            <a:r>
              <a:rPr lang="zh-CN" altLang="en-US" dirty="0" smtClean="0"/>
              <a:t>逐次递增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2018/7/19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15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71648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向量时钟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9263"/>
            <a:ext cx="4546848" cy="4716000"/>
          </a:xfrm>
        </p:spPr>
        <p:txBody>
          <a:bodyPr/>
          <a:lstStyle/>
          <a:p>
            <a:r>
              <a:rPr lang="zh-CN" altLang="en-US" dirty="0" smtClean="0"/>
              <a:t>结构</a:t>
            </a:r>
            <a:endParaRPr lang="en-US" altLang="zh-CN" dirty="0" smtClean="0"/>
          </a:p>
          <a:p>
            <a:r>
              <a:rPr lang="zh-CN" altLang="en-US" dirty="0" smtClean="0"/>
              <a:t>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新建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删除</a:t>
            </a:r>
            <a:endParaRPr lang="en-US" altLang="zh-CN" dirty="0" smtClean="0"/>
          </a:p>
          <a:p>
            <a:pPr lvl="1"/>
            <a:r>
              <a:rPr lang="zh-CN" altLang="en-US" dirty="0"/>
              <a:t>自</a:t>
            </a:r>
            <a:r>
              <a:rPr lang="zh-CN" altLang="en-US" dirty="0" smtClean="0"/>
              <a:t>增（算法中 </a:t>
            </a:r>
            <a:r>
              <a:rPr lang="en-US" altLang="zh-CN" smtClean="0"/>
              <a:t>now</a:t>
            </a:r>
            <a:r>
              <a:rPr lang="en-US" altLang="zh-CN" dirty="0" smtClean="0"/>
              <a:t>() </a:t>
            </a:r>
            <a:r>
              <a:rPr lang="zh-CN" altLang="en-US" dirty="0" smtClean="0"/>
              <a:t>操作）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复制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比较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合并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转为 </a:t>
            </a:r>
            <a:r>
              <a:rPr lang="en-US" altLang="zh-CN" dirty="0" err="1" smtClean="0"/>
              <a:t>sds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tostring</a:t>
            </a:r>
            <a:r>
              <a:rPr lang="en-US" altLang="zh-CN" dirty="0" smtClean="0"/>
              <a:t>()</a:t>
            </a:r>
            <a:r>
              <a:rPr lang="zh-CN" altLang="en-US" dirty="0" smtClean="0"/>
              <a:t>操作）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 </a:t>
            </a:r>
            <a:r>
              <a:rPr lang="en-US" altLang="zh-CN" dirty="0" err="1" smtClean="0"/>
              <a:t>sds</a:t>
            </a:r>
            <a:r>
              <a:rPr lang="en-US" altLang="zh-CN" dirty="0" smtClean="0"/>
              <a:t> </a:t>
            </a:r>
            <a:r>
              <a:rPr lang="zh-CN" altLang="en-US" dirty="0" smtClean="0"/>
              <a:t>解码创建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2018/7/19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16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993" y="1977708"/>
            <a:ext cx="3022161" cy="124768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705" y="3871722"/>
            <a:ext cx="4116295" cy="193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63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比较操作，并发检测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向量时钟是全序的，考虑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如果向量，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 smtClean="0"/>
                  <a:t> 每一位都大于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若向量互有大小，则比较 </a:t>
                </a:r>
                <a:r>
                  <a:rPr lang="en-US" altLang="zh-CN" dirty="0" smtClean="0"/>
                  <a:t>id</a:t>
                </a:r>
                <a:r>
                  <a:rPr lang="zh-CN" altLang="en-US" dirty="0" smtClean="0"/>
                  <a:t>（这是并发的情况）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设计多种返回值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逻辑</a:t>
                </a:r>
                <a:r>
                  <a:rPr lang="zh-CN" altLang="en-US" dirty="0" smtClean="0"/>
                  <a:t>上，</a:t>
                </a:r>
                <a:r>
                  <a:rPr lang="en-US" altLang="zh-CN" dirty="0" err="1" smtClean="0"/>
                  <a:t>compareVC</a:t>
                </a:r>
                <a:r>
                  <a:rPr lang="en-US" altLang="zh-CN" dirty="0" smtClean="0"/>
                  <a:t>(c1,c2)</a:t>
                </a:r>
                <a:r>
                  <a:rPr lang="zh-CN" altLang="en-US" dirty="0" smtClean="0"/>
                  <a:t>，类似于 </a:t>
                </a:r>
                <a:r>
                  <a:rPr lang="en-US" altLang="zh-CN" dirty="0" smtClean="0"/>
                  <a:t>c1-c2</a:t>
                </a:r>
                <a:r>
                  <a:rPr lang="zh-CN" altLang="en-US" dirty="0" smtClean="0"/>
                  <a:t>，可按照大于零、等于零，小于</a:t>
                </a:r>
                <a:r>
                  <a:rPr lang="zh-CN" altLang="en-US" dirty="0"/>
                  <a:t>零</a:t>
                </a:r>
                <a:r>
                  <a:rPr lang="zh-CN" altLang="en-US" dirty="0" smtClean="0"/>
                  <a:t>得到大小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区分由向量得到的结果，与由比较 </a:t>
                </a:r>
                <a:r>
                  <a:rPr lang="en-US" altLang="zh-CN" dirty="0" smtClean="0"/>
                  <a:t>id </a:t>
                </a:r>
                <a:r>
                  <a:rPr lang="zh-CN" altLang="en-US" dirty="0" smtClean="0"/>
                  <a:t>得到的结果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2067" r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2018/7/19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17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374" y="5013176"/>
            <a:ext cx="2971909" cy="137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78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9263"/>
            <a:ext cx="5698976" cy="4716000"/>
          </a:xfrm>
        </p:spPr>
        <p:txBody>
          <a:bodyPr/>
          <a:lstStyle/>
          <a:p>
            <a:r>
              <a:rPr lang="zh-CN" altLang="en-US" dirty="0" smtClean="0"/>
              <a:t>包装为 </a:t>
            </a:r>
            <a:r>
              <a:rPr lang="en-US" altLang="zh-CN" dirty="0" err="1" smtClean="0"/>
              <a:t>robj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成为 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 </a:t>
            </a:r>
            <a:r>
              <a:rPr lang="zh-CN" altLang="en-US" dirty="0" smtClean="0"/>
              <a:t>内部存储的第六个数据结构 （编号 </a:t>
            </a:r>
            <a:r>
              <a:rPr lang="en-US" altLang="zh-CN" dirty="0" smtClean="0"/>
              <a:t>5 </a:t>
            </a:r>
            <a:r>
              <a:rPr lang="zh-CN" altLang="en-US" dirty="0" smtClean="0"/>
              <a:t>被使用了）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疑问：是否以后新的有用、有意义的新数据结构都要这样扩展</a:t>
            </a:r>
            <a:endParaRPr lang="en-US" altLang="zh-CN" dirty="0" smtClean="0"/>
          </a:p>
          <a:p>
            <a:r>
              <a:rPr lang="zh-CN" altLang="en-US" dirty="0" smtClean="0"/>
              <a:t>与 </a:t>
            </a:r>
            <a:r>
              <a:rPr lang="en-US" altLang="zh-CN" dirty="0" err="1" smtClean="0"/>
              <a:t>sds</a:t>
            </a:r>
            <a:r>
              <a:rPr lang="en-US" altLang="zh-CN" dirty="0" smtClean="0"/>
              <a:t> </a:t>
            </a:r>
            <a:r>
              <a:rPr lang="zh-CN" altLang="en-US" dirty="0" smtClean="0"/>
              <a:t>互相转换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为了方便走现有的通信信道</a:t>
            </a:r>
            <a:endParaRPr lang="en-US" altLang="zh-CN" dirty="0" smtClean="0"/>
          </a:p>
          <a:p>
            <a:pPr lvl="1"/>
            <a:r>
              <a:rPr lang="zh-CN" altLang="en-US" dirty="0"/>
              <a:t>转换</a:t>
            </a:r>
            <a:r>
              <a:rPr lang="zh-CN" altLang="en-US" dirty="0" smtClean="0"/>
              <a:t>为字符串，形式为“</a:t>
            </a:r>
            <a:r>
              <a:rPr lang="en-US" altLang="zh-CN" dirty="0" smtClean="0"/>
              <a:t>0,0,0,0|1</a:t>
            </a:r>
            <a:r>
              <a:rPr lang="zh-CN" altLang="en-US" dirty="0" smtClean="0"/>
              <a:t>”这样，前面是向量，后面是 </a:t>
            </a:r>
            <a:r>
              <a:rPr lang="en-US" altLang="zh-CN" dirty="0" smtClean="0"/>
              <a:t>id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2018/7/19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18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675" y="1916832"/>
            <a:ext cx="2802650" cy="167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83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Redis </a:t>
            </a:r>
            <a:r>
              <a:rPr lang="zh-CN" altLang="en-US" dirty="0" smtClean="0"/>
              <a:t>命令</a:t>
            </a:r>
            <a:r>
              <a:rPr lang="zh-CN" altLang="en-US" dirty="0"/>
              <a:t>实现实验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实验完成的 </a:t>
            </a:r>
            <a:r>
              <a:rPr lang="en-US" altLang="zh-CN" dirty="0" smtClean="0"/>
              <a:t>CRDT </a:t>
            </a:r>
            <a:r>
              <a:rPr lang="zh-CN" altLang="en-US" dirty="0" smtClean="0"/>
              <a:t>框架，以及转码为 </a:t>
            </a:r>
            <a:r>
              <a:rPr lang="en-US" altLang="zh-CN" dirty="0" err="1" smtClean="0"/>
              <a:t>sds</a:t>
            </a:r>
            <a:r>
              <a:rPr lang="en-US" altLang="zh-CN" dirty="0" smtClean="0"/>
              <a:t> </a:t>
            </a:r>
            <a:r>
              <a:rPr lang="zh-CN" altLang="en-US" dirty="0" smtClean="0"/>
              <a:t>走通信信道的可行性，以下</a:t>
            </a:r>
            <a:r>
              <a:rPr lang="zh-CN" altLang="en-US" dirty="0"/>
              <a:t>的命令都实现了 </a:t>
            </a:r>
            <a:r>
              <a:rPr lang="en-US" altLang="zh-CN" dirty="0"/>
              <a:t>P2P </a:t>
            </a:r>
            <a:r>
              <a:rPr lang="zh-CN" altLang="en-US" dirty="0"/>
              <a:t>复制</a:t>
            </a:r>
          </a:p>
          <a:p>
            <a:pPr lvl="1"/>
            <a:r>
              <a:rPr lang="zh-CN" altLang="en-US" dirty="0" smtClean="0"/>
              <a:t>新建</a:t>
            </a:r>
            <a:r>
              <a:rPr lang="zh-CN" altLang="en-US" dirty="0"/>
              <a:t>： </a:t>
            </a:r>
            <a:r>
              <a:rPr lang="en-US" altLang="zh-CN" dirty="0" smtClean="0"/>
              <a:t>VCNEW key</a:t>
            </a:r>
            <a:endParaRPr lang="en-US" altLang="zh-CN" dirty="0"/>
          </a:p>
          <a:p>
            <a:pPr lvl="1"/>
            <a:r>
              <a:rPr lang="zh-CN" altLang="en-US" dirty="0" smtClean="0"/>
              <a:t>自</a:t>
            </a:r>
            <a:r>
              <a:rPr lang="zh-CN" altLang="en-US" dirty="0"/>
              <a:t>增： </a:t>
            </a:r>
            <a:r>
              <a:rPr lang="en-US" altLang="zh-CN" dirty="0" smtClean="0"/>
              <a:t>VCINC key</a:t>
            </a:r>
            <a:endParaRPr lang="en-US" altLang="zh-CN" dirty="0"/>
          </a:p>
          <a:p>
            <a:pPr lvl="1"/>
            <a:r>
              <a:rPr lang="zh-CN" altLang="en-US" dirty="0" smtClean="0"/>
              <a:t>读取</a:t>
            </a:r>
            <a:r>
              <a:rPr lang="zh-CN" altLang="en-US" dirty="0"/>
              <a:t>： </a:t>
            </a:r>
            <a:r>
              <a:rPr lang="en-US" altLang="zh-CN" dirty="0" smtClean="0"/>
              <a:t>VCGET key</a:t>
            </a:r>
          </a:p>
          <a:p>
            <a:r>
              <a:rPr lang="zh-CN" altLang="en-US" dirty="0" smtClean="0"/>
              <a:t>以后额外信息都可以类似打包为 </a:t>
            </a:r>
            <a:r>
              <a:rPr lang="en-US" altLang="zh-CN" dirty="0" err="1" smtClean="0"/>
              <a:t>sds</a:t>
            </a:r>
            <a:r>
              <a:rPr lang="zh-CN" altLang="en-US" dirty="0" smtClean="0"/>
              <a:t>，然后解码，不过每种需要各自设计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放弃了设计类似 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中序列化的通用机制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Sds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中不能有 </a:t>
            </a:r>
            <a:r>
              <a:rPr lang="en-US" altLang="zh-CN" dirty="0" smtClean="0"/>
              <a:t>\r\n </a:t>
            </a:r>
            <a:r>
              <a:rPr lang="zh-CN" altLang="en-US" dirty="0" smtClean="0"/>
              <a:t>这样的保留字段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2018/7/19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19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32648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SzPct val="85000"/>
              <a:buFont typeface="+mj-lt"/>
              <a:buAutoNum type="arabicPeriod"/>
            </a:pPr>
            <a:r>
              <a:rPr lang="en-US" altLang="zh-CN" dirty="0" smtClean="0"/>
              <a:t>Redis </a:t>
            </a:r>
            <a:r>
              <a:rPr lang="zh-CN" altLang="en-US" dirty="0" smtClean="0"/>
              <a:t>技术细节</a:t>
            </a:r>
            <a:endParaRPr lang="en-US" altLang="zh-CN" dirty="0" smtClean="0"/>
          </a:p>
          <a:p>
            <a:pPr marL="514350" indent="-514350">
              <a:buSzPct val="85000"/>
              <a:buFont typeface="+mj-lt"/>
              <a:buAutoNum type="arabicPeriod"/>
            </a:pPr>
            <a:r>
              <a:rPr lang="en-US" altLang="zh-CN" dirty="0" smtClean="0"/>
              <a:t>CRDT </a:t>
            </a:r>
            <a:r>
              <a:rPr lang="zh-CN" altLang="en-US" dirty="0" smtClean="0"/>
              <a:t>框架</a:t>
            </a:r>
          </a:p>
          <a:p>
            <a:pPr marL="514350" indent="-514350">
              <a:buSzPct val="85000"/>
              <a:buFont typeface="+mj-lt"/>
              <a:buAutoNum type="arabicPeriod"/>
            </a:pPr>
            <a:r>
              <a:rPr lang="zh-CN" altLang="en-US" dirty="0" smtClean="0"/>
              <a:t>逻辑时钟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5160-6D74-44E6-9A57-FE09CF98F078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2018/7/19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89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RDB </a:t>
            </a:r>
            <a:r>
              <a:rPr lang="zh-CN" altLang="en-US" dirty="0" smtClean="0"/>
              <a:t>持久化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实验时发现关闭系统时候发生错误，看记录并调试定位到最后 </a:t>
            </a:r>
            <a:r>
              <a:rPr lang="en-US" altLang="zh-CN" dirty="0" smtClean="0"/>
              <a:t>RDB </a:t>
            </a:r>
            <a:r>
              <a:rPr lang="zh-CN" altLang="en-US" dirty="0" smtClean="0"/>
              <a:t>持久化处出错，原因是新的数据类型向量时钟没有持久化处理函数</a:t>
            </a:r>
            <a:endParaRPr lang="en-US" altLang="zh-CN" dirty="0" smtClean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开始直接写代码忽略对包装了向量时钟的 </a:t>
            </a:r>
            <a:r>
              <a:rPr lang="en-US" altLang="zh-CN" dirty="0" err="1" smtClean="0"/>
              <a:t>robj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的持久化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后实现了这一块，包括：持久化写入文件，再启动从文件读取</a:t>
            </a:r>
            <a:endParaRPr lang="en-US" altLang="zh-CN" dirty="0" smtClean="0"/>
          </a:p>
          <a:p>
            <a:r>
              <a:rPr lang="zh-CN" altLang="en-US" dirty="0"/>
              <a:t>这</a:t>
            </a:r>
            <a:r>
              <a:rPr lang="zh-CN" altLang="en-US" dirty="0" smtClean="0"/>
              <a:t>一块不做不耽误做实验，然而是较大的缺失</a:t>
            </a:r>
            <a:endParaRPr lang="en-US" altLang="zh-CN" dirty="0" smtClean="0"/>
          </a:p>
          <a:p>
            <a:pPr lvl="1"/>
            <a:r>
              <a:rPr lang="zh-CN" altLang="en-US" dirty="0"/>
              <a:t>时间</a:t>
            </a:r>
            <a:r>
              <a:rPr lang="zh-CN" altLang="en-US" dirty="0" smtClean="0"/>
              <a:t>戳会作为类似集合中元素信息存入数据库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2018/7/19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20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75772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403648" y="2564904"/>
            <a:ext cx="6316657" cy="2297011"/>
          </a:xfrm>
        </p:spPr>
        <p:txBody>
          <a:bodyPr>
            <a:noAutofit/>
          </a:bodyPr>
          <a:lstStyle/>
          <a:p>
            <a:pPr marL="109728" indent="0" algn="ctr">
              <a:lnSpc>
                <a:spcPct val="150000"/>
              </a:lnSpc>
              <a:buNone/>
            </a:pPr>
            <a:r>
              <a:rPr lang="zh-CN" altLang="en-US" sz="4800" b="1" dirty="0" smtClean="0">
                <a:solidFill>
                  <a:schemeClr val="tx2"/>
                </a:solidFill>
                <a:latin typeface="黑体" panose="02010609060101010101" pitchFamily="49" charset="-122"/>
                <a:cs typeface="+mj-cs"/>
              </a:rPr>
              <a:t>谢 谢</a:t>
            </a:r>
            <a:endParaRPr lang="en-US" altLang="zh-CN" sz="4800" b="1" dirty="0" smtClean="0">
              <a:solidFill>
                <a:schemeClr val="tx2"/>
              </a:solidFill>
              <a:latin typeface="黑体" panose="020106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3529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2"/>
    </mc:Choice>
    <mc:Fallback xmlns="">
      <p:transition spd="slow" advTm="1792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rgbClr val="FF0000"/>
              </a:buClr>
              <a:buSzPct val="85000"/>
              <a:buFont typeface="+mj-lt"/>
              <a:buAutoNum type="arabicPeriod"/>
            </a:pPr>
            <a:r>
              <a:rPr lang="en-US" altLang="zh-CN" b="1" dirty="0" smtClean="0">
                <a:solidFill>
                  <a:srgbClr val="FF0000"/>
                </a:solidFill>
              </a:rPr>
              <a:t>Redis </a:t>
            </a:r>
            <a:r>
              <a:rPr lang="zh-CN" altLang="en-US" b="1" dirty="0" smtClean="0">
                <a:solidFill>
                  <a:srgbClr val="FF0000"/>
                </a:solidFill>
              </a:rPr>
              <a:t>技术细节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 indent="-342900">
              <a:buSzPct val="85000"/>
            </a:pPr>
            <a:r>
              <a:rPr lang="zh-CN" altLang="en-US" dirty="0" smtClean="0"/>
              <a:t>字符串，对象回顾</a:t>
            </a:r>
            <a:endParaRPr lang="en-US" altLang="zh-CN" dirty="0" smtClean="0"/>
          </a:p>
          <a:p>
            <a:pPr lvl="1" indent="-342900">
              <a:buSzPct val="85000"/>
            </a:pPr>
            <a:r>
              <a:rPr lang="zh-CN" altLang="en-US" dirty="0" smtClean="0"/>
              <a:t>通信协议，流程中对象生存期</a:t>
            </a:r>
            <a:endParaRPr lang="en-US" altLang="zh-CN" dirty="0" smtClean="0"/>
          </a:p>
          <a:p>
            <a:pPr marL="514350" indent="-514350">
              <a:buClr>
                <a:schemeClr val="bg1">
                  <a:lumMod val="65000"/>
                </a:schemeClr>
              </a:buClr>
              <a:buSzPct val="85000"/>
              <a:buFont typeface="+mj-lt"/>
              <a:buAutoNum type="arabicPeriod"/>
            </a:pP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CRDT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框架</a:t>
            </a:r>
          </a:p>
          <a:p>
            <a:pPr marL="514350" indent="-514350">
              <a:buClr>
                <a:schemeClr val="bg1">
                  <a:lumMod val="65000"/>
                </a:schemeClr>
              </a:buClr>
              <a:buSzPct val="85000"/>
              <a:buFont typeface="+mj-lt"/>
              <a:buAutoNum type="arabicPeriod"/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逻辑时钟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5160-6D74-44E6-9A57-FE09CF98F078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2018/7/19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02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 </a:t>
            </a:r>
            <a:r>
              <a:rPr lang="en-US" altLang="zh-CN" dirty="0" err="1" smtClean="0"/>
              <a:t>sds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311707"/>
            <a:ext cx="4546848" cy="4123556"/>
          </a:xfrm>
        </p:spPr>
        <p:txBody>
          <a:bodyPr/>
          <a:lstStyle/>
          <a:p>
            <a:r>
              <a:rPr lang="en-US" altLang="zh-CN" dirty="0" smtClean="0"/>
              <a:t>Redis </a:t>
            </a:r>
            <a:r>
              <a:rPr lang="zh-CN" altLang="en-US" dirty="0" smtClean="0"/>
              <a:t>内字符串类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头部：有多种，内记录字符串长度等，最后一字节为头部类型</a:t>
            </a:r>
            <a:endParaRPr lang="en-US" altLang="zh-CN" dirty="0" smtClean="0"/>
          </a:p>
          <a:p>
            <a:r>
              <a:rPr lang="zh-CN" altLang="en-US" dirty="0" smtClean="0"/>
              <a:t>创建 </a:t>
            </a:r>
            <a:r>
              <a:rPr lang="en-US" altLang="zh-CN" dirty="0" err="1" smtClean="0"/>
              <a:t>sds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选取合适头部，为头部</a:t>
            </a:r>
            <a:r>
              <a:rPr lang="en-US" altLang="zh-CN" dirty="0" smtClean="0"/>
              <a:t>+</a:t>
            </a:r>
            <a:r>
              <a:rPr lang="zh-CN" altLang="en-US" dirty="0" smtClean="0"/>
              <a:t>传入字符串分配空间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获得的 </a:t>
            </a:r>
            <a:r>
              <a:rPr lang="en-US" altLang="zh-CN" dirty="0" err="1" smtClean="0"/>
              <a:t>sds</a:t>
            </a:r>
            <a:r>
              <a:rPr lang="en-US" altLang="zh-CN" dirty="0" smtClean="0"/>
              <a:t> </a:t>
            </a:r>
            <a:r>
              <a:rPr lang="zh-CN" altLang="en-US" dirty="0" smtClean="0"/>
              <a:t>实际为指向内容开始处的 </a:t>
            </a:r>
            <a:r>
              <a:rPr lang="en-US" altLang="zh-CN" dirty="0" smtClean="0"/>
              <a:t>char* </a:t>
            </a:r>
            <a:r>
              <a:rPr lang="zh-CN" altLang="en-US" dirty="0" smtClean="0"/>
              <a:t>指针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2018/7/19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15815"/>
            <a:ext cx="3048753" cy="595892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>
            <a:off x="5223892" y="1916832"/>
            <a:ext cx="3956620" cy="4109415"/>
            <a:chOff x="5223892" y="1489645"/>
            <a:chExt cx="3956620" cy="4109415"/>
          </a:xfrm>
        </p:grpSpPr>
        <p:grpSp>
          <p:nvGrpSpPr>
            <p:cNvPr id="16" name="组合 15"/>
            <p:cNvGrpSpPr/>
            <p:nvPr/>
          </p:nvGrpSpPr>
          <p:grpSpPr>
            <a:xfrm>
              <a:off x="6804248" y="1489645"/>
              <a:ext cx="1368152" cy="1883726"/>
              <a:chOff x="6804248" y="2175001"/>
              <a:chExt cx="1368152" cy="113860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6804248" y="2175001"/>
                <a:ext cx="1368152" cy="10379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长度、</a:t>
                </a:r>
                <a:endPara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ctr"/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分配大小</a:t>
                </a:r>
                <a:endPara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ctr"/>
                <a:r>
                  <a:rPr lang="en-US" altLang="zh-CN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...</a:t>
                </a:r>
              </a:p>
              <a:p>
                <a:pPr algn="ctr"/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cxnSp>
            <p:nvCxnSpPr>
              <p:cNvPr id="10" name="直接连接符 9"/>
              <p:cNvCxnSpPr/>
              <p:nvPr/>
            </p:nvCxnSpPr>
            <p:spPr>
              <a:xfrm>
                <a:off x="6804248" y="2924944"/>
                <a:ext cx="1368152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文本框 10"/>
              <p:cNvSpPr txBox="1"/>
              <p:nvPr/>
            </p:nvSpPr>
            <p:spPr>
              <a:xfrm>
                <a:off x="7164288" y="2944269"/>
                <a:ext cx="648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type</a:t>
                </a:r>
                <a:endParaRPr lang="zh-CN" altLang="en-US" dirty="0"/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6804248" y="3212975"/>
              <a:ext cx="1368152" cy="23860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 smtClean="0">
                  <a:latin typeface="+mj-lt"/>
                  <a:ea typeface="黑体" panose="02010609060101010101" pitchFamily="49" charset="-122"/>
                </a:rPr>
                <a:t>Abcdefg</a:t>
              </a:r>
              <a:r>
                <a:rPr lang="en-US" altLang="zh-CN" sz="2000" dirty="0" smtClean="0">
                  <a:latin typeface="+mj-lt"/>
                  <a:ea typeface="黑体" panose="02010609060101010101" pitchFamily="49" charset="-122"/>
                </a:rPr>
                <a:t>\0</a:t>
              </a:r>
              <a:endParaRPr lang="en-US" altLang="zh-CN" dirty="0" smtClean="0">
                <a:latin typeface="+mj-lt"/>
                <a:ea typeface="黑体" panose="02010609060101010101" pitchFamily="49" charset="-122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8244408" y="1489645"/>
              <a:ext cx="899592" cy="1723331"/>
              <a:chOff x="8244408" y="2311707"/>
              <a:chExt cx="899592" cy="901269"/>
            </a:xfrm>
          </p:grpSpPr>
          <p:sp>
            <p:nvSpPr>
              <p:cNvPr id="13" name="右大括号 12"/>
              <p:cNvSpPr/>
              <p:nvPr/>
            </p:nvSpPr>
            <p:spPr>
              <a:xfrm>
                <a:off x="8244408" y="2311707"/>
                <a:ext cx="288032" cy="901269"/>
              </a:xfrm>
              <a:prstGeom prst="rightBrace">
                <a:avLst>
                  <a:gd name="adj1" fmla="val 56925"/>
                  <a:gd name="adj2" fmla="val 50000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8495928" y="2661408"/>
                <a:ext cx="648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头部</a:t>
                </a: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8244408" y="3222268"/>
              <a:ext cx="936104" cy="2376792"/>
              <a:chOff x="8214590" y="2244733"/>
              <a:chExt cx="936104" cy="2376792"/>
            </a:xfrm>
          </p:grpSpPr>
          <p:sp>
            <p:nvSpPr>
              <p:cNvPr id="20" name="右大括号 19"/>
              <p:cNvSpPr/>
              <p:nvPr/>
            </p:nvSpPr>
            <p:spPr>
              <a:xfrm>
                <a:off x="8214590" y="2244733"/>
                <a:ext cx="317850" cy="2376792"/>
              </a:xfrm>
              <a:prstGeom prst="rightBrace">
                <a:avLst>
                  <a:gd name="adj1" fmla="val 37688"/>
                  <a:gd name="adj2" fmla="val 50000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8502622" y="3211284"/>
                <a:ext cx="648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内容</a:t>
                </a:r>
              </a:p>
            </p:txBody>
          </p:sp>
        </p:grpSp>
        <p:cxnSp>
          <p:nvCxnSpPr>
            <p:cNvPr id="25" name="直接箭头连接符 24"/>
            <p:cNvCxnSpPr/>
            <p:nvPr/>
          </p:nvCxnSpPr>
          <p:spPr>
            <a:xfrm>
              <a:off x="6019800" y="3284984"/>
              <a:ext cx="7844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5223892" y="3054151"/>
              <a:ext cx="932284" cy="4616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2400" dirty="0" err="1" smtClean="0"/>
                <a:t>sds</a:t>
              </a:r>
              <a:r>
                <a:rPr lang="en-US" altLang="zh-CN" sz="2400" dirty="0" smtClean="0"/>
                <a:t> s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4920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robj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2018/7/19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5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1654"/>
          <a:stretch/>
        </p:blipFill>
        <p:spPr>
          <a:xfrm>
            <a:off x="452738" y="1719263"/>
            <a:ext cx="4187189" cy="3218853"/>
          </a:xfrm>
          <a:prstGeom prst="rect">
            <a:avLst/>
          </a:prstGeom>
        </p:spPr>
      </p:pic>
      <p:grpSp>
        <p:nvGrpSpPr>
          <p:cNvPr id="36" name="组合 35"/>
          <p:cNvGrpSpPr/>
          <p:nvPr/>
        </p:nvGrpSpPr>
        <p:grpSpPr>
          <a:xfrm>
            <a:off x="3563888" y="1052736"/>
            <a:ext cx="5102629" cy="1543987"/>
            <a:chOff x="3563888" y="1052736"/>
            <a:chExt cx="5102629" cy="1543987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59829" y="1052736"/>
              <a:ext cx="3106688" cy="154398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cxnSp>
          <p:nvCxnSpPr>
            <p:cNvPr id="10" name="曲线连接符 9"/>
            <p:cNvCxnSpPr>
              <a:endCxn id="8" idx="1"/>
            </p:cNvCxnSpPr>
            <p:nvPr/>
          </p:nvCxnSpPr>
          <p:spPr>
            <a:xfrm flipV="1">
              <a:off x="3563888" y="1824730"/>
              <a:ext cx="1995941" cy="452142"/>
            </a:xfrm>
            <a:prstGeom prst="curved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3174911" y="2596723"/>
            <a:ext cx="5689777" cy="2332900"/>
            <a:chOff x="3174911" y="2596723"/>
            <a:chExt cx="5689777" cy="2332900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74911" y="3136006"/>
              <a:ext cx="5689777" cy="1793617"/>
            </a:xfrm>
            <a:prstGeom prst="rect">
              <a:avLst/>
            </a:prstGeom>
          </p:spPr>
        </p:pic>
        <p:cxnSp>
          <p:nvCxnSpPr>
            <p:cNvPr id="16" name="曲线连接符 15"/>
            <p:cNvCxnSpPr>
              <a:endCxn id="15" idx="0"/>
            </p:cNvCxnSpPr>
            <p:nvPr/>
          </p:nvCxnSpPr>
          <p:spPr>
            <a:xfrm>
              <a:off x="3995936" y="2596723"/>
              <a:ext cx="2023864" cy="539283"/>
            </a:xfrm>
            <a:prstGeom prst="curved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/>
        </p:nvGrpSpPr>
        <p:grpSpPr>
          <a:xfrm>
            <a:off x="2867691" y="4077263"/>
            <a:ext cx="4405589" cy="1570510"/>
            <a:chOff x="2867691" y="4077263"/>
            <a:chExt cx="4405589" cy="1570510"/>
          </a:xfrm>
        </p:grpSpPr>
        <p:sp>
          <p:nvSpPr>
            <p:cNvPr id="19" name="文本框 18"/>
            <p:cNvSpPr txBox="1"/>
            <p:nvPr/>
          </p:nvSpPr>
          <p:spPr>
            <a:xfrm>
              <a:off x="5833120" y="5186108"/>
              <a:ext cx="1440160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引用计数</a:t>
              </a:r>
              <a:endPara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20" name="曲线连接符 19"/>
            <p:cNvCxnSpPr>
              <a:endCxn id="19" idx="1"/>
            </p:cNvCxnSpPr>
            <p:nvPr/>
          </p:nvCxnSpPr>
          <p:spPr>
            <a:xfrm>
              <a:off x="2867691" y="4077263"/>
              <a:ext cx="2965429" cy="1339678"/>
            </a:xfrm>
            <a:prstGeom prst="curvedConnector3">
              <a:avLst>
                <a:gd name="adj1" fmla="val 6579"/>
              </a:avLst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2276944" y="4437113"/>
            <a:ext cx="2362983" cy="1719821"/>
            <a:chOff x="2276944" y="4437113"/>
            <a:chExt cx="2362983" cy="1719821"/>
          </a:xfrm>
        </p:grpSpPr>
        <p:sp>
          <p:nvSpPr>
            <p:cNvPr id="28" name="文本框 27"/>
            <p:cNvSpPr txBox="1"/>
            <p:nvPr/>
          </p:nvSpPr>
          <p:spPr>
            <a:xfrm>
              <a:off x="2276944" y="5695269"/>
              <a:ext cx="2362983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实际内容的指针</a:t>
              </a:r>
              <a:endPara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29" name="曲线连接符 28"/>
            <p:cNvCxnSpPr>
              <a:endCxn id="28" idx="0"/>
            </p:cNvCxnSpPr>
            <p:nvPr/>
          </p:nvCxnSpPr>
          <p:spPr>
            <a:xfrm rot="16200000" flipH="1">
              <a:off x="2238614" y="4475446"/>
              <a:ext cx="1258155" cy="1181490"/>
            </a:xfrm>
            <a:prstGeom prst="curved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207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通信协议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设计目标</a:t>
            </a:r>
            <a:endParaRPr lang="en-US" altLang="zh-CN" sz="2800" dirty="0" smtClean="0"/>
          </a:p>
          <a:p>
            <a:pPr lvl="1"/>
            <a:r>
              <a:rPr lang="zh-CN" altLang="en-US" sz="2000" dirty="0" smtClean="0"/>
              <a:t>易于实现</a:t>
            </a:r>
          </a:p>
          <a:p>
            <a:pPr lvl="1"/>
            <a:r>
              <a:rPr lang="zh-CN" altLang="en-US" sz="2000" dirty="0" smtClean="0"/>
              <a:t>可以高效地被计算机分析（</a:t>
            </a:r>
            <a:r>
              <a:rPr lang="en-US" altLang="zh-CN" sz="2000" dirty="0" smtClean="0"/>
              <a:t>parse</a:t>
            </a:r>
            <a:r>
              <a:rPr lang="zh-CN" altLang="en-US" sz="2000" dirty="0" smtClean="0"/>
              <a:t>）</a:t>
            </a:r>
          </a:p>
          <a:p>
            <a:pPr lvl="1"/>
            <a:r>
              <a:rPr lang="zh-CN" altLang="en-US" sz="2000" dirty="0" smtClean="0"/>
              <a:t>可以很容易地被人类读懂</a:t>
            </a:r>
          </a:p>
          <a:p>
            <a:r>
              <a:rPr lang="zh-CN" altLang="en-US" sz="2800" dirty="0" smtClean="0"/>
              <a:t>通信数据</a:t>
            </a:r>
            <a:endParaRPr lang="en-US" altLang="zh-CN" sz="2800" dirty="0" smtClean="0"/>
          </a:p>
          <a:p>
            <a:pPr lvl="1"/>
            <a:r>
              <a:rPr lang="zh-CN" altLang="en-US" sz="2000" dirty="0" smtClean="0"/>
              <a:t>编码为字符串，（而不是二进制数据）</a:t>
            </a:r>
            <a:endParaRPr lang="en-US" altLang="zh-CN" sz="2000" dirty="0" smtClean="0"/>
          </a:p>
          <a:p>
            <a:pPr lvl="2"/>
            <a:r>
              <a:rPr lang="zh-CN" altLang="en-US" sz="1800" dirty="0"/>
              <a:t>主从服务器同步信息</a:t>
            </a:r>
            <a:r>
              <a:rPr lang="zh-CN" altLang="en-US" sz="1800" dirty="0" smtClean="0"/>
              <a:t>不确定</a:t>
            </a:r>
            <a:endParaRPr lang="en-US" altLang="zh-CN" sz="1800" dirty="0" smtClean="0"/>
          </a:p>
          <a:p>
            <a:pPr lvl="1"/>
            <a:r>
              <a:rPr lang="zh-CN" altLang="en-US" sz="2000" dirty="0"/>
              <a:t>每</a:t>
            </a:r>
            <a:r>
              <a:rPr lang="zh-CN" altLang="en-US" sz="2000" dirty="0" smtClean="0"/>
              <a:t>一小段以 </a:t>
            </a:r>
            <a:r>
              <a:rPr lang="en-US" altLang="zh-CN" sz="2000" dirty="0" smtClean="0"/>
              <a:t>\r\n (CRLF) </a:t>
            </a:r>
            <a:r>
              <a:rPr lang="zh-CN" altLang="en-US" sz="2000" dirty="0" smtClean="0"/>
              <a:t>结尾</a:t>
            </a:r>
            <a:endParaRPr lang="en-US" altLang="zh-CN" sz="2000" dirty="0" smtClean="0"/>
          </a:p>
          <a:p>
            <a:r>
              <a:rPr lang="zh-CN" altLang="en-US" sz="2800" dirty="0" smtClean="0"/>
              <a:t>其它</a:t>
            </a:r>
            <a:endParaRPr lang="en-US" altLang="zh-CN" sz="2800" dirty="0" smtClean="0"/>
          </a:p>
          <a:p>
            <a:pPr lvl="1"/>
            <a:r>
              <a:rPr lang="zh-CN" altLang="en-US" sz="2000" dirty="0" smtClean="0"/>
              <a:t>发送、接受函数，参数、返回值是包装为 </a:t>
            </a:r>
            <a:r>
              <a:rPr lang="en-US" altLang="zh-CN" sz="2000" dirty="0" err="1" smtClean="0"/>
              <a:t>robj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的 </a:t>
            </a:r>
            <a:r>
              <a:rPr lang="en-US" altLang="zh-CN" sz="2000" dirty="0" err="1" smtClean="0"/>
              <a:t>sds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优化：常用的消息（如“</a:t>
            </a:r>
            <a:r>
              <a:rPr lang="en-US" altLang="zh-CN" sz="2000" dirty="0" smtClean="0"/>
              <a:t>+ok</a:t>
            </a:r>
            <a:r>
              <a:rPr lang="zh-CN" altLang="en-US" sz="2000" dirty="0" smtClean="0"/>
              <a:t>”）在 </a:t>
            </a:r>
            <a:r>
              <a:rPr lang="en-US" altLang="zh-CN" sz="2000" dirty="0" smtClean="0"/>
              <a:t>shared </a:t>
            </a:r>
            <a:r>
              <a:rPr lang="zh-CN" altLang="en-US" sz="2000" dirty="0" smtClean="0"/>
              <a:t>中初始化定义好</a:t>
            </a:r>
            <a:endParaRPr lang="en-US" altLang="zh-CN" sz="2000" dirty="0" smtClean="0"/>
          </a:p>
          <a:p>
            <a:endParaRPr lang="en-US" altLang="zh-CN" sz="28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2018/7/19</a:t>
            </a:fld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6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1641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通信协议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9263"/>
            <a:ext cx="5122912" cy="4716000"/>
          </a:xfrm>
        </p:spPr>
        <p:txBody>
          <a:bodyPr/>
          <a:lstStyle/>
          <a:p>
            <a:r>
              <a:rPr lang="zh-CN" altLang="en-US" dirty="0" smtClean="0"/>
              <a:t>一般而言，服务器只接受右图所示请求协议编码的</a:t>
            </a:r>
            <a:r>
              <a:rPr lang="zh-CN" altLang="en-US" dirty="0"/>
              <a:t>命令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考虑 </a:t>
            </a:r>
            <a:r>
              <a:rPr lang="en-US" altLang="zh-CN" dirty="0" err="1" smtClean="0"/>
              <a:t>readQueryFromClient</a:t>
            </a:r>
            <a:r>
              <a:rPr lang="en-US" altLang="zh-CN" dirty="0" smtClean="0"/>
              <a:t> </a:t>
            </a:r>
          </a:p>
          <a:p>
            <a:pPr lvl="1"/>
            <a:r>
              <a:rPr lang="zh-CN" altLang="en-US" dirty="0" smtClean="0"/>
              <a:t>主从服务器同步信息不确定</a:t>
            </a:r>
            <a:endParaRPr lang="en-US" altLang="zh-CN" dirty="0" smtClean="0"/>
          </a:p>
          <a:p>
            <a:r>
              <a:rPr lang="zh-CN" altLang="en-US" dirty="0" smtClean="0"/>
              <a:t>服务器回复客户端信息有其它形式、编码</a:t>
            </a:r>
            <a:endParaRPr lang="en-US" altLang="zh-CN" dirty="0" smtClean="0"/>
          </a:p>
          <a:p>
            <a:r>
              <a:rPr lang="zh-CN" altLang="en-US" dirty="0" smtClean="0"/>
              <a:t>考虑未来服务器之间通信，如向量时钟等复杂信息如何编码、解码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2018/7/19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7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458476"/>
            <a:ext cx="3076575" cy="21145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720190" y="3773185"/>
            <a:ext cx="273630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SADD 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</a:rPr>
              <a:t>myset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 Hello World 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22170" y="4476745"/>
            <a:ext cx="2736304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7C1302"/>
                </a:solidFill>
                <a:latin typeface="Consolas" panose="020B0609020204030204" pitchFamily="49" charset="0"/>
              </a:rPr>
              <a:t>“*4\r\n$4\r\</a:t>
            </a:r>
            <a:r>
              <a:rPr lang="en-US" altLang="zh-CN" sz="1600" dirty="0" err="1" smtClean="0">
                <a:solidFill>
                  <a:srgbClr val="7C1302"/>
                </a:solidFill>
                <a:latin typeface="Consolas" panose="020B0609020204030204" pitchFamily="49" charset="0"/>
              </a:rPr>
              <a:t>nSADD</a:t>
            </a:r>
            <a:r>
              <a:rPr lang="en-US" altLang="zh-CN" sz="1600" dirty="0" smtClean="0">
                <a:solidFill>
                  <a:srgbClr val="7C1302"/>
                </a:solidFill>
                <a:latin typeface="Consolas" panose="020B0609020204030204" pitchFamily="49" charset="0"/>
              </a:rPr>
              <a:t>\r\n$5\r\</a:t>
            </a:r>
            <a:r>
              <a:rPr lang="en-US" altLang="zh-CN" sz="1600" dirty="0" err="1" smtClean="0">
                <a:solidFill>
                  <a:srgbClr val="7C1302"/>
                </a:solidFill>
                <a:latin typeface="Consolas" panose="020B0609020204030204" pitchFamily="49" charset="0"/>
              </a:rPr>
              <a:t>nmyset</a:t>
            </a:r>
            <a:r>
              <a:rPr lang="en-US" altLang="zh-CN" sz="1600" dirty="0" smtClean="0">
                <a:solidFill>
                  <a:srgbClr val="7C1302"/>
                </a:solidFill>
                <a:latin typeface="Consolas" panose="020B0609020204030204" pitchFamily="49" charset="0"/>
              </a:rPr>
              <a:t>\r\n$5\r\</a:t>
            </a:r>
            <a:r>
              <a:rPr lang="en-US" altLang="zh-CN" sz="1600" dirty="0" err="1" smtClean="0">
                <a:solidFill>
                  <a:srgbClr val="7C1302"/>
                </a:solidFill>
                <a:latin typeface="Consolas" panose="020B0609020204030204" pitchFamily="49" charset="0"/>
              </a:rPr>
              <a:t>nHello</a:t>
            </a:r>
            <a:r>
              <a:rPr lang="en-US" altLang="zh-CN" sz="1600" dirty="0" smtClean="0">
                <a:solidFill>
                  <a:srgbClr val="7C1302"/>
                </a:solidFill>
                <a:latin typeface="Consolas" panose="020B0609020204030204" pitchFamily="49" charset="0"/>
              </a:rPr>
              <a:t>\r\n$5\r\</a:t>
            </a:r>
            <a:r>
              <a:rPr lang="en-US" altLang="zh-CN" sz="1600" dirty="0" err="1" smtClean="0">
                <a:solidFill>
                  <a:srgbClr val="7C1302"/>
                </a:solidFill>
                <a:latin typeface="Consolas" panose="020B0609020204030204" pitchFamily="49" charset="0"/>
              </a:rPr>
              <a:t>nWorld</a:t>
            </a:r>
            <a:r>
              <a:rPr lang="en-US" altLang="zh-CN" sz="1600" dirty="0" smtClean="0">
                <a:solidFill>
                  <a:srgbClr val="7C1302"/>
                </a:solidFill>
                <a:latin typeface="Consolas" panose="020B0609020204030204" pitchFamily="49" charset="0"/>
              </a:rPr>
              <a:t>\r\n”</a:t>
            </a:r>
            <a:endParaRPr lang="zh-CN" altLang="en-US" sz="1600" dirty="0">
              <a:solidFill>
                <a:srgbClr val="7C1302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直接箭头连接符 13"/>
          <p:cNvCxnSpPr>
            <a:stCxn id="8" idx="2"/>
            <a:endCxn id="9" idx="0"/>
          </p:cNvCxnSpPr>
          <p:nvPr/>
        </p:nvCxnSpPr>
        <p:spPr>
          <a:xfrm>
            <a:off x="7088342" y="4142517"/>
            <a:ext cx="1980" cy="3342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54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命令</a:t>
            </a:r>
            <a:r>
              <a:rPr lang="zh-CN" altLang="en-US" dirty="0" smtClean="0"/>
              <a:t>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9263"/>
            <a:ext cx="4978896" cy="4716000"/>
          </a:xfrm>
        </p:spPr>
        <p:txBody>
          <a:bodyPr/>
          <a:lstStyle/>
          <a:p>
            <a:r>
              <a:rPr lang="zh-CN" altLang="en-US" dirty="0" smtClean="0"/>
              <a:t>读取客户端信息，放入输入 </a:t>
            </a:r>
            <a:r>
              <a:rPr lang="en-US" altLang="zh-CN" dirty="0" smtClean="0"/>
              <a:t>buffer 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 smtClean="0"/>
              <a:t>解析输入 </a:t>
            </a:r>
            <a:r>
              <a:rPr lang="en-US" altLang="zh-CN" dirty="0" smtClean="0"/>
              <a:t>buffer </a:t>
            </a:r>
            <a:r>
              <a:rPr lang="zh-CN" altLang="en-US" dirty="0" smtClean="0"/>
              <a:t>中信息，放入 </a:t>
            </a:r>
            <a:r>
              <a:rPr lang="en-US" altLang="zh-CN" dirty="0" smtClean="0"/>
              <a:t>c* </a:t>
            </a:r>
            <a:r>
              <a:rPr lang="zh-CN" altLang="en-US" dirty="0" smtClean="0"/>
              <a:t>结构体中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Argv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 </a:t>
            </a:r>
            <a:r>
              <a:rPr lang="en-US" altLang="zh-CN" dirty="0" err="1" smtClean="0"/>
              <a:t>robj</a:t>
            </a:r>
            <a:r>
              <a:rPr lang="en-US" altLang="zh-CN" dirty="0" smtClean="0"/>
              <a:t>* </a:t>
            </a:r>
            <a:r>
              <a:rPr lang="zh-CN" altLang="en-US" dirty="0" smtClean="0"/>
              <a:t>数组</a:t>
            </a:r>
            <a:endParaRPr lang="en-US" altLang="zh-CN" dirty="0"/>
          </a:p>
          <a:p>
            <a:r>
              <a:rPr lang="zh-CN" altLang="en-US" dirty="0" smtClean="0"/>
              <a:t>调用命令处理函数</a:t>
            </a:r>
            <a:endParaRPr lang="en-US" altLang="zh-CN" dirty="0" smtClean="0"/>
          </a:p>
          <a:p>
            <a:r>
              <a:rPr lang="zh-CN" altLang="en-US" dirty="0" smtClean="0"/>
              <a:t>事后处理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释放 </a:t>
            </a:r>
            <a:r>
              <a:rPr lang="en-US" altLang="zh-CN" dirty="0" err="1" smtClean="0"/>
              <a:t>argv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的空间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2018/7/19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8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96136" y="1484784"/>
            <a:ext cx="2736304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7C1302"/>
                </a:solidFill>
                <a:latin typeface="Consolas" panose="020B0609020204030204" pitchFamily="49" charset="0"/>
              </a:rPr>
              <a:t>“*4\r\n$4\r\</a:t>
            </a:r>
            <a:r>
              <a:rPr lang="en-US" altLang="zh-CN" sz="1600" dirty="0" err="1" smtClean="0">
                <a:solidFill>
                  <a:srgbClr val="7C1302"/>
                </a:solidFill>
                <a:latin typeface="Consolas" panose="020B0609020204030204" pitchFamily="49" charset="0"/>
              </a:rPr>
              <a:t>nSADD</a:t>
            </a:r>
            <a:r>
              <a:rPr lang="en-US" altLang="zh-CN" sz="1600" dirty="0" smtClean="0">
                <a:solidFill>
                  <a:srgbClr val="7C1302"/>
                </a:solidFill>
                <a:latin typeface="Consolas" panose="020B0609020204030204" pitchFamily="49" charset="0"/>
              </a:rPr>
              <a:t>\r\n$5\r\</a:t>
            </a:r>
            <a:r>
              <a:rPr lang="en-US" altLang="zh-CN" sz="1600" dirty="0" err="1" smtClean="0">
                <a:solidFill>
                  <a:srgbClr val="7C1302"/>
                </a:solidFill>
                <a:latin typeface="Consolas" panose="020B0609020204030204" pitchFamily="49" charset="0"/>
              </a:rPr>
              <a:t>nmyset</a:t>
            </a:r>
            <a:r>
              <a:rPr lang="en-US" altLang="zh-CN" sz="1600" dirty="0" smtClean="0">
                <a:solidFill>
                  <a:srgbClr val="7C1302"/>
                </a:solidFill>
                <a:latin typeface="Consolas" panose="020B0609020204030204" pitchFamily="49" charset="0"/>
              </a:rPr>
              <a:t>\r\n$5\r\</a:t>
            </a:r>
            <a:r>
              <a:rPr lang="en-US" altLang="zh-CN" sz="1600" dirty="0" err="1" smtClean="0">
                <a:solidFill>
                  <a:srgbClr val="7C1302"/>
                </a:solidFill>
                <a:latin typeface="Consolas" panose="020B0609020204030204" pitchFamily="49" charset="0"/>
              </a:rPr>
              <a:t>nHello</a:t>
            </a:r>
            <a:r>
              <a:rPr lang="en-US" altLang="zh-CN" sz="1600" dirty="0" smtClean="0">
                <a:solidFill>
                  <a:srgbClr val="7C1302"/>
                </a:solidFill>
                <a:latin typeface="Consolas" panose="020B0609020204030204" pitchFamily="49" charset="0"/>
              </a:rPr>
              <a:t>\r\n$5\r\</a:t>
            </a:r>
            <a:r>
              <a:rPr lang="en-US" altLang="zh-CN" sz="1600" dirty="0" err="1" smtClean="0">
                <a:solidFill>
                  <a:srgbClr val="7C1302"/>
                </a:solidFill>
                <a:latin typeface="Consolas" panose="020B0609020204030204" pitchFamily="49" charset="0"/>
              </a:rPr>
              <a:t>nWorld</a:t>
            </a:r>
            <a:r>
              <a:rPr lang="en-US" altLang="zh-CN" sz="1600" dirty="0" smtClean="0">
                <a:solidFill>
                  <a:srgbClr val="7C1302"/>
                </a:solidFill>
                <a:latin typeface="Consolas" panose="020B0609020204030204" pitchFamily="49" charset="0"/>
              </a:rPr>
              <a:t>\r\n”</a:t>
            </a:r>
            <a:endParaRPr lang="zh-CN" altLang="en-US" sz="1600" dirty="0">
              <a:solidFill>
                <a:srgbClr val="7C1302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直接箭头连接符 13"/>
          <p:cNvCxnSpPr>
            <a:stCxn id="9" idx="2"/>
            <a:endCxn id="13" idx="0"/>
          </p:cNvCxnSpPr>
          <p:nvPr/>
        </p:nvCxnSpPr>
        <p:spPr>
          <a:xfrm>
            <a:off x="7164288" y="2315781"/>
            <a:ext cx="0" cy="4296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796136" y="2745431"/>
            <a:ext cx="2736304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chemeClr val="bg2">
                    <a:lumMod val="50000"/>
                  </a:schemeClr>
                </a:solidFill>
                <a:latin typeface="+mj-lt"/>
                <a:ea typeface="黑体" panose="02010609060101010101" pitchFamily="49" charset="-122"/>
              </a:rPr>
              <a:t>Argc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黑体" panose="02010609060101010101" pitchFamily="49" charset="-122"/>
              </a:rPr>
              <a:t>：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黑体" panose="02010609060101010101" pitchFamily="49" charset="-122"/>
              </a:rPr>
              <a:t>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chemeClr val="bg2">
                    <a:lumMod val="50000"/>
                  </a:schemeClr>
                </a:solidFill>
                <a:latin typeface="+mj-lt"/>
                <a:ea typeface="黑体" panose="02010609060101010101" pitchFamily="49" charset="-122"/>
              </a:rPr>
              <a:t>Argv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黑体" panose="02010609060101010101" pitchFamily="49" charset="-122"/>
              </a:rPr>
              <a:t>：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黑体" panose="02010609060101010101" pitchFamily="49" charset="-122"/>
              </a:rPr>
              <a:t>SADD 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  <a:latin typeface="+mj-lt"/>
                <a:ea typeface="黑体" panose="02010609060101010101" pitchFamily="49" charset="-122"/>
              </a:rPr>
              <a:t>myset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+mj-lt"/>
                <a:ea typeface="黑体" panose="02010609060101010101" pitchFamily="49" charset="-122"/>
              </a:rPr>
              <a:t> Hello World </a:t>
            </a:r>
            <a:endParaRPr lang="en-US" altLang="zh-CN" dirty="0" smtClean="0">
              <a:solidFill>
                <a:schemeClr val="bg2">
                  <a:lumMod val="50000"/>
                </a:schemeClr>
              </a:solidFill>
              <a:latin typeface="+mj-lt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黑体" panose="02010609060101010101" pitchFamily="49" charset="-122"/>
              </a:rPr>
              <a:t>函数：</a:t>
            </a:r>
            <a:r>
              <a:rPr lang="en-US" altLang="zh-CN" dirty="0" err="1" smtClean="0">
                <a:solidFill>
                  <a:schemeClr val="bg2">
                    <a:lumMod val="50000"/>
                  </a:schemeClr>
                </a:solidFill>
                <a:latin typeface="+mj-lt"/>
                <a:ea typeface="黑体" panose="02010609060101010101" pitchFamily="49" charset="-122"/>
              </a:rPr>
              <a:t>saddCommand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796136" y="4243740"/>
            <a:ext cx="273630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黑体" panose="02010609060101010101" pitchFamily="49" charset="-122"/>
              </a:rPr>
              <a:t>将 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黑体" panose="02010609060101010101" pitchFamily="49" charset="-122"/>
              </a:rPr>
              <a:t>hello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黑体" panose="02010609060101010101" pitchFamily="49" charset="-122"/>
              </a:rPr>
              <a:t>world 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黑体" panose="02010609060101010101" pitchFamily="49" charset="-122"/>
              </a:rPr>
              <a:t>两个字符串放入集合 </a:t>
            </a:r>
            <a:r>
              <a:rPr lang="en-US" altLang="zh-CN" dirty="0" err="1" smtClean="0">
                <a:solidFill>
                  <a:schemeClr val="bg2">
                    <a:lumMod val="50000"/>
                  </a:schemeClr>
                </a:solidFill>
                <a:latin typeface="+mj-lt"/>
                <a:ea typeface="黑体" panose="02010609060101010101" pitchFamily="49" charset="-122"/>
              </a:rPr>
              <a:t>myset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+mj-lt"/>
              <a:ea typeface="黑体" panose="02010609060101010101" pitchFamily="49" charset="-122"/>
            </a:endParaRPr>
          </a:p>
        </p:txBody>
      </p:sp>
      <p:cxnSp>
        <p:nvCxnSpPr>
          <p:cNvPr id="17" name="直接箭头连接符 16"/>
          <p:cNvCxnSpPr>
            <a:stCxn id="13" idx="2"/>
            <a:endCxn id="16" idx="0"/>
          </p:cNvCxnSpPr>
          <p:nvPr/>
        </p:nvCxnSpPr>
        <p:spPr>
          <a:xfrm>
            <a:off x="7164288" y="3945760"/>
            <a:ext cx="0" cy="2979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6" idx="2"/>
            <a:endCxn id="21" idx="0"/>
          </p:cNvCxnSpPr>
          <p:nvPr/>
        </p:nvCxnSpPr>
        <p:spPr>
          <a:xfrm flipH="1">
            <a:off x="7150901" y="4890071"/>
            <a:ext cx="13387" cy="4018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782749" y="5291916"/>
            <a:ext cx="273630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7C1302"/>
                </a:solidFill>
                <a:latin typeface="+mj-lt"/>
                <a:ea typeface="黑体" panose="02010609060101010101" pitchFamily="49" charset="-122"/>
              </a:rPr>
              <a:t>释放 </a:t>
            </a:r>
            <a:r>
              <a:rPr lang="en-US" altLang="zh-CN" dirty="0" err="1" smtClean="0">
                <a:solidFill>
                  <a:srgbClr val="7C1302"/>
                </a:solidFill>
                <a:latin typeface="+mj-lt"/>
                <a:ea typeface="黑体" panose="02010609060101010101" pitchFamily="49" charset="-122"/>
              </a:rPr>
              <a:t>argv</a:t>
            </a:r>
            <a:r>
              <a:rPr lang="en-US" altLang="zh-CN" dirty="0" smtClean="0">
                <a:solidFill>
                  <a:srgbClr val="7C1302"/>
                </a:solidFill>
                <a:latin typeface="+mj-lt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solidFill>
                  <a:srgbClr val="7C1302"/>
                </a:solidFill>
                <a:latin typeface="+mj-lt"/>
                <a:ea typeface="黑体" panose="02010609060101010101" pitchFamily="49" charset="-122"/>
              </a:rPr>
              <a:t>空间</a:t>
            </a:r>
            <a:endParaRPr lang="zh-CN" altLang="en-US" dirty="0">
              <a:solidFill>
                <a:srgbClr val="7C1302"/>
              </a:solidFill>
              <a:latin typeface="+mj-lt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19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chemeClr val="bg1">
                  <a:lumMod val="65000"/>
                </a:schemeClr>
              </a:buClr>
              <a:buSzPct val="85000"/>
              <a:buFont typeface="+mj-lt"/>
              <a:buAutoNum type="arabicPeriod"/>
            </a:pP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Redis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技术细节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Clr>
                <a:srgbClr val="FF0000"/>
              </a:buClr>
              <a:buSzPct val="85000"/>
              <a:buFont typeface="+mj-lt"/>
              <a:buAutoNum type="arabicPeriod"/>
            </a:pPr>
            <a:r>
              <a:rPr lang="en-US" altLang="zh-CN" b="1" dirty="0" smtClean="0">
                <a:solidFill>
                  <a:srgbClr val="FF0000"/>
                </a:solidFill>
              </a:rPr>
              <a:t>CRDT </a:t>
            </a:r>
            <a:r>
              <a:rPr lang="zh-CN" altLang="en-US" b="1" dirty="0" smtClean="0">
                <a:solidFill>
                  <a:srgbClr val="FF0000"/>
                </a:solidFill>
              </a:rPr>
              <a:t>框架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514350" indent="-514350">
              <a:buClr>
                <a:schemeClr val="bg1">
                  <a:lumMod val="65000"/>
                </a:schemeClr>
              </a:buClr>
              <a:buSzPct val="85000"/>
              <a:buFont typeface="+mj-lt"/>
              <a:buAutoNum type="arabicPeriod"/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逻辑时钟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5160-6D74-44E6-9A57-FE09CF98F078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2018/7/19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44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2_Network">
  <a:themeElements>
    <a:clrScheme name="2_Network 9">
      <a:dk1>
        <a:srgbClr val="000000"/>
      </a:dk1>
      <a:lt1>
        <a:srgbClr val="FFFFFF"/>
      </a:lt1>
      <a:dk2>
        <a:srgbClr val="7C1302"/>
      </a:dk2>
      <a:lt2>
        <a:srgbClr val="CC9900"/>
      </a:lt2>
      <a:accent1>
        <a:srgbClr val="CC9900"/>
      </a:accent1>
      <a:accent2>
        <a:srgbClr val="CC3300"/>
      </a:accent2>
      <a:accent3>
        <a:srgbClr val="FFFFFF"/>
      </a:accent3>
      <a:accent4>
        <a:srgbClr val="000000"/>
      </a:accent4>
      <a:accent5>
        <a:srgbClr val="E2CAAA"/>
      </a:accent5>
      <a:accent6>
        <a:srgbClr val="B92D00"/>
      </a:accent6>
      <a:hlink>
        <a:srgbClr val="808080"/>
      </a:hlink>
      <a:folHlink>
        <a:srgbClr val="CCCC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pec-2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自定义 1">
      <a:majorFont>
        <a:latin typeface="Candara"/>
        <a:ea typeface="黑体"/>
        <a:cs typeface=""/>
      </a:majorFont>
      <a:minorFont>
        <a:latin typeface="Candara"/>
        <a:ea typeface="华文细黑"/>
        <a:cs typeface="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pec-2" id="{442E6DD8-1CC8-4C4A-8647-4236B82D6D6F}" vid="{4E193ED8-E17B-496B-9396-AD9A068E6CE7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28417</TotalTime>
  <Words>1079</Words>
  <Application>Microsoft Office PowerPoint</Application>
  <PresentationFormat>全屏显示(4:3)</PresentationFormat>
  <Paragraphs>213</Paragraphs>
  <Slides>21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仿宋</vt:lpstr>
      <vt:lpstr>黑体</vt:lpstr>
      <vt:lpstr>华文细黑</vt:lpstr>
      <vt:lpstr>宋体</vt:lpstr>
      <vt:lpstr>Arial</vt:lpstr>
      <vt:lpstr>Calibri</vt:lpstr>
      <vt:lpstr>Cambria Math</vt:lpstr>
      <vt:lpstr>Candara</vt:lpstr>
      <vt:lpstr>Consolas</vt:lpstr>
      <vt:lpstr>Courier New</vt:lpstr>
      <vt:lpstr>Wingdings</vt:lpstr>
      <vt:lpstr>Wingdings 2</vt:lpstr>
      <vt:lpstr>2_Network</vt:lpstr>
      <vt:lpstr>mopec-2</vt:lpstr>
      <vt:lpstr>PowerPoint 演示文稿</vt:lpstr>
      <vt:lpstr>目录</vt:lpstr>
      <vt:lpstr>目录</vt:lpstr>
      <vt:lpstr>字符串 sds</vt:lpstr>
      <vt:lpstr>robj 对象</vt:lpstr>
      <vt:lpstr>通信协议</vt:lpstr>
      <vt:lpstr>通信协议</vt:lpstr>
      <vt:lpstr>命令处理</vt:lpstr>
      <vt:lpstr>目录</vt:lpstr>
      <vt:lpstr>复制后处理流程的不同</vt:lpstr>
      <vt:lpstr>需求分析框架</vt:lpstr>
      <vt:lpstr>扩展后背后流程</vt:lpstr>
      <vt:lpstr>函数中代码样式</vt:lpstr>
      <vt:lpstr>目录</vt:lpstr>
      <vt:lpstr>修改 REPLICATE 命令</vt:lpstr>
      <vt:lpstr>向量时钟</vt:lpstr>
      <vt:lpstr>比较操作，并发检测</vt:lpstr>
      <vt:lpstr>其它</vt:lpstr>
      <vt:lpstr>Redis 命令实现实验</vt:lpstr>
      <vt:lpstr>RDB 持久化</vt:lpstr>
      <vt:lpstr>PowerPoint 演示文稿</vt:lpstr>
    </vt:vector>
  </TitlesOfParts>
  <Company>Nanjing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网构软件模型、技术与平台</dc:title>
  <dc:creator>Xiaoxing Ma</dc:creator>
  <cp:lastModifiedBy>admin</cp:lastModifiedBy>
  <cp:revision>1450</cp:revision>
  <cp:lastPrinted>2014-03-24T00:35:37Z</cp:lastPrinted>
  <dcterms:created xsi:type="dcterms:W3CDTF">2012-02-01T01:23:27Z</dcterms:created>
  <dcterms:modified xsi:type="dcterms:W3CDTF">2018-07-19T06:16:32Z</dcterms:modified>
</cp:coreProperties>
</file>