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90139-1A1B-470B-B92D-2ABFD2EA048B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0C20A-F4DF-4073-AB4B-9F59FC10D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7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062-D8C4-401C-BCF4-8A57B9E40E39}" type="datetime1">
              <a:rPr lang="ru-RU" smtClean="0"/>
              <a:t>03.08.2024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29B7EEF0-4FC9-4BB3-A9FE-95BC50489BEC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919A-14C4-4721-9115-E3CA10313E8D}" type="datetime1">
              <a:rPr lang="ru-RU" smtClean="0"/>
              <a:t>03.08.2024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5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B06E-0579-417F-8DFF-43FDB9EEDA3C}" type="datetime1">
              <a:rPr lang="ru-RU" smtClean="0"/>
              <a:t>03.08.2024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FE2F-C974-404B-9CBF-85B611F41C5B}" type="datetime1">
              <a:rPr lang="ru-RU" smtClean="0"/>
              <a:t>03.08.2024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A13-E9DE-47E4-B7FA-F5649F414E75}" type="datetime1">
              <a:rPr lang="ru-RU" smtClean="0"/>
              <a:t>03.08.2024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4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FE2B-7C45-42B2-9F61-A1CF05EBE81A}" type="datetime1">
              <a:rPr lang="ru-RU" smtClean="0"/>
              <a:t>03.08.2024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3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D01F-10A1-42C1-AAB9-F18206A6F7AF}" type="datetime1">
              <a:rPr lang="ru-RU" smtClean="0"/>
              <a:t>03.08.2024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620-14A2-4E53-B8AF-E1B204F18326}" type="datetime1">
              <a:rPr lang="ru-RU" smtClean="0"/>
              <a:t>03.08.2024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22B9-5CD8-47D6-9A50-5F51E4BE62FE}" type="datetime1">
              <a:rPr lang="ru-RU" smtClean="0"/>
              <a:t>03.08.2024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1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042839-1D44-4522-8FAC-7FD5B5DB02EF}" type="datetime1">
              <a:rPr lang="ru-RU" smtClean="0"/>
              <a:t>03.08.2024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9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30DD8-E594-4687-96C3-1EC2A976B311}" type="datetime1">
              <a:rPr lang="ru-RU" smtClean="0"/>
              <a:t>03.08.2024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B7EEF0-4FC9-4BB3-A9FE-95BC50489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D36ED8-92AC-4192-A9F3-2592A4BCB777}" type="datetime1">
              <a:rPr lang="ru-RU" smtClean="0"/>
              <a:t>03.08.2024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29B7EEF0-4FC9-4BB3-A9FE-95BC50489BEC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rstanding the Role of AI in Software Development: Real-Life Examples  and Essential Considerations for Developers">
            <a:extLst>
              <a:ext uri="{FF2B5EF4-FFF2-40B4-BE49-F238E27FC236}">
                <a16:creationId xmlns:a16="http://schemas.microsoft.com/office/drawing/2014/main" id="{44CC6E18-4ABF-4AD7-A3FA-DD8453E6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980" y="180930"/>
            <a:ext cx="102870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D604B-296F-412E-BA61-59CCB021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инструментальные средства разработки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C6DC23-D9F8-4785-827C-29152FE4C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№1 «Инструментальные средства разработки ПО»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985C81-C990-42AC-9899-14A93859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/>
              <a:t>Владимир, 2024</a:t>
            </a:r>
          </a:p>
        </p:txBody>
      </p:sp>
    </p:spTree>
    <p:extLst>
      <p:ext uri="{BB962C8B-B14F-4D97-AF65-F5344CB8AC3E}">
        <p14:creationId xmlns:p14="http://schemas.microsoft.com/office/powerpoint/2010/main" val="340994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5943A-BE3D-4C6E-B5F4-832FC15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Современные инструменты разработки программного обеспечения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D4B91E-11CE-4D03-A6CB-9E414ACD8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Инструменты для непрерывной интеграции и доставки (CI/CD)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85B5187-5A3F-4535-A949-B4A88EE6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Контейнеризация и </a:t>
            </a:r>
            <a:r>
              <a:rPr lang="ru-RU" dirty="0" err="1"/>
              <a:t>оркестрация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088439-2DDE-4D56-8A44-D7A1AC34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4304C0C-CACD-4C69-96D1-C2A6BB448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963" y="3429000"/>
            <a:ext cx="4938712" cy="1691641"/>
          </a:xfrm>
        </p:spPr>
      </p:pic>
      <p:pic>
        <p:nvPicPr>
          <p:cNvPr id="5122" name="Picture 2" descr="What is Container Orchestration? | Benefits and Tools">
            <a:extLst>
              <a:ext uri="{FF2B5EF4-FFF2-40B4-BE49-F238E27FC236}">
                <a16:creationId xmlns:a16="http://schemas.microsoft.com/office/drawing/2014/main" id="{B23493F3-EE24-47BB-866A-3EB497E9020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238" y="2891762"/>
            <a:ext cx="4937125" cy="27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2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5943A-BE3D-4C6E-B5F4-832FC15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Современные инструменты разработки программного обеспечения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D4B91E-11CE-4D03-A6CB-9E414ACD8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Облачные платформы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85B5187-5A3F-4535-A949-B4A88EE6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Инструменты для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088439-2DDE-4D56-8A44-D7A1AC34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11</a:t>
            </a:fld>
            <a:endParaRPr lang="ru-RU"/>
          </a:p>
        </p:txBody>
      </p:sp>
      <p:pic>
        <p:nvPicPr>
          <p:cNvPr id="6146" name="Picture 2" descr="6 Best Cloud Computing Service Providers | by SM | Medium">
            <a:extLst>
              <a:ext uri="{FF2B5EF4-FFF2-40B4-BE49-F238E27FC236}">
                <a16:creationId xmlns:a16="http://schemas.microsoft.com/office/drawing/2014/main" id="{B862F043-1D70-42AA-9AC8-A1A93E6D45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6963" y="2966732"/>
            <a:ext cx="4938712" cy="26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 brief introduction of Software Test Tools">
            <a:extLst>
              <a:ext uri="{FF2B5EF4-FFF2-40B4-BE49-F238E27FC236}">
                <a16:creationId xmlns:a16="http://schemas.microsoft.com/office/drawing/2014/main" id="{2E3D5132-0477-4692-8F2C-82F7C47823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17920" y="2966732"/>
            <a:ext cx="4446956" cy="26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8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5943A-BE3D-4C6E-B5F4-832FC15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Современные инструменты разработки программного обеспечения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D4B91E-11CE-4D03-A6CB-9E414ACD8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Инструменты для мониторинга и логирования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85B5187-5A3F-4535-A949-B4A88EE6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Инструменты для разработки ИИ и машинного обучения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088439-2DDE-4D56-8A44-D7A1AC34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12</a:t>
            </a:fld>
            <a:endParaRPr lang="ru-RU"/>
          </a:p>
        </p:txBody>
      </p:sp>
      <p:pic>
        <p:nvPicPr>
          <p:cNvPr id="7170" name="Picture 2" descr="The Top 11 Log Management Software Solutions | Expert Insights">
            <a:extLst>
              <a:ext uri="{FF2B5EF4-FFF2-40B4-BE49-F238E27FC236}">
                <a16:creationId xmlns:a16="http://schemas.microsoft.com/office/drawing/2014/main" id="{E5F5DF39-F1CF-4949-955E-034AAB1695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6963" y="2882950"/>
            <a:ext cx="4938712" cy="27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ensorflow логотип - Социальные медиа и логотипы Иконки">
            <a:extLst>
              <a:ext uri="{FF2B5EF4-FFF2-40B4-BE49-F238E27FC236}">
                <a16:creationId xmlns:a16="http://schemas.microsoft.com/office/drawing/2014/main" id="{E885727E-328C-477D-A5D4-4EC6CF49F26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052763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384ED-7612-4B92-BC68-6FFD5F11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“Best practices” </a:t>
            </a:r>
            <a:r>
              <a:rPr lang="ru-RU" dirty="0"/>
              <a:t>современной разработки</a:t>
            </a:r>
          </a:p>
        </p:txBody>
      </p:sp>
      <p:pic>
        <p:nvPicPr>
          <p:cNvPr id="2050" name="Picture 2" descr="diagram of modern application development best practices">
            <a:extLst>
              <a:ext uri="{FF2B5EF4-FFF2-40B4-BE49-F238E27FC236}">
                <a16:creationId xmlns:a16="http://schemas.microsoft.com/office/drawing/2014/main" id="{F71ED107-F20E-4F5A-A90B-55D4BDB36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7280" y="1935039"/>
            <a:ext cx="520767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99A18-4D6D-4B3C-8D92-FAD18140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3A631-56D6-41C5-9272-ABA425CFEA60}"/>
              </a:ext>
            </a:extLst>
          </p:cNvPr>
          <p:cNvSpPr txBox="1"/>
          <p:nvPr/>
        </p:nvSpPr>
        <p:spPr>
          <a:xfrm>
            <a:off x="6640497" y="2087210"/>
            <a:ext cx="42821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Системы контроля версий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Автоматизация тестирования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Контейнеризация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Использование </a:t>
            </a:r>
            <a:r>
              <a:rPr lang="ru-RU" dirty="0" err="1"/>
              <a:t>микросервисов</a:t>
            </a: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Приоритет безопасности приложений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Использование облачных решений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dirty="0"/>
              <a:t>Документирование кода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CI/CD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69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DBCA4-7B0C-4946-AFC8-485B8DA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инструментальных средств разработки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A1BF6-9F47-4FCE-882D-320CFE4E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Инструментальные средства разработки программного обеспечения (ПО) — это набор программных инструментов и приложений, которые помогают разработчикам создавать, тестировать, отлаживать, развертывать и поддерживать программные продукты. Эти средства автоматизируют многие аспекты процесса разработки, повышая эффективность и качество конечного продукта.</a:t>
            </a:r>
          </a:p>
        </p:txBody>
      </p:sp>
      <p:pic>
        <p:nvPicPr>
          <p:cNvPr id="1026" name="Picture 2" descr="The Top 9 Open Source Development Tools and Platforms">
            <a:extLst>
              <a:ext uri="{FF2B5EF4-FFF2-40B4-BE49-F238E27FC236}">
                <a16:creationId xmlns:a16="http://schemas.microsoft.com/office/drawing/2014/main" id="{E56906D6-C80C-44F6-82D1-1752738CF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66933" y="4545365"/>
            <a:ext cx="5388747" cy="17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A2D1F-2A74-4CE9-A2B6-DA298FA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F0A90-8173-49EF-A17F-EA5D03AF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инструментальных средств разработки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9D471-1EB7-4A26-8775-401A84007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4307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 назначению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Среды разработки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Системы контроля версий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Системы сборки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Инструменты тестирования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статического анализа кода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динамического анализа кода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автоматизации развертывания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управления проектами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документирования кода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для работы с базами данных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для работы с API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для управления зависимостями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Средства для обеспечения безопасности кода</a:t>
            </a:r>
          </a:p>
          <a:p>
            <a:pPr marL="749808" lvl="1" indent="-457200">
              <a:buFont typeface="+mj-lt"/>
              <a:buAutoNum type="alphaLcParenR"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43B6F-6B5F-4CD3-B3D0-845E292073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dirty="0"/>
              <a:t>По этапам жизненного цикла разработки ПО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Планирование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Разработка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Тестирование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Развертывание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Поддержка и мониторинг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dirty="0"/>
              <a:t>По типу лицензии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Свободное ПО 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Коммерческое ПО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dirty="0"/>
              <a:t>По платформе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/>
              <a:t>Кроссплатформенные</a:t>
            </a:r>
          </a:p>
          <a:p>
            <a:pPr marL="749808" lvl="1" indent="-457200">
              <a:buFont typeface="+mj-lt"/>
              <a:buAutoNum type="alphaLcParenR"/>
            </a:pPr>
            <a:r>
              <a:rPr lang="ru-RU" dirty="0" err="1"/>
              <a:t>Платформозависимые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9A5E73-69CC-4198-8029-B62025E7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97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9515-500C-4224-854E-A7680694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3677A6-2F0E-4E7F-BB82-22B021883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320" y="1952419"/>
            <a:ext cx="2764438" cy="4023360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0E01AE1B-22B4-43F7-90D6-6B4E2C5A6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2717" y="1952419"/>
            <a:ext cx="3131019" cy="4023360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B7D395-D7B3-4DB7-8362-2EB4C5A9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92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AE327-CB54-45A5-8A81-864F55AD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инструментальных средств разработки ПО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EAD5A7-DB3E-495D-90C7-4B9E3FC6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1950-е годы: Рождение программирования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Ассемблеры: Первые инструментальные средства появились в виде ассемблеров, которые переводили ассемблерный код в машинный код. Примеры: IBM 701 </a:t>
            </a:r>
            <a:r>
              <a:rPr lang="ru-RU" dirty="0" err="1"/>
              <a:t>Assembler</a:t>
            </a:r>
            <a:r>
              <a:rPr lang="ru-RU" dirty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Компиляторы: Появление первых компиляторов для языков высокого уровня, таких как </a:t>
            </a:r>
            <a:r>
              <a:rPr lang="ru-RU" dirty="0" err="1"/>
              <a:t>Fortran</a:t>
            </a:r>
            <a:r>
              <a:rPr lang="ru-RU" dirty="0"/>
              <a:t> (1957) и COBOL (1959).</a:t>
            </a:r>
          </a:p>
          <a:p>
            <a:pPr marL="292608" lvl="1" indent="0">
              <a:buNone/>
            </a:pPr>
            <a:endParaRPr lang="ru-RU" dirty="0"/>
          </a:p>
          <a:p>
            <a:pPr marL="0">
              <a:buNone/>
            </a:pPr>
            <a:r>
              <a:rPr lang="ru-RU" dirty="0"/>
              <a:t>1960-е годы: Появление первых IDE и систем управления версиями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Интегрированные среды разработки (IDE): Появление первых IDE, таких как </a:t>
            </a:r>
            <a:r>
              <a:rPr lang="ru-RU" dirty="0" err="1"/>
              <a:t>Dartmouth</a:t>
            </a:r>
            <a:r>
              <a:rPr lang="ru-RU" dirty="0"/>
              <a:t> BASIC, которые включали редактор кода и интерпретатор.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Системы управления версиями: Появление первых систем управления версиями, таких как SCCS (Source Code Control System).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395F6-B66A-4FC5-BEF2-2922D3F7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0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AE327-CB54-45A5-8A81-864F55AD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инструментальных средств разработки ПО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EAD5A7-DB3E-495D-90C7-4B9E3FC6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1970-е годы: Расширение инструментов и методологий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Универсальные языки программирования: Появление языков, таких как C (1972), которые стали основой для многих инструментов разработки.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 err="1"/>
              <a:t>Make</a:t>
            </a:r>
            <a:r>
              <a:rPr lang="ru-RU" dirty="0"/>
              <a:t>: Создание утилиты </a:t>
            </a:r>
            <a:r>
              <a:rPr lang="ru-RU" dirty="0" err="1"/>
              <a:t>Make</a:t>
            </a:r>
            <a:r>
              <a:rPr lang="ru-RU" dirty="0"/>
              <a:t> (1976) для автоматизации сборки программного обеспечения.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Текстовые редакторы: Появление мощных текстовых редакторов, таких как </a:t>
            </a:r>
            <a:r>
              <a:rPr lang="ru-RU" dirty="0" err="1"/>
              <a:t>Emacs</a:t>
            </a:r>
            <a:r>
              <a:rPr lang="ru-RU" dirty="0"/>
              <a:t> (1976) и </a:t>
            </a:r>
            <a:r>
              <a:rPr lang="ru-RU" dirty="0" err="1"/>
              <a:t>vi</a:t>
            </a:r>
            <a:r>
              <a:rPr lang="ru-RU" dirty="0"/>
              <a:t> (1976).</a:t>
            </a:r>
          </a:p>
          <a:p>
            <a:pPr marL="0" indent="0">
              <a:buNone/>
            </a:pPr>
            <a:r>
              <a:rPr lang="ru-RU" dirty="0"/>
              <a:t>1980-е годы: Введение объектно-ориентированного программирования и улучшение IDE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Объектно-ориентированное программирование (ООП): Появление языков, таких как C++ (1983), которые поддерживали ООП.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Современные IDE: Развитие более мощных IDE, таких как Turbo </a:t>
            </a:r>
            <a:r>
              <a:rPr lang="ru-RU" dirty="0" err="1"/>
              <a:t>Pascal</a:t>
            </a:r>
            <a:r>
              <a:rPr lang="ru-RU" dirty="0"/>
              <a:t> (1983) и Microsoft </a:t>
            </a:r>
            <a:r>
              <a:rPr lang="ru-RU" dirty="0" err="1"/>
              <a:t>QuickBASIC</a:t>
            </a:r>
            <a:r>
              <a:rPr lang="ru-RU" dirty="0"/>
              <a:t> (1985).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dirty="0"/>
              <a:t>Системы контроля версий: Появление RCS (</a:t>
            </a:r>
            <a:r>
              <a:rPr lang="ru-RU" dirty="0" err="1"/>
              <a:t>Revision</a:t>
            </a:r>
            <a:r>
              <a:rPr lang="ru-RU" dirty="0"/>
              <a:t> Control System) в 1982 году.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2A42FD-280A-4CF5-95CC-A2FC5803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AE327-CB54-45A5-8A81-864F55AD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инструментальных средств разработки ПО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EAD5A7-DB3E-495D-90C7-4B9E3FC6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7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1990-е годы: Веб-разработка и открытый исходный код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/>
              <a:t>Интернет и веб-разработка: Появление инструментов для веб-разработки, таких как HTML, JavaScript, и веб-серверов.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/>
              <a:t>Открытый исходный код: Распространение открытого исходного кода и инструментов, таких как GNU </a:t>
            </a:r>
            <a:r>
              <a:rPr lang="ru-RU" sz="1900" dirty="0" err="1"/>
              <a:t>Compiler</a:t>
            </a:r>
            <a:r>
              <a:rPr lang="ru-RU" sz="1900" dirty="0"/>
              <a:t> Collection (GCC) и Linux.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/>
              <a:t>Системы контроля версий: Появление CVS (</a:t>
            </a:r>
            <a:r>
              <a:rPr lang="ru-RU" sz="1900" dirty="0" err="1"/>
              <a:t>Concurrent</a:t>
            </a:r>
            <a:r>
              <a:rPr lang="ru-RU" sz="1900" dirty="0"/>
              <a:t> </a:t>
            </a:r>
            <a:r>
              <a:rPr lang="ru-RU" sz="1900" dirty="0" err="1"/>
              <a:t>Versions</a:t>
            </a:r>
            <a:r>
              <a:rPr lang="ru-RU" sz="1900" dirty="0"/>
              <a:t> System) в 1990 году.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/>
              <a:t>IDE: Появление мощных IDE, таких как Visual Studio (1997) и Eclipse (2001).</a:t>
            </a:r>
          </a:p>
          <a:p>
            <a:pPr marL="0" indent="0">
              <a:buNone/>
            </a:pPr>
            <a:r>
              <a:rPr lang="ru-RU" sz="2200" dirty="0"/>
              <a:t>2000-е годы: Автоматизация и </a:t>
            </a:r>
            <a:r>
              <a:rPr lang="ru-RU" sz="2200" dirty="0" err="1"/>
              <a:t>DevOps</a:t>
            </a:r>
            <a:endParaRPr lang="ru-RU" sz="2200" dirty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/>
              <a:t>Системы сборки: Появление инструментов для автоматизации сборки, таких как Apache </a:t>
            </a:r>
            <a:r>
              <a:rPr lang="ru-RU" sz="1900" dirty="0" err="1"/>
              <a:t>Ant</a:t>
            </a:r>
            <a:r>
              <a:rPr lang="ru-RU" sz="1900" dirty="0"/>
              <a:t> (2000) и </a:t>
            </a:r>
            <a:r>
              <a:rPr lang="ru-RU" sz="1900" dirty="0" err="1"/>
              <a:t>Maven</a:t>
            </a:r>
            <a:r>
              <a:rPr lang="ru-RU" sz="1900" dirty="0"/>
              <a:t> (2004).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/>
              <a:t>Инструменты тестирования: Развитие инструментов для автоматизации тестирования, таких как </a:t>
            </a:r>
            <a:r>
              <a:rPr lang="ru-RU" sz="1900" dirty="0" err="1"/>
              <a:t>JUnit</a:t>
            </a:r>
            <a:r>
              <a:rPr lang="ru-RU" sz="1900" dirty="0"/>
              <a:t> (1997) и </a:t>
            </a:r>
            <a:r>
              <a:rPr lang="ru-RU" sz="1900" dirty="0" err="1"/>
              <a:t>Selenium</a:t>
            </a:r>
            <a:r>
              <a:rPr lang="ru-RU" sz="1900" dirty="0"/>
              <a:t> (2004).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/>
              <a:t>Системы контроля версий: Появление распределенных систем контроля версий, таких как </a:t>
            </a:r>
            <a:r>
              <a:rPr lang="ru-RU" sz="1900" dirty="0" err="1"/>
              <a:t>Git</a:t>
            </a:r>
            <a:r>
              <a:rPr lang="ru-RU" sz="1900" dirty="0"/>
              <a:t> (2005) и </a:t>
            </a:r>
            <a:r>
              <a:rPr lang="ru-RU" sz="1900" dirty="0" err="1"/>
              <a:t>Mercurial</a:t>
            </a:r>
            <a:r>
              <a:rPr lang="ru-RU" sz="1900" dirty="0"/>
              <a:t> (2005).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900" dirty="0" err="1"/>
              <a:t>DevOps</a:t>
            </a:r>
            <a:r>
              <a:rPr lang="ru-RU" sz="1900" dirty="0"/>
              <a:t>: Внедрение практик </a:t>
            </a:r>
            <a:r>
              <a:rPr lang="ru-RU" sz="1900" dirty="0" err="1"/>
              <a:t>DevOps</a:t>
            </a:r>
            <a:r>
              <a:rPr lang="ru-RU" sz="1900" dirty="0"/>
              <a:t> и инструментов для автоматизации развертывания и управления инфраструктурой, таких как </a:t>
            </a:r>
            <a:r>
              <a:rPr lang="ru-RU" sz="1900" dirty="0" err="1"/>
              <a:t>Docker</a:t>
            </a:r>
            <a:r>
              <a:rPr lang="ru-RU" sz="1900" dirty="0"/>
              <a:t> (2013) и </a:t>
            </a:r>
            <a:r>
              <a:rPr lang="ru-RU" sz="1900" dirty="0" err="1"/>
              <a:t>Kubernetes</a:t>
            </a:r>
            <a:r>
              <a:rPr lang="ru-RU" sz="1900" dirty="0"/>
              <a:t> (2014).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20E1D2E-ABF8-4F0B-8A04-D8D2A98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AE327-CB54-45A5-8A81-864F55AD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инструментальных средств разработки ПО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EAD5A7-DB3E-495D-90C7-4B9E3FC6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2010-е годы: Контейнеризация и облачные технологии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700" dirty="0"/>
              <a:t>Контейнеризация: Широкое распространение контейнеризации с помощью </a:t>
            </a:r>
            <a:r>
              <a:rPr lang="ru-RU" sz="1700" dirty="0" err="1"/>
              <a:t>Docker</a:t>
            </a:r>
            <a:r>
              <a:rPr lang="ru-RU" sz="1700" dirty="0"/>
              <a:t> и </a:t>
            </a:r>
            <a:r>
              <a:rPr lang="ru-RU" sz="1700" dirty="0" err="1"/>
              <a:t>оркестрации</a:t>
            </a:r>
            <a:r>
              <a:rPr lang="ru-RU" sz="1700" dirty="0"/>
              <a:t> контейнеров с помощью </a:t>
            </a:r>
            <a:r>
              <a:rPr lang="ru-RU" sz="1700" dirty="0" err="1"/>
              <a:t>Kubernetes</a:t>
            </a:r>
            <a:r>
              <a:rPr lang="ru-RU" sz="1700" dirty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700" dirty="0"/>
              <a:t>Облачные технологии: Развитие облачных платформ и инструментов, таких как AWS, </a:t>
            </a:r>
            <a:r>
              <a:rPr lang="ru-RU" sz="1700" dirty="0" err="1"/>
              <a:t>Azure</a:t>
            </a:r>
            <a:r>
              <a:rPr lang="ru-RU" sz="1700" dirty="0"/>
              <a:t>, и Google </a:t>
            </a:r>
            <a:r>
              <a:rPr lang="ru-RU" sz="1700" dirty="0" err="1"/>
              <a:t>Cloud</a:t>
            </a:r>
            <a:r>
              <a:rPr lang="ru-RU" sz="1700" dirty="0"/>
              <a:t> Platform.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700" dirty="0"/>
              <a:t>CI/CD: Внедрение инструментов для непрерывной интеграции и доставки, таких как </a:t>
            </a:r>
            <a:r>
              <a:rPr lang="ru-RU" sz="1700" dirty="0" err="1"/>
              <a:t>Jenkins</a:t>
            </a:r>
            <a:r>
              <a:rPr lang="ru-RU" sz="1700" dirty="0"/>
              <a:t>, </a:t>
            </a:r>
            <a:r>
              <a:rPr lang="ru-RU" sz="1700" dirty="0" err="1"/>
              <a:t>Travis</a:t>
            </a:r>
            <a:r>
              <a:rPr lang="ru-RU" sz="1700" dirty="0"/>
              <a:t> CI, и </a:t>
            </a:r>
            <a:r>
              <a:rPr lang="ru-RU" sz="1700" dirty="0" err="1"/>
              <a:t>CircleCI</a:t>
            </a:r>
            <a:r>
              <a:rPr lang="ru-RU" sz="1700" dirty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700" dirty="0"/>
              <a:t>Инструменты мониторинга: Развитие инструментов для мониторинга и логирования, таких как </a:t>
            </a:r>
            <a:r>
              <a:rPr lang="ru-RU" sz="1700" dirty="0" err="1"/>
              <a:t>Prometheus</a:t>
            </a:r>
            <a:r>
              <a:rPr lang="ru-RU" sz="1700" dirty="0"/>
              <a:t>, </a:t>
            </a:r>
            <a:r>
              <a:rPr lang="ru-RU" sz="1700" dirty="0" err="1"/>
              <a:t>Grafana</a:t>
            </a:r>
            <a:r>
              <a:rPr lang="ru-RU" sz="1700" dirty="0"/>
              <a:t>, и ELK </a:t>
            </a:r>
            <a:r>
              <a:rPr lang="ru-RU" sz="1700" dirty="0" err="1"/>
              <a:t>Stack</a:t>
            </a:r>
            <a:r>
              <a:rPr lang="ru-RU" sz="1700" dirty="0"/>
              <a:t>.</a:t>
            </a:r>
          </a:p>
          <a:p>
            <a:pPr marL="0" indent="0">
              <a:buNone/>
            </a:pPr>
            <a:r>
              <a:rPr lang="ru-RU" sz="1900" dirty="0"/>
              <a:t>2020-е годы: Искусственный интеллект и машинное обучение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700" dirty="0"/>
              <a:t>Инструменты для ИИ и машинного обучения: Появление специализированных инструментов и платформ для разработки ИИ и машинного обучения, таких как </a:t>
            </a:r>
            <a:r>
              <a:rPr lang="ru-RU" sz="1700" dirty="0" err="1"/>
              <a:t>TensorFlow</a:t>
            </a:r>
            <a:r>
              <a:rPr lang="ru-RU" sz="1700" dirty="0"/>
              <a:t>, </a:t>
            </a:r>
            <a:r>
              <a:rPr lang="ru-RU" sz="1700" dirty="0" err="1"/>
              <a:t>PyTorch</a:t>
            </a:r>
            <a:r>
              <a:rPr lang="ru-RU" sz="1700" dirty="0"/>
              <a:t>, и </a:t>
            </a:r>
            <a:r>
              <a:rPr lang="ru-RU" sz="1700" dirty="0" err="1"/>
              <a:t>Jupyter</a:t>
            </a:r>
            <a:r>
              <a:rPr lang="ru-RU" sz="1700" dirty="0"/>
              <a:t> </a:t>
            </a:r>
            <a:r>
              <a:rPr lang="ru-RU" sz="1700" dirty="0" err="1"/>
              <a:t>Notebooks</a:t>
            </a:r>
            <a:r>
              <a:rPr lang="ru-RU" sz="1700" dirty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ru-RU" sz="1700" dirty="0"/>
              <a:t>Автоматизация разработки: Развитие инструментов для автоматизации различных аспектов разработки, таких как </a:t>
            </a:r>
            <a:r>
              <a:rPr lang="ru-RU" sz="1700" dirty="0" err="1"/>
              <a:t>GitHub</a:t>
            </a:r>
            <a:r>
              <a:rPr lang="ru-RU" sz="1700" dirty="0"/>
              <a:t> </a:t>
            </a:r>
            <a:r>
              <a:rPr lang="ru-RU" sz="1700" dirty="0" err="1"/>
              <a:t>Copilot</a:t>
            </a:r>
            <a:r>
              <a:rPr lang="ru-RU" sz="1700" dirty="0"/>
              <a:t> и другие инструменты на основе ИИ.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08F313-5220-43B9-903C-F910A0E6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3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5943A-BE3D-4C6E-B5F4-832FC15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Современные инструменты разработки программного обеспечения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D4B91E-11CE-4D03-A6CB-9E414ACD8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Интегрированные среды разработки (</a:t>
            </a:r>
            <a:r>
              <a:rPr lang="en-US" dirty="0"/>
              <a:t>IDE)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85B5187-5A3F-4535-A949-B4A88EE6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088439-2DDE-4D56-8A44-D7A1AC34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EEF0-4FC9-4BB3-A9FE-95BC50489BEC}" type="slidenum">
              <a:rPr lang="ru-RU" smtClean="0"/>
              <a:t>9</a:t>
            </a:fld>
            <a:endParaRPr lang="ru-RU"/>
          </a:p>
        </p:txBody>
      </p:sp>
      <p:pic>
        <p:nvPicPr>
          <p:cNvPr id="4098" name="Picture 2" descr="TOP 10 IDE EVERY DEVELOPER SHOULD KNOW - Codegrip">
            <a:extLst>
              <a:ext uri="{FF2B5EF4-FFF2-40B4-BE49-F238E27FC236}">
                <a16:creationId xmlns:a16="http://schemas.microsoft.com/office/drawing/2014/main" id="{546A2203-04BF-4B38-B980-1EEC1FB205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96963" y="3428999"/>
            <a:ext cx="4938712" cy="213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 — Version Control System. Why you need a Version control software… | by  Anjali Tiwari | Towards Data Science">
            <a:extLst>
              <a:ext uri="{FF2B5EF4-FFF2-40B4-BE49-F238E27FC236}">
                <a16:creationId xmlns:a16="http://schemas.microsoft.com/office/drawing/2014/main" id="{844B0901-4C31-4706-9F97-478DE48267C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555" y="3090398"/>
            <a:ext cx="4937125" cy="247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8371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812</Words>
  <Application>Microsoft Office PowerPoint</Application>
  <PresentationFormat>Широкоэкранный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Ретро</vt:lpstr>
      <vt:lpstr>Введение в инструментальные средства разработки ПО</vt:lpstr>
      <vt:lpstr>Определение инструментальных средств разработки ПО</vt:lpstr>
      <vt:lpstr>Классификация инструментальных средств разработки ПО</vt:lpstr>
      <vt:lpstr>Самостоятельная работа</vt:lpstr>
      <vt:lpstr>История развития инструментальных средств разработки ПО</vt:lpstr>
      <vt:lpstr>История развития инструментальных средств разработки ПО</vt:lpstr>
      <vt:lpstr>История развития инструментальных средств разработки ПО</vt:lpstr>
      <vt:lpstr>История развития инструментальных средств разработки ПО</vt:lpstr>
      <vt:lpstr>Современные инструменты разработки программного обеспечения</vt:lpstr>
      <vt:lpstr>Современные инструменты разработки программного обеспечения</vt:lpstr>
      <vt:lpstr>Современные инструменты разработки программного обеспечения</vt:lpstr>
      <vt:lpstr>Современные инструменты разработки программного обеспечения</vt:lpstr>
      <vt:lpstr>“Best practices” современной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инструментальные средства разработки ПО</dc:title>
  <dc:creator>Alexander</dc:creator>
  <cp:lastModifiedBy>Alexander</cp:lastModifiedBy>
  <cp:revision>8</cp:revision>
  <dcterms:created xsi:type="dcterms:W3CDTF">2024-08-03T07:13:18Z</dcterms:created>
  <dcterms:modified xsi:type="dcterms:W3CDTF">2024-08-03T08:12:06Z</dcterms:modified>
</cp:coreProperties>
</file>