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gEIvbWrq0/PZNxJpDIYe5ik+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7"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 name="Google Shape;2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1f862a44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31f862a44d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f862a44d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f862a44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Our approach centers on two main components: calculating song similarities and generating personalized recommendations based on user listening </a:t>
            </a:r>
            <a:r>
              <a:rPr lang="en-US" sz="1200" dirty="0" err="1">
                <a:solidFill>
                  <a:schemeClr val="dk1"/>
                </a:solidFill>
                <a:latin typeface="Roboto"/>
                <a:ea typeface="Roboto"/>
                <a:cs typeface="Roboto"/>
                <a:sym typeface="Roboto"/>
              </a:rPr>
              <a:t>history.</a:t>
            </a:r>
            <a:r>
              <a:rPr lang="en-US" dirty="0" err="1">
                <a:solidFill>
                  <a:schemeClr val="dk1"/>
                </a:solidFill>
                <a:latin typeface="Roboto"/>
                <a:ea typeface="Roboto"/>
                <a:cs typeface="Roboto"/>
                <a:sym typeface="Roboto"/>
              </a:rPr>
              <a:t>First</a:t>
            </a:r>
            <a:r>
              <a:rPr lang="en-US" dirty="0">
                <a:solidFill>
                  <a:schemeClr val="dk1"/>
                </a:solidFill>
                <a:latin typeface="Roboto"/>
                <a:ea typeface="Roboto"/>
                <a:cs typeface="Roboto"/>
                <a:sym typeface="Roboto"/>
              </a:rPr>
              <a:t>, we create a similarity matrix using cosine similarity between songs based on their audio features. This matrix represents how musically similar each song is to every other song in our database.</a:t>
            </a:r>
            <a:endParaRPr dirty="0">
              <a:solidFill>
                <a:schemeClr val="dk1"/>
              </a:solidFill>
              <a:latin typeface="Roboto"/>
              <a:ea typeface="Roboto"/>
              <a:cs typeface="Roboto"/>
              <a:sym typeface="Roboto"/>
            </a:endParaRPr>
          </a:p>
          <a:p>
            <a:pPr marL="0" lvl="0" indent="0" algn="l" rtl="0">
              <a:lnSpc>
                <a:spcPct val="150000"/>
              </a:lnSpc>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Then, to generate recommendations for a user, we:</a:t>
            </a:r>
            <a:endParaRPr dirty="0">
              <a:solidFill>
                <a:schemeClr val="dk1"/>
              </a:solidFill>
              <a:latin typeface="Roboto"/>
              <a:ea typeface="Roboto"/>
              <a:cs typeface="Roboto"/>
              <a:sym typeface="Roboto"/>
            </a:endParaRPr>
          </a:p>
          <a:p>
            <a:pPr marL="457200" lvl="0" indent="-298450" algn="l" rtl="0">
              <a:lnSpc>
                <a:spcPct val="115000"/>
              </a:lnSpc>
              <a:spcBef>
                <a:spcPts val="600"/>
              </a:spcBef>
              <a:spcAft>
                <a:spcPts val="0"/>
              </a:spcAft>
              <a:buClr>
                <a:schemeClr val="dk1"/>
              </a:buClr>
              <a:buSzPts val="1100"/>
              <a:buFont typeface="Roboto"/>
              <a:buAutoNum type="arabicPeriod"/>
            </a:pPr>
            <a:r>
              <a:rPr lang="en-US" dirty="0">
                <a:solidFill>
                  <a:schemeClr val="dk1"/>
                </a:solidFill>
                <a:latin typeface="Roboto"/>
                <a:ea typeface="Roboto"/>
                <a:cs typeface="Roboto"/>
                <a:sym typeface="Roboto"/>
              </a:rPr>
              <a:t>Look at the songs they've already listened to</a:t>
            </a:r>
            <a:endParaRPr dirty="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US" dirty="0">
                <a:solidFill>
                  <a:schemeClr val="dk1"/>
                </a:solidFill>
                <a:latin typeface="Roboto"/>
                <a:ea typeface="Roboto"/>
                <a:cs typeface="Roboto"/>
                <a:sym typeface="Roboto"/>
              </a:rPr>
              <a:t>Use our similarity matrix to find songs that are similar to their listened tracks</a:t>
            </a:r>
            <a:endParaRPr dirty="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US" dirty="0">
                <a:solidFill>
                  <a:schemeClr val="dk1"/>
                </a:solidFill>
                <a:latin typeface="Roboto"/>
                <a:ea typeface="Roboto"/>
                <a:cs typeface="Roboto"/>
                <a:sym typeface="Roboto"/>
              </a:rPr>
              <a:t>Calculate an average similarity score for each potential recommendation</a:t>
            </a:r>
            <a:endParaRPr dirty="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US" dirty="0">
                <a:solidFill>
                  <a:schemeClr val="dk1"/>
                </a:solidFill>
                <a:latin typeface="Roboto"/>
                <a:ea typeface="Roboto"/>
                <a:cs typeface="Roboto"/>
                <a:sym typeface="Roboto"/>
              </a:rPr>
              <a:t>Sort these scores and filter out songs the user has already heard</a:t>
            </a:r>
            <a:endParaRPr dirty="0">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AutoNum type="arabicPeriod"/>
            </a:pPr>
            <a:r>
              <a:rPr lang="en-US" dirty="0">
                <a:solidFill>
                  <a:schemeClr val="dk1"/>
                </a:solidFill>
                <a:latin typeface="Roboto"/>
                <a:ea typeface="Roboto"/>
                <a:cs typeface="Roboto"/>
                <a:sym typeface="Roboto"/>
              </a:rPr>
              <a:t>Finally, we return the top N songs as our recommendations</a:t>
            </a:r>
            <a:endParaRPr dirty="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US" dirty="0">
                <a:solidFill>
                  <a:schemeClr val="dk1"/>
                </a:solidFill>
                <a:latin typeface="Roboto"/>
                <a:ea typeface="Roboto"/>
                <a:cs typeface="Roboto"/>
                <a:sym typeface="Roboto"/>
              </a:rPr>
              <a:t>This approach allows us to provide personalized suggestions that balance familiarity with discovery, introducing users to new music they're likely to enjoy based on their listening history and the musical characteristics of the songs.</a:t>
            </a:r>
            <a:endParaRPr dirty="0">
              <a:solidFill>
                <a:schemeClr val="dk1"/>
              </a:solidFill>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Share</a:t>
            </a:r>
            <a:endParaRPr dirty="0">
              <a:solidFill>
                <a:schemeClr val="dk1"/>
              </a:solidFill>
              <a:latin typeface="Roboto"/>
              <a:ea typeface="Roboto"/>
              <a:cs typeface="Roboto"/>
              <a:sym typeface="Roboto"/>
            </a:endParaRPr>
          </a:p>
          <a:p>
            <a:pPr marL="0" lvl="0" indent="0" algn="l" rtl="0">
              <a:lnSpc>
                <a:spcPct val="200000"/>
              </a:lnSpc>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Rewrite</a:t>
            </a:r>
            <a:endParaRPr dirty="0">
              <a:solidFill>
                <a:schemeClr val="dk1"/>
              </a:solidFill>
              <a:latin typeface="Roboto"/>
              <a:ea typeface="Roboto"/>
              <a:cs typeface="Roboto"/>
              <a:sym typeface="Roboto"/>
            </a:endParaRPr>
          </a:p>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43" name="Google Shape;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5"/>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Avenir"/>
                <a:ea typeface="Avenir"/>
                <a:cs typeface="Avenir"/>
                <a:sym typeface="Avenir"/>
              </a:defRPr>
            </a:lvl1pPr>
            <a:lvl2pPr marL="0" lvl="1" indent="0" algn="r">
              <a:spcBef>
                <a:spcPts val="0"/>
              </a:spcBef>
              <a:buNone/>
              <a:defRPr sz="900" b="0" i="0" u="none" strike="noStrike" cap="none">
                <a:solidFill>
                  <a:schemeClr val="lt1"/>
                </a:solidFill>
                <a:latin typeface="Avenir"/>
                <a:ea typeface="Avenir"/>
                <a:cs typeface="Avenir"/>
                <a:sym typeface="Avenir"/>
              </a:defRPr>
            </a:lvl2pPr>
            <a:lvl3pPr marL="0" lvl="2" indent="0" algn="r">
              <a:spcBef>
                <a:spcPts val="0"/>
              </a:spcBef>
              <a:buNone/>
              <a:defRPr sz="900" b="0" i="0" u="none" strike="noStrike" cap="none">
                <a:solidFill>
                  <a:schemeClr val="lt1"/>
                </a:solidFill>
                <a:latin typeface="Avenir"/>
                <a:ea typeface="Avenir"/>
                <a:cs typeface="Avenir"/>
                <a:sym typeface="Avenir"/>
              </a:defRPr>
            </a:lvl3pPr>
            <a:lvl4pPr marL="0" lvl="3" indent="0" algn="r">
              <a:spcBef>
                <a:spcPts val="0"/>
              </a:spcBef>
              <a:buNone/>
              <a:defRPr sz="900" b="0" i="0" u="none" strike="noStrike" cap="none">
                <a:solidFill>
                  <a:schemeClr val="lt1"/>
                </a:solidFill>
                <a:latin typeface="Avenir"/>
                <a:ea typeface="Avenir"/>
                <a:cs typeface="Avenir"/>
                <a:sym typeface="Avenir"/>
              </a:defRPr>
            </a:lvl4pPr>
            <a:lvl5pPr marL="0" lvl="4" indent="0" algn="r">
              <a:spcBef>
                <a:spcPts val="0"/>
              </a:spcBef>
              <a:buNone/>
              <a:defRPr sz="900" b="0" i="0" u="none" strike="noStrike" cap="none">
                <a:solidFill>
                  <a:schemeClr val="lt1"/>
                </a:solidFill>
                <a:latin typeface="Avenir"/>
                <a:ea typeface="Avenir"/>
                <a:cs typeface="Avenir"/>
                <a:sym typeface="Avenir"/>
              </a:defRPr>
            </a:lvl5pPr>
            <a:lvl6pPr marL="0" lvl="5" indent="0" algn="r">
              <a:spcBef>
                <a:spcPts val="0"/>
              </a:spcBef>
              <a:buNone/>
              <a:defRPr sz="900" b="0" i="0" u="none" strike="noStrike" cap="none">
                <a:solidFill>
                  <a:schemeClr val="lt1"/>
                </a:solidFill>
                <a:latin typeface="Avenir"/>
                <a:ea typeface="Avenir"/>
                <a:cs typeface="Avenir"/>
                <a:sym typeface="Avenir"/>
              </a:defRPr>
            </a:lvl6pPr>
            <a:lvl7pPr marL="0" lvl="6" indent="0" algn="r">
              <a:spcBef>
                <a:spcPts val="0"/>
              </a:spcBef>
              <a:buNone/>
              <a:defRPr sz="900" b="0" i="0" u="none" strike="noStrike" cap="none">
                <a:solidFill>
                  <a:schemeClr val="lt1"/>
                </a:solidFill>
                <a:latin typeface="Avenir"/>
                <a:ea typeface="Avenir"/>
                <a:cs typeface="Avenir"/>
                <a:sym typeface="Avenir"/>
              </a:defRPr>
            </a:lvl7pPr>
            <a:lvl8pPr marL="0" lvl="7" indent="0" algn="r">
              <a:spcBef>
                <a:spcPts val="0"/>
              </a:spcBef>
              <a:buNone/>
              <a:defRPr sz="900" b="0" i="0" u="none" strike="noStrike" cap="none">
                <a:solidFill>
                  <a:schemeClr val="lt1"/>
                </a:solidFill>
                <a:latin typeface="Avenir"/>
                <a:ea typeface="Avenir"/>
                <a:cs typeface="Avenir"/>
                <a:sym typeface="Avenir"/>
              </a:defRPr>
            </a:lvl8pPr>
            <a:lvl9pPr marL="0" lvl="8" indent="0" algn="r">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0" y="1"/>
            <a:ext cx="12192000" cy="6858004"/>
          </a:xfrm>
          <a:prstGeom prst="rect">
            <a:avLst/>
          </a:prstGeom>
          <a:solidFill>
            <a:srgbClr val="2B30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7" name="Google Shape;7;p14"/>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8" name="Google Shape;8;p14"/>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4"/>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0" name="Google Shape;10;p14"/>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 name="Google Shape;11;p14"/>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 name="Google Shape;12;p14"/>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venir"/>
                <a:ea typeface="Avenir"/>
                <a:cs typeface="Avenir"/>
                <a:sym typeface="Avenir"/>
              </a:defRPr>
            </a:lvl1pPr>
            <a:lvl2pPr marL="0" marR="0" lvl="1" indent="0" algn="r" rtl="0">
              <a:spcBef>
                <a:spcPts val="0"/>
              </a:spcBef>
              <a:buNone/>
              <a:defRPr sz="900" b="0" i="0" u="none" strike="noStrike" cap="none">
                <a:solidFill>
                  <a:schemeClr val="lt1"/>
                </a:solidFill>
                <a:latin typeface="Avenir"/>
                <a:ea typeface="Avenir"/>
                <a:cs typeface="Avenir"/>
                <a:sym typeface="Avenir"/>
              </a:defRPr>
            </a:lvl2pPr>
            <a:lvl3pPr marL="0" marR="0" lvl="2" indent="0" algn="r" rtl="0">
              <a:spcBef>
                <a:spcPts val="0"/>
              </a:spcBef>
              <a:buNone/>
              <a:defRPr sz="900" b="0" i="0" u="none" strike="noStrike" cap="none">
                <a:solidFill>
                  <a:schemeClr val="lt1"/>
                </a:solidFill>
                <a:latin typeface="Avenir"/>
                <a:ea typeface="Avenir"/>
                <a:cs typeface="Avenir"/>
                <a:sym typeface="Avenir"/>
              </a:defRPr>
            </a:lvl3pPr>
            <a:lvl4pPr marL="0" marR="0" lvl="3" indent="0" algn="r" rtl="0">
              <a:spcBef>
                <a:spcPts val="0"/>
              </a:spcBef>
              <a:buNone/>
              <a:defRPr sz="900" b="0" i="0" u="none" strike="noStrike" cap="none">
                <a:solidFill>
                  <a:schemeClr val="lt1"/>
                </a:solidFill>
                <a:latin typeface="Avenir"/>
                <a:ea typeface="Avenir"/>
                <a:cs typeface="Avenir"/>
                <a:sym typeface="Avenir"/>
              </a:defRPr>
            </a:lvl4pPr>
            <a:lvl5pPr marL="0" marR="0" lvl="4" indent="0" algn="r" rtl="0">
              <a:spcBef>
                <a:spcPts val="0"/>
              </a:spcBef>
              <a:buNone/>
              <a:defRPr sz="900" b="0" i="0" u="none" strike="noStrike" cap="none">
                <a:solidFill>
                  <a:schemeClr val="lt1"/>
                </a:solidFill>
                <a:latin typeface="Avenir"/>
                <a:ea typeface="Avenir"/>
                <a:cs typeface="Avenir"/>
                <a:sym typeface="Avenir"/>
              </a:defRPr>
            </a:lvl5pPr>
            <a:lvl6pPr marL="0" marR="0" lvl="5" indent="0" algn="r" rtl="0">
              <a:spcBef>
                <a:spcPts val="0"/>
              </a:spcBef>
              <a:buNone/>
              <a:defRPr sz="900" b="0" i="0" u="none" strike="noStrike" cap="none">
                <a:solidFill>
                  <a:schemeClr val="lt1"/>
                </a:solidFill>
                <a:latin typeface="Avenir"/>
                <a:ea typeface="Avenir"/>
                <a:cs typeface="Avenir"/>
                <a:sym typeface="Avenir"/>
              </a:defRPr>
            </a:lvl6pPr>
            <a:lvl7pPr marL="0" marR="0" lvl="6" indent="0" algn="r" rtl="0">
              <a:spcBef>
                <a:spcPts val="0"/>
              </a:spcBef>
              <a:buNone/>
              <a:defRPr sz="900" b="0" i="0" u="none" strike="noStrike" cap="none">
                <a:solidFill>
                  <a:schemeClr val="lt1"/>
                </a:solidFill>
                <a:latin typeface="Avenir"/>
                <a:ea typeface="Avenir"/>
                <a:cs typeface="Avenir"/>
                <a:sym typeface="Avenir"/>
              </a:defRPr>
            </a:lvl7pPr>
            <a:lvl8pPr marL="0" marR="0" lvl="7" indent="0" algn="r" rtl="0">
              <a:spcBef>
                <a:spcPts val="0"/>
              </a:spcBef>
              <a:buNone/>
              <a:defRPr sz="900" b="0" i="0" u="none" strike="noStrike" cap="none">
                <a:solidFill>
                  <a:schemeClr val="lt1"/>
                </a:solidFill>
                <a:latin typeface="Avenir"/>
                <a:ea typeface="Avenir"/>
                <a:cs typeface="Avenir"/>
                <a:sym typeface="Avenir"/>
              </a:defRPr>
            </a:lvl8pPr>
            <a:lvl9pPr marL="0" marR="0" lvl="8" indent="0" algn="r" rtl="0">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4740/KAGGLE/DSV/437207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newsroom.spotify.com/company-info/" TargetMode="External"/><Relationship Id="rId4" Type="http://schemas.openxmlformats.org/officeDocument/2006/relationships/hyperlink" Target="https://www.kaggle.com/datasets/deepshah16/song-lyrics-datas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4" name="Google Shape;24;p1"/>
          <p:cNvSpPr/>
          <p:nvPr/>
        </p:nvSpPr>
        <p:spPr>
          <a:xfrm>
            <a:off x="0" y="0"/>
            <a:ext cx="12188952"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5" name="Google Shape;25;p1"/>
          <p:cNvSpPr/>
          <p:nvPr/>
        </p:nvSpPr>
        <p:spPr>
          <a:xfrm rot="10800000">
            <a:off x="-1" y="0"/>
            <a:ext cx="12188951" cy="6858000"/>
          </a:xfrm>
          <a:prstGeom prst="rect">
            <a:avLst/>
          </a:prstGeom>
          <a:blipFill rotWithShape="1">
            <a:blip r:embed="rId3">
              <a:alphaModFix amt="30000"/>
            </a:blip>
            <a:tile tx="889000" ty="0" sx="100000" sy="100000" flip="xy"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6" name="Google Shape;26;p1" descr="Neon laser lights aligned to form a triangle"/>
          <p:cNvPicPr preferRelativeResize="0"/>
          <p:nvPr/>
        </p:nvPicPr>
        <p:blipFill rotWithShape="1">
          <a:blip r:embed="rId4">
            <a:alphaModFix amt="70000"/>
          </a:blip>
          <a:srcRect t="8913" r="-1" b="1081"/>
          <a:stretch/>
        </p:blipFill>
        <p:spPr>
          <a:xfrm>
            <a:off x="20" y="10"/>
            <a:ext cx="12188932" cy="6856614"/>
          </a:xfrm>
          <a:prstGeom prst="rect">
            <a:avLst/>
          </a:prstGeom>
          <a:noFill/>
          <a:ln>
            <a:noFill/>
          </a:ln>
        </p:spPr>
      </p:pic>
      <p:sp>
        <p:nvSpPr>
          <p:cNvPr id="27" name="Google Shape;27;p1"/>
          <p:cNvSpPr txBox="1">
            <a:spLocks noGrp="1"/>
          </p:cNvSpPr>
          <p:nvPr>
            <p:ph type="ctrTitle"/>
          </p:nvPr>
        </p:nvSpPr>
        <p:spPr>
          <a:xfrm>
            <a:off x="838200" y="740211"/>
            <a:ext cx="7530685" cy="31638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5200"/>
              <a:buFont typeface="Avenir"/>
              <a:buNone/>
            </a:pPr>
            <a:r>
              <a:rPr lang="en-US" sz="5200">
                <a:solidFill>
                  <a:srgbClr val="FFFFFF"/>
                </a:solidFill>
              </a:rPr>
              <a:t>Song Recommendation Engine</a:t>
            </a:r>
            <a:endParaRPr/>
          </a:p>
        </p:txBody>
      </p:sp>
      <p:sp>
        <p:nvSpPr>
          <p:cNvPr id="28" name="Google Shape;28;p1"/>
          <p:cNvSpPr txBox="1">
            <a:spLocks noGrp="1"/>
          </p:cNvSpPr>
          <p:nvPr>
            <p:ph type="subTitle" idx="1"/>
          </p:nvPr>
        </p:nvSpPr>
        <p:spPr>
          <a:xfrm>
            <a:off x="838200" y="4074515"/>
            <a:ext cx="7583133" cy="127912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200"/>
              <a:buNone/>
            </a:pPr>
            <a:r>
              <a:rPr lang="en-US" sz="2200">
                <a:solidFill>
                  <a:srgbClr val="FFFFFF"/>
                </a:solidFill>
              </a:rPr>
              <a:t>Ryan Mc Neil</a:t>
            </a:r>
            <a:endParaRPr sz="2200">
              <a:solidFill>
                <a:srgbClr val="FFFFFF"/>
              </a:solidFill>
            </a:endParaRPr>
          </a:p>
          <a:p>
            <a:pPr marL="0" lvl="0" indent="0" algn="l" rtl="0">
              <a:lnSpc>
                <a:spcPct val="110000"/>
              </a:lnSpc>
              <a:spcBef>
                <a:spcPts val="0"/>
              </a:spcBef>
              <a:spcAft>
                <a:spcPts val="0"/>
              </a:spcAft>
              <a:buSzPts val="2200"/>
              <a:buNone/>
            </a:pPr>
            <a:r>
              <a:rPr lang="en-US" sz="2200">
                <a:solidFill>
                  <a:srgbClr val="FFFFFF"/>
                </a:solidFill>
              </a:rPr>
              <a:t>Golvis Tavarez </a:t>
            </a:r>
            <a:endParaRPr sz="2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Convolutional Neural Networks</a:t>
            </a:r>
            <a:endParaRPr/>
          </a:p>
        </p:txBody>
      </p:sp>
      <p:sp>
        <p:nvSpPr>
          <p:cNvPr id="104" name="Google Shape;104;p10"/>
          <p:cNvSpPr txBox="1"/>
          <p:nvPr/>
        </p:nvSpPr>
        <p:spPr>
          <a:xfrm>
            <a:off x="952500" y="1033272"/>
            <a:ext cx="10287000" cy="5541838"/>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Arial"/>
              <a:buChar char="•"/>
            </a:pPr>
            <a:r>
              <a:rPr lang="en-US" sz="2000" dirty="0">
                <a:solidFill>
                  <a:schemeClr val="lt1"/>
                </a:solidFill>
                <a:latin typeface="Avenir"/>
                <a:ea typeface="Avenir"/>
                <a:cs typeface="Avenir"/>
                <a:sym typeface="Avenir"/>
              </a:rPr>
              <a:t>Convolutional Neural Networks (CNNs) were originally designed for image processing. Have been adapted for audio analysis. Effective at learning high-level semantic representations of audio.</a:t>
            </a:r>
            <a:endParaRPr dirty="0"/>
          </a:p>
          <a:p>
            <a:pPr marL="285750" marR="0" lvl="0" indent="-285750" algn="l" rtl="0">
              <a:lnSpc>
                <a:spcPct val="200000"/>
              </a:lnSpc>
              <a:spcBef>
                <a:spcPts val="0"/>
              </a:spcBef>
              <a:spcAft>
                <a:spcPts val="0"/>
              </a:spcAft>
              <a:buClr>
                <a:schemeClr val="lt1"/>
              </a:buClr>
              <a:buSzPts val="2000"/>
              <a:buFont typeface="Arial"/>
              <a:buChar char="•"/>
            </a:pPr>
            <a:r>
              <a:rPr lang="en-US" sz="2000" dirty="0">
                <a:solidFill>
                  <a:schemeClr val="lt1"/>
                </a:solidFill>
                <a:latin typeface="Avenir"/>
                <a:ea typeface="Avenir"/>
                <a:cs typeface="Avenir"/>
                <a:sym typeface="Avenir"/>
              </a:rPr>
              <a:t>CNNs process audio data that has been transformed into spectrograms, which visually represent sound frequencies over time. Other features, like pitch &amp; timbre are extracted by the convolutional layers. </a:t>
            </a:r>
            <a:endParaRPr dirty="0"/>
          </a:p>
          <a:p>
            <a:pPr marL="285750" marR="0" lvl="0" indent="-285750" algn="l" rtl="0">
              <a:lnSpc>
                <a:spcPct val="200000"/>
              </a:lnSpc>
              <a:spcBef>
                <a:spcPts val="0"/>
              </a:spcBef>
              <a:spcAft>
                <a:spcPts val="0"/>
              </a:spcAft>
              <a:buClr>
                <a:schemeClr val="lt1"/>
              </a:buClr>
              <a:buSzPts val="2000"/>
              <a:buFont typeface="Arial"/>
              <a:buChar char="•"/>
            </a:pPr>
            <a:r>
              <a:rPr lang="en-US" sz="2000" dirty="0">
                <a:solidFill>
                  <a:schemeClr val="lt1"/>
                </a:solidFill>
                <a:latin typeface="Avenir"/>
                <a:ea typeface="Avenir"/>
                <a:cs typeface="Avenir"/>
                <a:sym typeface="Avenir"/>
              </a:rPr>
              <a:t>Useful for a variety of audio processing tasks, these models are employed by services like Spotify to compare audio tracks for similarity for the purpose of recommending.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1f862a44df_0_0"/>
          <p:cNvSpPr txBox="1">
            <a:spLocks noGrp="1"/>
          </p:cNvSpPr>
          <p:nvPr>
            <p:ph type="ctrTitle"/>
          </p:nvPr>
        </p:nvSpPr>
        <p:spPr>
          <a:xfrm>
            <a:off x="1524000" y="335979"/>
            <a:ext cx="9144000" cy="697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Combine Class</a:t>
            </a:r>
            <a:endParaRPr/>
          </a:p>
        </p:txBody>
      </p:sp>
      <p:sp>
        <p:nvSpPr>
          <p:cNvPr id="110" name="Google Shape;110;g31f862a44df_0_0"/>
          <p:cNvSpPr txBox="1"/>
          <p:nvPr/>
        </p:nvSpPr>
        <p:spPr>
          <a:xfrm>
            <a:off x="952500" y="1033272"/>
            <a:ext cx="102870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200000"/>
              </a:lnSpc>
              <a:spcBef>
                <a:spcPts val="0"/>
              </a:spcBef>
              <a:spcAft>
                <a:spcPts val="0"/>
              </a:spcAft>
              <a:buNone/>
            </a:pPr>
            <a:endParaRPr/>
          </a:p>
        </p:txBody>
      </p:sp>
      <p:pic>
        <p:nvPicPr>
          <p:cNvPr id="111" name="Google Shape;111;g31f862a44df_0_0"/>
          <p:cNvPicPr preferRelativeResize="0"/>
          <p:nvPr/>
        </p:nvPicPr>
        <p:blipFill>
          <a:blip r:embed="rId3">
            <a:alphaModFix/>
          </a:blip>
          <a:stretch>
            <a:fillRect/>
          </a:stretch>
        </p:blipFill>
        <p:spPr>
          <a:xfrm>
            <a:off x="2434138" y="1033172"/>
            <a:ext cx="7574013" cy="52121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g31f862a44df_0_6"/>
          <p:cNvPicPr preferRelativeResize="0"/>
          <p:nvPr/>
        </p:nvPicPr>
        <p:blipFill>
          <a:blip r:embed="rId3">
            <a:alphaModFix/>
          </a:blip>
          <a:stretch>
            <a:fillRect/>
          </a:stretch>
        </p:blipFill>
        <p:spPr>
          <a:xfrm>
            <a:off x="1981825" y="157163"/>
            <a:ext cx="7772400" cy="654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Hypothetical Design</a:t>
            </a:r>
            <a:endParaRPr/>
          </a:p>
        </p:txBody>
      </p:sp>
      <p:sp>
        <p:nvSpPr>
          <p:cNvPr id="122" name="Google Shape;122;p11"/>
          <p:cNvSpPr/>
          <p:nvPr/>
        </p:nvSpPr>
        <p:spPr>
          <a:xfrm>
            <a:off x="488843" y="1950277"/>
            <a:ext cx="2070314" cy="1250643"/>
          </a:xfrm>
          <a:prstGeom prst="rect">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2D CNN Audio Recommendation</a:t>
            </a:r>
            <a:endParaRPr/>
          </a:p>
          <a:p>
            <a:pPr marL="0" marR="0" lvl="0" indent="0" algn="ctr" rtl="0">
              <a:spcBef>
                <a:spcPts val="0"/>
              </a:spcBef>
              <a:spcAft>
                <a:spcPts val="0"/>
              </a:spcAft>
              <a:buNone/>
            </a:pPr>
            <a:r>
              <a:rPr lang="en-US" sz="1800">
                <a:solidFill>
                  <a:schemeClr val="lt1"/>
                </a:solidFill>
                <a:latin typeface="Avenir"/>
                <a:ea typeface="Avenir"/>
                <a:cs typeface="Avenir"/>
                <a:sym typeface="Avenir"/>
              </a:rPr>
              <a:t>(A)</a:t>
            </a:r>
            <a:endParaRPr/>
          </a:p>
        </p:txBody>
      </p:sp>
      <p:sp>
        <p:nvSpPr>
          <p:cNvPr id="123" name="Google Shape;123;p11"/>
          <p:cNvSpPr/>
          <p:nvPr/>
        </p:nvSpPr>
        <p:spPr>
          <a:xfrm>
            <a:off x="488843" y="3597122"/>
            <a:ext cx="2070314" cy="1124713"/>
          </a:xfrm>
          <a:prstGeom prst="rect">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Collaborative Filtering</a:t>
            </a:r>
            <a:endParaRPr/>
          </a:p>
          <a:p>
            <a:pPr marL="0" marR="0" lvl="0" indent="0" algn="ctr" rtl="0">
              <a:spcBef>
                <a:spcPts val="0"/>
              </a:spcBef>
              <a:spcAft>
                <a:spcPts val="0"/>
              </a:spcAft>
              <a:buNone/>
            </a:pPr>
            <a:r>
              <a:rPr lang="en-US" sz="1800">
                <a:solidFill>
                  <a:schemeClr val="lt1"/>
                </a:solidFill>
                <a:latin typeface="Avenir"/>
                <a:ea typeface="Avenir"/>
                <a:cs typeface="Avenir"/>
                <a:sym typeface="Avenir"/>
              </a:rPr>
              <a:t>(B)</a:t>
            </a:r>
            <a:endParaRPr/>
          </a:p>
        </p:txBody>
      </p:sp>
      <p:sp>
        <p:nvSpPr>
          <p:cNvPr id="124" name="Google Shape;124;p11"/>
          <p:cNvSpPr/>
          <p:nvPr/>
        </p:nvSpPr>
        <p:spPr>
          <a:xfrm>
            <a:off x="3304674" y="2749190"/>
            <a:ext cx="2455719" cy="1124713"/>
          </a:xfrm>
          <a:prstGeom prst="rect">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Return A∪B w/ scores</a:t>
            </a:r>
            <a:endParaRPr dirty="0"/>
          </a:p>
          <a:p>
            <a:pPr marL="285750" marR="0" lvl="0" indent="-285750" algn="ctr"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Weight songs in A∩B </a:t>
            </a:r>
            <a:endParaRPr dirty="0"/>
          </a:p>
        </p:txBody>
      </p:sp>
      <p:sp>
        <p:nvSpPr>
          <p:cNvPr id="125" name="Google Shape;125;p11"/>
          <p:cNvSpPr/>
          <p:nvPr/>
        </p:nvSpPr>
        <p:spPr>
          <a:xfrm>
            <a:off x="6240375" y="2739425"/>
            <a:ext cx="2070300" cy="1124700"/>
          </a:xfrm>
          <a:prstGeom prst="rect">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Avenir"/>
                <a:ea typeface="Avenir"/>
                <a:cs typeface="Avenir"/>
                <a:sym typeface="Avenir"/>
              </a:rPr>
              <a:t>Lyrics-based Recommendation </a:t>
            </a:r>
          </a:p>
          <a:p>
            <a:pPr marL="0" marR="0" lvl="0" indent="0" algn="ctr" rtl="0">
              <a:spcBef>
                <a:spcPts val="0"/>
              </a:spcBef>
              <a:spcAft>
                <a:spcPts val="0"/>
              </a:spcAft>
              <a:buNone/>
            </a:pPr>
            <a:r>
              <a:rPr lang="en-US" sz="1600" dirty="0">
                <a:solidFill>
                  <a:schemeClr val="lt1"/>
                </a:solidFill>
                <a:latin typeface="Avenir"/>
                <a:ea typeface="Avenir"/>
                <a:cs typeface="Avenir"/>
                <a:sym typeface="Avenir"/>
              </a:rPr>
              <a:t>(C)</a:t>
            </a:r>
            <a:endParaRPr dirty="0"/>
          </a:p>
        </p:txBody>
      </p:sp>
      <p:sp>
        <p:nvSpPr>
          <p:cNvPr id="126" name="Google Shape;126;p11"/>
          <p:cNvSpPr/>
          <p:nvPr/>
        </p:nvSpPr>
        <p:spPr>
          <a:xfrm rot="2311424">
            <a:off x="2546603" y="2647956"/>
            <a:ext cx="834702" cy="377913"/>
          </a:xfrm>
          <a:prstGeom prst="rightArrow">
            <a:avLst>
              <a:gd name="adj1" fmla="val 50000"/>
              <a:gd name="adj2" fmla="val 50000"/>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7" name="Google Shape;127;p11"/>
          <p:cNvSpPr/>
          <p:nvPr/>
        </p:nvSpPr>
        <p:spPr>
          <a:xfrm rot="-2222844">
            <a:off x="2544213" y="3695050"/>
            <a:ext cx="827155" cy="377913"/>
          </a:xfrm>
          <a:prstGeom prst="rightArrow">
            <a:avLst>
              <a:gd name="adj1" fmla="val 50000"/>
              <a:gd name="adj2" fmla="val 50000"/>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8" name="Google Shape;128;p11"/>
          <p:cNvSpPr/>
          <p:nvPr/>
        </p:nvSpPr>
        <p:spPr>
          <a:xfrm>
            <a:off x="5760393" y="3112814"/>
            <a:ext cx="493877" cy="377913"/>
          </a:xfrm>
          <a:prstGeom prst="rightArrow">
            <a:avLst>
              <a:gd name="adj1" fmla="val 50000"/>
              <a:gd name="adj2" fmla="val 50000"/>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29" name="Google Shape;129;p11"/>
          <p:cNvSpPr/>
          <p:nvPr/>
        </p:nvSpPr>
        <p:spPr>
          <a:xfrm>
            <a:off x="8310667" y="3112821"/>
            <a:ext cx="493800" cy="378000"/>
          </a:xfrm>
          <a:prstGeom prst="rightArrow">
            <a:avLst>
              <a:gd name="adj1" fmla="val 50000"/>
              <a:gd name="adj2" fmla="val 50000"/>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30" name="Google Shape;130;p11"/>
          <p:cNvSpPr/>
          <p:nvPr/>
        </p:nvSpPr>
        <p:spPr>
          <a:xfrm>
            <a:off x="8790649" y="2363450"/>
            <a:ext cx="3112500" cy="1920600"/>
          </a:xfrm>
          <a:prstGeom prst="rect">
            <a:avLst/>
          </a:prstGeom>
          <a:solidFill>
            <a:schemeClr val="accent1"/>
          </a:solidFill>
          <a:ln w="12700" cap="flat" cmpd="sng">
            <a:solidFill>
              <a:srgbClr val="571B4E"/>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600"/>
              <a:buFont typeface="Arial"/>
              <a:buChar char="•"/>
            </a:pPr>
            <a:r>
              <a:rPr lang="en-US" sz="1600">
                <a:solidFill>
                  <a:schemeClr val="lt1"/>
                </a:solidFill>
                <a:latin typeface="Avenir"/>
                <a:ea typeface="Avenir"/>
                <a:cs typeface="Avenir"/>
                <a:sym typeface="Avenir"/>
              </a:rPr>
              <a:t>Normalize and combine similarity scores.</a:t>
            </a:r>
            <a:endParaRPr/>
          </a:p>
          <a:p>
            <a:pPr marL="285750" marR="0" lvl="0" indent="-285750" algn="ctr" rtl="0">
              <a:spcBef>
                <a:spcPts val="0"/>
              </a:spcBef>
              <a:spcAft>
                <a:spcPts val="0"/>
              </a:spcAft>
              <a:buClr>
                <a:schemeClr val="lt1"/>
              </a:buClr>
              <a:buSzPts val="1600"/>
              <a:buFont typeface="Arial"/>
              <a:buChar char="•"/>
            </a:pPr>
            <a:r>
              <a:rPr lang="en-US" sz="1600">
                <a:solidFill>
                  <a:schemeClr val="lt1"/>
                </a:solidFill>
                <a:latin typeface="Avenir"/>
                <a:ea typeface="Avenir"/>
                <a:cs typeface="Avenir"/>
                <a:sym typeface="Avenir"/>
              </a:rPr>
              <a:t>Weight by model if we value one model’s recommendations over others.</a:t>
            </a:r>
            <a:endParaRPr/>
          </a:p>
          <a:p>
            <a:pPr marL="285750" marR="0" lvl="0" indent="-285750" algn="ctr" rtl="0">
              <a:spcBef>
                <a:spcPts val="0"/>
              </a:spcBef>
              <a:spcAft>
                <a:spcPts val="0"/>
              </a:spcAft>
              <a:buClr>
                <a:schemeClr val="lt1"/>
              </a:buClr>
              <a:buSzPts val="1600"/>
              <a:buFont typeface="Arial"/>
              <a:buChar char="•"/>
            </a:pPr>
            <a:r>
              <a:rPr lang="en-US" sz="1600">
                <a:solidFill>
                  <a:schemeClr val="lt1"/>
                </a:solidFill>
                <a:latin typeface="Avenir"/>
                <a:ea typeface="Avenir"/>
                <a:cs typeface="Avenir"/>
                <a:sym typeface="Avenir"/>
              </a:rPr>
              <a:t>Return top 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ctrTitle"/>
          </p:nvPr>
        </p:nvSpPr>
        <p:spPr>
          <a:xfrm>
            <a:off x="1524000" y="3080353"/>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1524000" y="448595"/>
            <a:ext cx="9144000" cy="80269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400"/>
              <a:buFont typeface="Avenir"/>
              <a:buNone/>
            </a:pPr>
            <a:r>
              <a:rPr lang="en-US"/>
              <a:t>Works Cited</a:t>
            </a:r>
            <a:endParaRPr/>
          </a:p>
        </p:txBody>
      </p:sp>
      <p:sp>
        <p:nvSpPr>
          <p:cNvPr id="141" name="Google Shape;141;p13"/>
          <p:cNvSpPr txBox="1">
            <a:spLocks noGrp="1"/>
          </p:cNvSpPr>
          <p:nvPr>
            <p:ph type="subTitle" idx="1"/>
          </p:nvPr>
        </p:nvSpPr>
        <p:spPr>
          <a:xfrm>
            <a:off x="1524000" y="1612816"/>
            <a:ext cx="9144000" cy="2732537"/>
          </a:xfrm>
          <a:prstGeom prst="rect">
            <a:avLst/>
          </a:prstGeom>
          <a:noFill/>
          <a:ln>
            <a:noFill/>
          </a:ln>
        </p:spPr>
        <p:txBody>
          <a:bodyPr spcFirstLastPara="1" wrap="square" lIns="91425" tIns="45700" rIns="91425" bIns="45700" anchor="t" anchorCtr="0">
            <a:normAutofit lnSpcReduction="10000"/>
          </a:bodyPr>
          <a:lstStyle/>
          <a:p>
            <a:pPr indent="-457200" algn="l">
              <a:spcBef>
                <a:spcPts val="0"/>
              </a:spcBef>
              <a:buFont typeface="Avenir"/>
              <a:buAutoNum type="arabicPeriod"/>
            </a:pPr>
            <a:r>
              <a:rPr lang="en-US" dirty="0"/>
              <a:t>Pandya, M. (2022). Spotify Tracks Dataset. </a:t>
            </a:r>
            <a:r>
              <a:rPr lang="en-US" i="1" dirty="0"/>
              <a:t>Kaggle</a:t>
            </a:r>
            <a:r>
              <a:rPr lang="en-US" dirty="0"/>
              <a:t>. </a:t>
            </a:r>
            <a:r>
              <a:rPr lang="en-US"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https://doi.org/10.34740/KAGGLE/DSV/4372070</a:t>
            </a:r>
            <a:endParaRPr lang="en-US" dirty="0">
              <a:solidFill>
                <a:schemeClr val="lt1"/>
              </a:solidFill>
            </a:endParaRPr>
          </a:p>
          <a:p>
            <a:pPr marL="457200" lvl="0" indent="-457200" algn="l" rtl="0">
              <a:lnSpc>
                <a:spcPct val="110000"/>
              </a:lnSpc>
              <a:spcBef>
                <a:spcPts val="0"/>
              </a:spcBef>
              <a:spcAft>
                <a:spcPts val="0"/>
              </a:spcAft>
              <a:buSzPts val="2000"/>
              <a:buFont typeface="Avenir"/>
              <a:buAutoNum type="arabicPeriod"/>
            </a:pPr>
            <a:endParaRPr lang="en-US" dirty="0">
              <a:solidFill>
                <a:schemeClr val="lt1"/>
              </a:solidFill>
            </a:endParaRPr>
          </a:p>
          <a:p>
            <a:pPr marL="457200" lvl="0" indent="-457200" algn="l" rtl="0">
              <a:lnSpc>
                <a:spcPct val="110000"/>
              </a:lnSpc>
              <a:spcBef>
                <a:spcPts val="0"/>
              </a:spcBef>
              <a:spcAft>
                <a:spcPts val="0"/>
              </a:spcAft>
              <a:buSzPts val="2000"/>
              <a:buFont typeface="Avenir"/>
              <a:buAutoNum type="arabicPeriod"/>
            </a:pPr>
            <a:r>
              <a:rPr lang="en-US" dirty="0">
                <a:solidFill>
                  <a:schemeClr val="lt1"/>
                </a:solidFill>
              </a:rPr>
              <a:t>Shah, D. (2018). “Song</a:t>
            </a:r>
            <a:r>
              <a:rPr lang="en-US" dirty="0"/>
              <a:t> Lyrics Dataset.” </a:t>
            </a:r>
            <a:r>
              <a:rPr lang="en-US" i="1" dirty="0"/>
              <a:t>Kaggle</a:t>
            </a:r>
            <a:r>
              <a:rPr lang="en-US" dirty="0"/>
              <a:t>.</a:t>
            </a:r>
            <a:r>
              <a:rPr lang="en-US" dirty="0">
                <a:solidFill>
                  <a:schemeClr val="lt1"/>
                </a:solidFill>
              </a:rPr>
              <a:t> </a:t>
            </a:r>
            <a:r>
              <a:rPr lang="en-US" dirty="0">
                <a:solidFill>
                  <a:schemeClr val="lt1"/>
                </a:solidFill>
                <a:hlinkClick r:id="rId4"/>
              </a:rPr>
              <a:t>https://www.Kaggle.com/datasets/deepshah16/song-lyrics-dataset/</a:t>
            </a:r>
            <a:endParaRPr lang="en-US" dirty="0"/>
          </a:p>
          <a:p>
            <a:pPr marL="457200" lvl="0" indent="-457200" algn="l" rtl="0">
              <a:lnSpc>
                <a:spcPct val="110000"/>
              </a:lnSpc>
              <a:spcBef>
                <a:spcPts val="0"/>
              </a:spcBef>
              <a:spcAft>
                <a:spcPts val="0"/>
              </a:spcAft>
              <a:buSzPts val="2000"/>
              <a:buFont typeface="Avenir"/>
              <a:buAutoNum type="arabicPeriod"/>
            </a:pPr>
            <a:endParaRPr lang="en-US" dirty="0"/>
          </a:p>
          <a:p>
            <a:pPr marL="457200" lvl="0" indent="-457200" algn="l" rtl="0">
              <a:lnSpc>
                <a:spcPct val="110000"/>
              </a:lnSpc>
              <a:spcBef>
                <a:spcPts val="0"/>
              </a:spcBef>
              <a:spcAft>
                <a:spcPts val="0"/>
              </a:spcAft>
              <a:buSzPts val="2000"/>
              <a:buFont typeface="Avenir"/>
              <a:buAutoNum type="arabicPeriod"/>
            </a:pPr>
            <a:r>
              <a:rPr lang="en-US" dirty="0"/>
              <a:t>Spotify. (2024). “Company Info.” </a:t>
            </a:r>
            <a:r>
              <a:rPr lang="en-US" i="1" dirty="0"/>
              <a:t>Spotify Newsroom</a:t>
            </a:r>
            <a:r>
              <a:rPr lang="en-US" dirty="0"/>
              <a:t>.  </a:t>
            </a:r>
            <a:r>
              <a:rPr lang="en-US" dirty="0">
                <a:hlinkClick r:id="rId5"/>
              </a:rPr>
              <a:t>https://newsroom.spotify.com/company-info/</a:t>
            </a:r>
            <a:endParaRPr lang="en-US" dirty="0"/>
          </a:p>
          <a:p>
            <a:pPr marL="457200" lvl="0" indent="-457200" algn="l" rtl="0">
              <a:lnSpc>
                <a:spcPct val="110000"/>
              </a:lnSpc>
              <a:spcBef>
                <a:spcPts val="1000"/>
              </a:spcBef>
              <a:spcAft>
                <a:spcPts val="0"/>
              </a:spcAft>
              <a:buSzPts val="2000"/>
              <a:buFont typeface="Avenir"/>
              <a:buAutoNum type="arabicPeriod"/>
            </a:pPr>
            <a:endParaRPr lang="en-US" dirty="0">
              <a:solidFill>
                <a:schemeClr val="lt1"/>
              </a:solidFill>
            </a:endParaRPr>
          </a:p>
          <a:p>
            <a:pPr marL="457200" lvl="0" indent="-330200" algn="l" rtl="0">
              <a:lnSpc>
                <a:spcPct val="110000"/>
              </a:lnSpc>
              <a:spcBef>
                <a:spcPts val="1000"/>
              </a:spcBef>
              <a:spcAft>
                <a:spcPts val="0"/>
              </a:spcAft>
              <a:buSzPts val="2000"/>
              <a:buFont typeface="Avenir"/>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2"/>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Background &amp; Research Question</a:t>
            </a:r>
            <a:endParaRPr/>
          </a:p>
        </p:txBody>
      </p:sp>
      <p:sp>
        <p:nvSpPr>
          <p:cNvPr id="34" name="Google Shape;34;p2"/>
          <p:cNvSpPr txBox="1"/>
          <p:nvPr/>
        </p:nvSpPr>
        <p:spPr>
          <a:xfrm>
            <a:off x="952500" y="1335024"/>
            <a:ext cx="10287000" cy="43107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Song recommendation engines are integral to modern audio streaming platforms. </a:t>
            </a:r>
            <a:endParaRPr/>
          </a:p>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Traditional methods include collaborative filtering and content-based filtering.</a:t>
            </a:r>
            <a:endParaRPr/>
          </a:p>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Recent advances incorporate deep learning methods. Particularly, Convolutional Neural Networks (CNNs) have come to the fore as powerful methods for analyzing audio features and capturing complex patterns in audio data. </a:t>
            </a:r>
            <a:endParaRPr/>
          </a:p>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Altogether, these systems serve to enhance user engagement and uncover new musical preferences.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Collaborative Filtering</a:t>
            </a:r>
            <a:endParaRPr/>
          </a:p>
        </p:txBody>
      </p:sp>
      <p:sp>
        <p:nvSpPr>
          <p:cNvPr id="40" name="Google Shape;40;p3"/>
          <p:cNvSpPr txBox="1"/>
          <p:nvPr/>
        </p:nvSpPr>
        <p:spPr>
          <a:xfrm>
            <a:off x="952500" y="1252630"/>
            <a:ext cx="10287000" cy="52693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1900"/>
              <a:buFont typeface="Arial"/>
              <a:buChar char="•"/>
            </a:pPr>
            <a:r>
              <a:rPr lang="en-US" sz="1900" b="0" i="0" u="none" strike="noStrike" cap="none">
                <a:solidFill>
                  <a:schemeClr val="lt1"/>
                </a:solidFill>
                <a:latin typeface="Avenir"/>
                <a:ea typeface="Avenir"/>
                <a:cs typeface="Avenir"/>
                <a:sym typeface="Avenir"/>
              </a:rPr>
              <a:t>Collaborative filtering (CF) is a technique used int recommendation systems that predicts user preferences based on the preferences or activity of other users.</a:t>
            </a:r>
            <a:endParaRPr/>
          </a:p>
          <a:p>
            <a:pPr marL="285750" marR="0" lvl="0" indent="-285750" algn="l" rtl="0">
              <a:lnSpc>
                <a:spcPct val="200000"/>
              </a:lnSpc>
              <a:spcBef>
                <a:spcPts val="0"/>
              </a:spcBef>
              <a:spcAft>
                <a:spcPts val="0"/>
              </a:spcAft>
              <a:buClr>
                <a:schemeClr val="lt1"/>
              </a:buClr>
              <a:buSzPts val="1900"/>
              <a:buFont typeface="Arial"/>
              <a:buChar char="•"/>
            </a:pPr>
            <a:r>
              <a:rPr lang="en-US" sz="1900" b="0" i="0" u="none" strike="noStrike" cap="none">
                <a:solidFill>
                  <a:schemeClr val="lt1"/>
                </a:solidFill>
                <a:latin typeface="Avenir"/>
                <a:ea typeface="Avenir"/>
                <a:cs typeface="Avenir"/>
                <a:sym typeface="Avenir"/>
              </a:rPr>
              <a:t>CF operates under the assumptions that if users have shown similar tastes in the past, they are likely to agree on future preferences.</a:t>
            </a:r>
            <a:endParaRPr/>
          </a:p>
          <a:p>
            <a:pPr marL="285750" marR="0" lvl="0" indent="-285750" algn="l" rtl="0">
              <a:lnSpc>
                <a:spcPct val="200000"/>
              </a:lnSpc>
              <a:spcBef>
                <a:spcPts val="0"/>
              </a:spcBef>
              <a:spcAft>
                <a:spcPts val="0"/>
              </a:spcAft>
              <a:buClr>
                <a:schemeClr val="lt1"/>
              </a:buClr>
              <a:buSzPts val="1900"/>
              <a:buFont typeface="Arial"/>
              <a:buChar char="•"/>
            </a:pPr>
            <a:r>
              <a:rPr lang="en-US" sz="1900" b="0" i="0" u="none" strike="noStrike" cap="none">
                <a:solidFill>
                  <a:schemeClr val="lt1"/>
                </a:solidFill>
                <a:latin typeface="Avenir"/>
                <a:ea typeface="Avenir"/>
                <a:cs typeface="Avenir"/>
                <a:sym typeface="Avenir"/>
              </a:rPr>
              <a:t>Collaborative filtering can user-based, recommending items by looking at the preferences of similar users, or item-based, identifying items that are frequently interacted with together.</a:t>
            </a:r>
            <a:endParaRPr/>
          </a:p>
          <a:p>
            <a:pPr marL="285750" marR="0" lvl="0" indent="-285750" algn="l" rtl="0">
              <a:lnSpc>
                <a:spcPct val="200000"/>
              </a:lnSpc>
              <a:spcBef>
                <a:spcPts val="0"/>
              </a:spcBef>
              <a:spcAft>
                <a:spcPts val="0"/>
              </a:spcAft>
              <a:buClr>
                <a:schemeClr val="lt1"/>
              </a:buClr>
              <a:buSzPts val="1900"/>
              <a:buFont typeface="Arial"/>
              <a:buChar char="•"/>
            </a:pPr>
            <a:r>
              <a:rPr lang="en-US" sz="1900" b="0" i="0" u="none" strike="noStrike" cap="none">
                <a:solidFill>
                  <a:schemeClr val="lt1"/>
                </a:solidFill>
                <a:latin typeface="Avenir"/>
                <a:ea typeface="Avenir"/>
                <a:cs typeface="Avenir"/>
                <a:sym typeface="Avenir"/>
              </a:rPr>
              <a:t>Collaborative filtering can also be memory-based (user-based or item-based nearest-neighbor methods), or model-based (using matrix factorization and SVD).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4"/>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Our Collaborative Filtering Model</a:t>
            </a:r>
            <a:endParaRPr/>
          </a:p>
        </p:txBody>
      </p:sp>
      <p:sp>
        <p:nvSpPr>
          <p:cNvPr id="46" name="Google Shape;46;p4"/>
          <p:cNvSpPr txBox="1"/>
          <p:nvPr/>
        </p:nvSpPr>
        <p:spPr>
          <a:xfrm>
            <a:off x="3265725" y="1033275"/>
            <a:ext cx="9358800" cy="14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lt1"/>
                </a:solidFill>
                <a:latin typeface="Avenir"/>
                <a:ea typeface="Avenir"/>
                <a:cs typeface="Avenir"/>
                <a:sym typeface="Avenir"/>
              </a:rPr>
              <a:t>A User-Item Interaction Approach</a:t>
            </a:r>
            <a:endParaRPr sz="2800">
              <a:solidFill>
                <a:schemeClr val="lt1"/>
              </a:solidFill>
              <a:latin typeface="Avenir"/>
              <a:ea typeface="Avenir"/>
              <a:cs typeface="Avenir"/>
              <a:sym typeface="Avenir"/>
            </a:endParaRPr>
          </a:p>
        </p:txBody>
      </p:sp>
      <p:sp>
        <p:nvSpPr>
          <p:cNvPr id="47" name="Google Shape;47;p4"/>
          <p:cNvSpPr txBox="1"/>
          <p:nvPr/>
        </p:nvSpPr>
        <p:spPr>
          <a:xfrm>
            <a:off x="1028100" y="1567622"/>
            <a:ext cx="9639900" cy="46356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lt1"/>
              </a:buClr>
              <a:buSzPts val="2800"/>
              <a:buFont typeface="Avenir"/>
              <a:buAutoNum type="arabicPeriod"/>
            </a:pPr>
            <a:r>
              <a:rPr lang="en-US" sz="2800" dirty="0">
                <a:solidFill>
                  <a:schemeClr val="lt1"/>
                </a:solidFill>
                <a:latin typeface="Avenir"/>
                <a:ea typeface="Avenir"/>
                <a:cs typeface="Avenir"/>
                <a:sym typeface="Avenir"/>
              </a:rPr>
              <a:t>Similarity Matrix Calculation</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Calculate cosine similarity between songs using audio features</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Create a matrix representing song-to-song similarities</a:t>
            </a:r>
            <a:endParaRPr sz="2800" dirty="0">
              <a:solidFill>
                <a:schemeClr val="lt1"/>
              </a:solidFill>
              <a:latin typeface="Avenir"/>
              <a:ea typeface="Avenir"/>
              <a:cs typeface="Avenir"/>
              <a:sym typeface="Avenir"/>
            </a:endParaRPr>
          </a:p>
          <a:p>
            <a:pPr marL="914400" lvl="0" indent="0" algn="l" rtl="0">
              <a:spcBef>
                <a:spcPts val="0"/>
              </a:spcBef>
              <a:spcAft>
                <a:spcPts val="0"/>
              </a:spcAft>
              <a:buNone/>
            </a:pPr>
            <a:endParaRPr sz="2800" dirty="0">
              <a:solidFill>
                <a:schemeClr val="lt1"/>
              </a:solidFill>
              <a:latin typeface="Avenir"/>
              <a:ea typeface="Avenir"/>
              <a:cs typeface="Avenir"/>
              <a:sym typeface="Avenir"/>
            </a:endParaRPr>
          </a:p>
          <a:p>
            <a:pPr marL="457200" lvl="0" indent="-406400" algn="l" rtl="0">
              <a:spcBef>
                <a:spcPts val="0"/>
              </a:spcBef>
              <a:spcAft>
                <a:spcPts val="0"/>
              </a:spcAft>
              <a:buClr>
                <a:schemeClr val="lt1"/>
              </a:buClr>
              <a:buSzPts val="2800"/>
              <a:buFont typeface="Avenir"/>
              <a:buAutoNum type="arabicPeriod"/>
            </a:pPr>
            <a:r>
              <a:rPr lang="en-US" sz="2800" dirty="0">
                <a:solidFill>
                  <a:schemeClr val="lt1"/>
                </a:solidFill>
                <a:latin typeface="Avenir"/>
                <a:ea typeface="Avenir"/>
                <a:cs typeface="Avenir"/>
                <a:sym typeface="Avenir"/>
              </a:rPr>
              <a:t>User-Based Recommendation Generation</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Recommendation Generation:</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Identify user's listened tracks</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Calculate average similarity to other songs</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Sort and filter recommendations</a:t>
            </a:r>
            <a:endParaRPr sz="2800" dirty="0">
              <a:solidFill>
                <a:schemeClr val="lt1"/>
              </a:solidFill>
              <a:latin typeface="Avenir"/>
              <a:ea typeface="Avenir"/>
              <a:cs typeface="Avenir"/>
              <a:sym typeface="Avenir"/>
            </a:endParaRPr>
          </a:p>
          <a:p>
            <a:pPr marL="914400" lvl="1" indent="-406400" algn="l" rtl="0">
              <a:spcBef>
                <a:spcPts val="0"/>
              </a:spcBef>
              <a:spcAft>
                <a:spcPts val="0"/>
              </a:spcAft>
              <a:buClr>
                <a:schemeClr val="lt1"/>
              </a:buClr>
              <a:buSzPts val="2800"/>
              <a:buFont typeface="Avenir"/>
              <a:buAutoNum type="alphaLcPeriod"/>
            </a:pPr>
            <a:r>
              <a:rPr lang="en-US" sz="2800" dirty="0">
                <a:solidFill>
                  <a:schemeClr val="lt1"/>
                </a:solidFill>
                <a:latin typeface="Avenir"/>
                <a:ea typeface="Avenir"/>
                <a:cs typeface="Avenir"/>
                <a:sym typeface="Avenir"/>
              </a:rPr>
              <a:t>Return top N personalized suggestions</a:t>
            </a:r>
            <a:endParaRPr sz="2800" dirty="0">
              <a:solidFill>
                <a:schemeClr val="lt1"/>
              </a:solidFill>
              <a:latin typeface="Avenir"/>
              <a:ea typeface="Avenir"/>
              <a:cs typeface="Avenir"/>
              <a:sym typeface="Avenir"/>
            </a:endParaRPr>
          </a:p>
          <a:p>
            <a:pPr marL="914400" lvl="0" indent="0" algn="l" rtl="0">
              <a:spcBef>
                <a:spcPts val="0"/>
              </a:spcBef>
              <a:spcAft>
                <a:spcPts val="0"/>
              </a:spcAft>
              <a:buNone/>
            </a:pPr>
            <a:endParaRPr sz="2800" dirty="0">
              <a:solidFill>
                <a:schemeClr val="lt1"/>
              </a:solidFill>
              <a:latin typeface="Avenir"/>
              <a:ea typeface="Avenir"/>
              <a:cs typeface="Avenir"/>
              <a:sym typeface="Avenir"/>
            </a:endParaRPr>
          </a:p>
          <a:p>
            <a:pPr marL="0" lvl="0" indent="0" algn="l" rtl="0">
              <a:spcBef>
                <a:spcPts val="0"/>
              </a:spcBef>
              <a:spcAft>
                <a:spcPts val="0"/>
              </a:spcAft>
              <a:buNone/>
            </a:pPr>
            <a:endParaRPr sz="2800" dirty="0">
              <a:solidFill>
                <a:schemeClr val="lt1"/>
              </a:solidFill>
              <a:latin typeface="Avenir"/>
              <a:ea typeface="Avenir"/>
              <a:cs typeface="Avenir"/>
              <a:sym typeface="Avenir"/>
            </a:endParaRPr>
          </a:p>
        </p:txBody>
      </p:sp>
      <p:sp>
        <p:nvSpPr>
          <p:cNvPr id="48" name="Google Shape;48;p4"/>
          <p:cNvSpPr txBox="1"/>
          <p:nvPr/>
        </p:nvSpPr>
        <p:spPr>
          <a:xfrm>
            <a:off x="7877025" y="498925"/>
            <a:ext cx="4339200" cy="6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lt1"/>
              </a:solidFill>
              <a:latin typeface="Avenir"/>
              <a:ea typeface="Avenir"/>
              <a:cs typeface="Avenir"/>
              <a:sym typeface="Avenir"/>
            </a:endParaRPr>
          </a:p>
        </p:txBody>
      </p:sp>
      <p:sp>
        <p:nvSpPr>
          <p:cNvPr id="3" name="Google Shape;83;p7">
            <a:extLst>
              <a:ext uri="{FF2B5EF4-FFF2-40B4-BE49-F238E27FC236}">
                <a16:creationId xmlns:a16="http://schemas.microsoft.com/office/drawing/2014/main" id="{363485B9-DA96-AFB3-F7A2-2EC1587D7867}"/>
              </a:ext>
            </a:extLst>
          </p:cNvPr>
          <p:cNvSpPr txBox="1"/>
          <p:nvPr/>
        </p:nvSpPr>
        <p:spPr>
          <a:xfrm>
            <a:off x="325837" y="6417353"/>
            <a:ext cx="86637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baseline="30000" dirty="0">
                <a:solidFill>
                  <a:schemeClr val="lt1"/>
                </a:solidFill>
                <a:latin typeface="Avenir"/>
                <a:ea typeface="Avenir"/>
                <a:cs typeface="Avenir"/>
                <a:sym typeface="Avenir"/>
              </a:rPr>
              <a:t>1</a:t>
            </a:r>
            <a:r>
              <a:rPr lang="en-US" sz="1800" b="0" i="0" u="none" strike="noStrike" cap="none" dirty="0">
                <a:solidFill>
                  <a:schemeClr val="lt1"/>
                </a:solidFill>
                <a:latin typeface="Avenir"/>
                <a:ea typeface="Avenir"/>
                <a:cs typeface="Avenir"/>
                <a:sym typeface="Avenir"/>
              </a:rPr>
              <a:t>Data source: https://www.Kaggle.com/datasets/deepshah16/song-lyrics-dataset </a:t>
            </a:r>
            <a:endParaRPr sz="1800" baseline="30000" dirty="0">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5"/>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TF-IDF</a:t>
            </a:r>
            <a:endParaRPr/>
          </a:p>
        </p:txBody>
      </p:sp>
      <p:sp>
        <p:nvSpPr>
          <p:cNvPr id="54" name="Google Shape;54;p5"/>
          <p:cNvSpPr txBox="1"/>
          <p:nvPr/>
        </p:nvSpPr>
        <p:spPr>
          <a:xfrm>
            <a:off x="952500" y="1222729"/>
            <a:ext cx="10287000" cy="49262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Term Frequency-Inverse Document Frequency (TF-IDF) is a technique used in text analysis to evaluate the importance of a word in a document relative to a collection of documents. In short, for a given work, TF counts the occurrences of a word in a document and IDF counts the inverse of its occurrences across the corpus, reducing the importance of words that are common across many documents.</a:t>
            </a:r>
            <a:endParaRPr/>
          </a:p>
          <a:p>
            <a:pPr marL="285750" marR="0" lvl="0" indent="-158750" algn="l" rtl="0">
              <a:lnSpc>
                <a:spcPct val="200000"/>
              </a:lnSpc>
              <a:spcBef>
                <a:spcPts val="0"/>
              </a:spcBef>
              <a:spcAft>
                <a:spcPts val="0"/>
              </a:spcAft>
              <a:buClr>
                <a:schemeClr val="dk1"/>
              </a:buClr>
              <a:buSzPts val="2000"/>
              <a:buFont typeface="Arial"/>
              <a:buNone/>
            </a:pPr>
            <a:endParaRPr sz="2000" b="0" i="0" u="none" strike="noStrike" cap="none">
              <a:solidFill>
                <a:schemeClr val="lt1"/>
              </a:solidFill>
              <a:latin typeface="Avenir"/>
              <a:ea typeface="Avenir"/>
              <a:cs typeface="Avenir"/>
              <a:sym typeface="Avenir"/>
            </a:endParaRPr>
          </a:p>
          <a:p>
            <a:pPr marL="285750" marR="0" lvl="0" indent="-285750" algn="l" rtl="0">
              <a:lnSpc>
                <a:spcPct val="200000"/>
              </a:lnSpc>
              <a:spcBef>
                <a:spcPts val="0"/>
              </a:spcBef>
              <a:spcAft>
                <a:spcPts val="0"/>
              </a:spcAft>
              <a:buClr>
                <a:schemeClr val="lt1"/>
              </a:buClr>
              <a:buSzPts val="2000"/>
              <a:buFont typeface="Arial"/>
              <a:buChar char="•"/>
            </a:pPr>
            <a:r>
              <a:rPr lang="en-US" sz="2000" b="0" i="0" u="none" strike="noStrike" cap="none">
                <a:solidFill>
                  <a:schemeClr val="lt1"/>
                </a:solidFill>
                <a:latin typeface="Avenir"/>
                <a:ea typeface="Avenir"/>
                <a:cs typeface="Avenir"/>
                <a:sym typeface="Avenir"/>
              </a:rPr>
              <a:t>In text classification TF-IDF transforms textual data into numerical vectors, allowing computation of similarity for classification and comparison based on content.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6"/>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Encoder Models</a:t>
            </a:r>
            <a:endParaRPr/>
          </a:p>
        </p:txBody>
      </p:sp>
      <p:sp>
        <p:nvSpPr>
          <p:cNvPr id="60" name="Google Shape;60;p6"/>
          <p:cNvSpPr txBox="1"/>
          <p:nvPr/>
        </p:nvSpPr>
        <p:spPr>
          <a:xfrm>
            <a:off x="952500" y="1335024"/>
            <a:ext cx="10287000" cy="40554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Avenir"/>
                <a:ea typeface="Avenir"/>
                <a:cs typeface="Avenir"/>
                <a:sym typeface="Avenir"/>
              </a:rPr>
              <a:t>Encoder models (like BERT or GPT) are neural network models designed to “understand” textual data. These models encode text into dense vector representations, capturing </a:t>
            </a:r>
            <a:r>
              <a:rPr lang="en-US" sz="2200" b="0" i="1" u="none" strike="noStrike" cap="none" dirty="0">
                <a:solidFill>
                  <a:schemeClr val="lt1"/>
                </a:solidFill>
                <a:latin typeface="Avenir"/>
                <a:ea typeface="Avenir"/>
                <a:cs typeface="Avenir"/>
                <a:sym typeface="Avenir"/>
              </a:rPr>
              <a:t>semantic</a:t>
            </a:r>
            <a:r>
              <a:rPr lang="en-US" sz="2200" b="0" i="0" u="none" strike="noStrike" cap="none" dirty="0">
                <a:solidFill>
                  <a:schemeClr val="lt1"/>
                </a:solidFill>
                <a:latin typeface="Avenir"/>
                <a:ea typeface="Avenir"/>
                <a:cs typeface="Avenir"/>
                <a:sym typeface="Avenir"/>
              </a:rPr>
              <a:t> information in a way that TF-IDF cannot.</a:t>
            </a:r>
            <a:endParaRPr dirty="0"/>
          </a:p>
          <a:p>
            <a:pPr marL="285750" marR="0" lvl="0" indent="-146050" algn="l" rtl="0">
              <a:lnSpc>
                <a:spcPct val="200000"/>
              </a:lnSpc>
              <a:spcBef>
                <a:spcPts val="0"/>
              </a:spcBef>
              <a:spcAft>
                <a:spcPts val="0"/>
              </a:spcAft>
              <a:buClr>
                <a:schemeClr val="dk1"/>
              </a:buClr>
              <a:buSzPts val="2200"/>
              <a:buFont typeface="Arial"/>
              <a:buNone/>
            </a:pPr>
            <a:endParaRPr sz="2200" b="0" i="0" u="none" strike="noStrike" cap="none" dirty="0">
              <a:solidFill>
                <a:schemeClr val="lt1"/>
              </a:solidFill>
              <a:latin typeface="Avenir"/>
              <a:ea typeface="Avenir"/>
              <a:cs typeface="Avenir"/>
              <a:sym typeface="Avenir"/>
            </a:endParaRPr>
          </a:p>
          <a:p>
            <a:pPr marL="285750" marR="0" lvl="0" indent="-285750" algn="l" rtl="0">
              <a:lnSpc>
                <a:spcPct val="2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Avenir"/>
                <a:ea typeface="Avenir"/>
                <a:cs typeface="Avenir"/>
                <a:sym typeface="Avenir"/>
              </a:rPr>
              <a:t>Encoder models enable more nuanced text comparison and excel in capturing the relationship between words and their context within sentences.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7"/>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Our TF-IDF/Encoder Model</a:t>
            </a:r>
            <a:endParaRPr/>
          </a:p>
        </p:txBody>
      </p:sp>
      <p:grpSp>
        <p:nvGrpSpPr>
          <p:cNvPr id="66" name="Google Shape;66;p7"/>
          <p:cNvGrpSpPr/>
          <p:nvPr/>
        </p:nvGrpSpPr>
        <p:grpSpPr>
          <a:xfrm>
            <a:off x="922092" y="1292366"/>
            <a:ext cx="10366091" cy="4594501"/>
            <a:chOff x="23440" y="259093"/>
            <a:chExt cx="10366091" cy="4594501"/>
          </a:xfrm>
        </p:grpSpPr>
        <p:sp>
          <p:nvSpPr>
            <p:cNvPr id="67" name="Google Shape;67;p7"/>
            <p:cNvSpPr/>
            <p:nvPr/>
          </p:nvSpPr>
          <p:spPr>
            <a:xfrm>
              <a:off x="23440" y="297966"/>
              <a:ext cx="2245365" cy="1163506"/>
            </a:xfrm>
            <a:prstGeom prst="roundRect">
              <a:avLst>
                <a:gd name="adj" fmla="val 10000"/>
              </a:avLst>
            </a:prstGeom>
            <a:solidFill>
              <a:srgbClr val="CF3FB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p:nvPr/>
          </p:nvSpPr>
          <p:spPr>
            <a:xfrm>
              <a:off x="23440" y="297966"/>
              <a:ext cx="2245365" cy="775670"/>
            </a:xfrm>
            <a:prstGeom prst="rect">
              <a:avLst/>
            </a:prstGeom>
            <a:noFill/>
            <a:ln>
              <a:noFill/>
            </a:ln>
          </p:spPr>
          <p:txBody>
            <a:bodyPr spcFirstLastPara="1" wrap="square" lIns="177800" tIns="177800" rIns="177800" bIns="95250" anchor="t" anchorCtr="0">
              <a:noAutofit/>
            </a:bodyPr>
            <a:lstStyle/>
            <a:p>
              <a:pPr marL="0" marR="0" lvl="0" indent="0" algn="l" rtl="0">
                <a:lnSpc>
                  <a:spcPct val="90000"/>
                </a:lnSpc>
                <a:spcBef>
                  <a:spcPts val="0"/>
                </a:spcBef>
                <a:spcAft>
                  <a:spcPts val="0"/>
                </a:spcAft>
                <a:buClr>
                  <a:schemeClr val="lt1"/>
                </a:buClr>
                <a:buSzPts val="2500"/>
                <a:buFont typeface="Avenir"/>
                <a:buNone/>
              </a:pPr>
              <a:r>
                <a:rPr lang="en-US" sz="2500" b="0" i="0" u="none" strike="noStrike" cap="none">
                  <a:solidFill>
                    <a:schemeClr val="lt1"/>
                  </a:solidFill>
                  <a:latin typeface="Avenir"/>
                  <a:ea typeface="Avenir"/>
                  <a:cs typeface="Avenir"/>
                  <a:sym typeface="Avenir"/>
                </a:rPr>
                <a:t>Preprocssing</a:t>
              </a:r>
              <a:endParaRPr sz="2500" b="0" i="0" u="none" strike="noStrike" cap="none">
                <a:solidFill>
                  <a:schemeClr val="lt1"/>
                </a:solidFill>
                <a:latin typeface="Avenir"/>
                <a:ea typeface="Avenir"/>
                <a:cs typeface="Avenir"/>
                <a:sym typeface="Avenir"/>
              </a:endParaRPr>
            </a:p>
          </p:txBody>
        </p:sp>
        <p:sp>
          <p:nvSpPr>
            <p:cNvPr id="69" name="Google Shape;69;p7"/>
            <p:cNvSpPr/>
            <p:nvPr/>
          </p:nvSpPr>
          <p:spPr>
            <a:xfrm>
              <a:off x="248772" y="1513002"/>
              <a:ext cx="2677935" cy="3262720"/>
            </a:xfrm>
            <a:prstGeom prst="roundRect">
              <a:avLst>
                <a:gd name="adj" fmla="val 10000"/>
              </a:avLst>
            </a:prstGeom>
            <a:solidFill>
              <a:schemeClr val="lt1">
                <a:alpha val="89803"/>
              </a:schemeClr>
            </a:solidFill>
            <a:ln w="12700" cap="flat" cmpd="sng">
              <a:solidFill>
                <a:srgbClr val="CF3FB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txBox="1"/>
            <p:nvPr/>
          </p:nvSpPr>
          <p:spPr>
            <a:xfrm>
              <a:off x="327206" y="1591436"/>
              <a:ext cx="2521067" cy="3105852"/>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Avenir"/>
                <a:buChar char="•"/>
              </a:pPr>
              <a:r>
                <a:rPr lang="en-US" sz="1600" b="0" i="0" u="none" strike="noStrike" cap="none" dirty="0">
                  <a:solidFill>
                    <a:schemeClr val="dk1"/>
                  </a:solidFill>
                  <a:latin typeface="Avenir"/>
                  <a:ea typeface="Avenir"/>
                  <a:cs typeface="Avenir"/>
                  <a:sym typeface="Avenir"/>
                </a:rPr>
                <a:t>Sample data [2]</a:t>
              </a:r>
              <a:endParaRPr dirty="0"/>
            </a:p>
            <a:p>
              <a:pPr marL="171450" marR="0" lvl="1" indent="-171450" algn="l" rtl="0">
                <a:lnSpc>
                  <a:spcPct val="90000"/>
                </a:lnSpc>
                <a:spcBef>
                  <a:spcPts val="240"/>
                </a:spcBef>
                <a:spcAft>
                  <a:spcPts val="0"/>
                </a:spcAft>
                <a:buClr>
                  <a:schemeClr val="dk1"/>
                </a:buClr>
                <a:buSzPts val="1600"/>
                <a:buFont typeface="Avenir"/>
                <a:buChar char="•"/>
              </a:pPr>
              <a:r>
                <a:rPr lang="en-US" sz="1600" b="0" i="0" u="none" strike="noStrike" cap="none" dirty="0">
                  <a:solidFill>
                    <a:schemeClr val="dk1"/>
                  </a:solidFill>
                  <a:latin typeface="Avenir"/>
                  <a:ea typeface="Avenir"/>
                  <a:cs typeface="Avenir"/>
                  <a:sym typeface="Avenir"/>
                </a:rPr>
                <a:t>Index: Concatenation of song &amp; artist</a:t>
              </a:r>
              <a:endParaRPr dirty="0"/>
            </a:p>
            <a:p>
              <a:pPr marL="171450" marR="0" lvl="1" indent="-171450" algn="l" rtl="0">
                <a:lnSpc>
                  <a:spcPct val="90000"/>
                </a:lnSpc>
                <a:spcBef>
                  <a:spcPts val="240"/>
                </a:spcBef>
                <a:spcAft>
                  <a:spcPts val="0"/>
                </a:spcAft>
                <a:buClr>
                  <a:schemeClr val="dk1"/>
                </a:buClr>
                <a:buSzPts val="1600"/>
                <a:buFont typeface="Avenir"/>
                <a:buChar char="•"/>
              </a:pPr>
              <a:r>
                <a:rPr lang="en-US" sz="1600" b="0" i="0" u="none" strike="noStrike" cap="none" dirty="0">
                  <a:solidFill>
                    <a:schemeClr val="dk1"/>
                  </a:solidFill>
                  <a:latin typeface="Avenir"/>
                  <a:ea typeface="Avenir"/>
                  <a:cs typeface="Avenir"/>
                  <a:sym typeface="Avenir"/>
                </a:rPr>
                <a:t>Document: Song lyrics text</a:t>
              </a:r>
              <a:endParaRPr dirty="0"/>
            </a:p>
            <a:p>
              <a:pPr marL="171450" marR="0" lvl="1" indent="-171450" algn="l" rtl="0">
                <a:lnSpc>
                  <a:spcPct val="90000"/>
                </a:lnSpc>
                <a:spcBef>
                  <a:spcPts val="240"/>
                </a:spcBef>
                <a:spcAft>
                  <a:spcPts val="0"/>
                </a:spcAft>
                <a:buClr>
                  <a:schemeClr val="dk1"/>
                </a:buClr>
                <a:buSzPts val="1600"/>
                <a:buFont typeface="Avenir"/>
                <a:buChar char="•"/>
              </a:pPr>
              <a:r>
                <a:rPr lang="en-US" sz="1600" b="0" i="0" u="none" strike="noStrike" cap="none" dirty="0">
                  <a:solidFill>
                    <a:schemeClr val="dk1"/>
                  </a:solidFill>
                  <a:latin typeface="Avenir"/>
                  <a:ea typeface="Avenir"/>
                  <a:cs typeface="Avenir"/>
                  <a:sym typeface="Avenir"/>
                </a:rPr>
                <a:t>Drop duplicates (lives, edits)</a:t>
              </a:r>
              <a:endParaRPr dirty="0"/>
            </a:p>
            <a:p>
              <a:pPr marL="171450" marR="0" lvl="1" indent="-171450" algn="l" rtl="0">
                <a:lnSpc>
                  <a:spcPct val="90000"/>
                </a:lnSpc>
                <a:spcBef>
                  <a:spcPts val="240"/>
                </a:spcBef>
                <a:spcAft>
                  <a:spcPts val="0"/>
                </a:spcAft>
                <a:buClr>
                  <a:schemeClr val="dk1"/>
                </a:buClr>
                <a:buSzPts val="1600"/>
                <a:buFont typeface="Avenir"/>
                <a:buChar char="•"/>
              </a:pPr>
              <a:r>
                <a:rPr lang="en-US" sz="1600" b="0" i="0" u="none" strike="noStrike" cap="none" dirty="0">
                  <a:solidFill>
                    <a:schemeClr val="dk1"/>
                  </a:solidFill>
                  <a:latin typeface="Avenir"/>
                  <a:ea typeface="Avenir"/>
                  <a:cs typeface="Avenir"/>
                  <a:sym typeface="Avenir"/>
                </a:rPr>
                <a:t>Tokenize w/ </a:t>
              </a:r>
              <a:r>
                <a:rPr lang="en-US" sz="1600" b="0" i="0" u="none" strike="noStrike" cap="none" dirty="0" err="1">
                  <a:solidFill>
                    <a:schemeClr val="dk1"/>
                  </a:solidFill>
                  <a:latin typeface="Avenir"/>
                  <a:ea typeface="Avenir"/>
                  <a:cs typeface="Avenir"/>
                  <a:sym typeface="Avenir"/>
                </a:rPr>
                <a:t>stopwords</a:t>
              </a:r>
              <a:r>
                <a:rPr lang="en-US" sz="1600" b="0" i="0" u="none" strike="noStrike" cap="none" dirty="0">
                  <a:solidFill>
                    <a:schemeClr val="dk1"/>
                  </a:solidFill>
                  <a:latin typeface="Avenir"/>
                  <a:ea typeface="Avenir"/>
                  <a:cs typeface="Avenir"/>
                  <a:sym typeface="Avenir"/>
                </a:rPr>
                <a:t> including vocalizations.</a:t>
              </a:r>
              <a:endParaRPr dirty="0"/>
            </a:p>
          </p:txBody>
        </p:sp>
        <p:sp>
          <p:nvSpPr>
            <p:cNvPr id="71" name="Google Shape;71;p7"/>
            <p:cNvSpPr/>
            <p:nvPr/>
          </p:nvSpPr>
          <p:spPr>
            <a:xfrm>
              <a:off x="2658683" y="417447"/>
              <a:ext cx="826598" cy="559031"/>
            </a:xfrm>
            <a:prstGeom prst="rightArrow">
              <a:avLst>
                <a:gd name="adj1" fmla="val 60000"/>
                <a:gd name="adj2" fmla="val 50000"/>
              </a:avLst>
            </a:prstGeom>
            <a:solidFill>
              <a:srgbClr val="E2A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p:nvPr/>
          </p:nvSpPr>
          <p:spPr>
            <a:xfrm>
              <a:off x="2658683" y="529253"/>
              <a:ext cx="658889" cy="33541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Avenir"/>
                <a:buNone/>
              </a:pPr>
              <a:endParaRPr sz="2000" b="0" i="0" u="none" strike="noStrike" cap="none">
                <a:solidFill>
                  <a:schemeClr val="lt1"/>
                </a:solidFill>
                <a:latin typeface="Avenir"/>
                <a:ea typeface="Avenir"/>
                <a:cs typeface="Avenir"/>
                <a:sym typeface="Avenir"/>
              </a:endParaRPr>
            </a:p>
          </p:txBody>
        </p:sp>
        <p:sp>
          <p:nvSpPr>
            <p:cNvPr id="73" name="Google Shape;73;p7"/>
            <p:cNvSpPr/>
            <p:nvPr/>
          </p:nvSpPr>
          <p:spPr>
            <a:xfrm>
              <a:off x="3828371" y="265821"/>
              <a:ext cx="2245365" cy="1163506"/>
            </a:xfrm>
            <a:prstGeom prst="roundRect">
              <a:avLst>
                <a:gd name="adj" fmla="val 10000"/>
              </a:avLst>
            </a:prstGeom>
            <a:solidFill>
              <a:srgbClr val="CF3FB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p:nvPr/>
          </p:nvSpPr>
          <p:spPr>
            <a:xfrm>
              <a:off x="3828371" y="265821"/>
              <a:ext cx="2245365" cy="775670"/>
            </a:xfrm>
            <a:prstGeom prst="rect">
              <a:avLst/>
            </a:prstGeom>
            <a:noFill/>
            <a:ln>
              <a:noFill/>
            </a:ln>
          </p:spPr>
          <p:txBody>
            <a:bodyPr spcFirstLastPara="1" wrap="square" lIns="156450" tIns="156450" rIns="156450" bIns="83800" anchor="t" anchorCtr="0">
              <a:noAutofit/>
            </a:bodyPr>
            <a:lstStyle/>
            <a:p>
              <a:pPr marL="0" marR="0" lvl="0" indent="0" algn="l" rtl="0">
                <a:lnSpc>
                  <a:spcPct val="90000"/>
                </a:lnSpc>
                <a:spcBef>
                  <a:spcPts val="0"/>
                </a:spcBef>
                <a:spcAft>
                  <a:spcPts val="0"/>
                </a:spcAft>
                <a:buClr>
                  <a:schemeClr val="lt1"/>
                </a:buClr>
                <a:buSzPts val="2200"/>
                <a:buFont typeface="Avenir"/>
                <a:buNone/>
              </a:pPr>
              <a:r>
                <a:rPr lang="en-US" sz="2200" b="0" i="0" u="none" strike="noStrike" cap="none">
                  <a:solidFill>
                    <a:schemeClr val="lt1"/>
                  </a:solidFill>
                  <a:latin typeface="Avenir"/>
                  <a:ea typeface="Avenir"/>
                  <a:cs typeface="Avenir"/>
                  <a:sym typeface="Avenir"/>
                </a:rPr>
                <a:t>Transform data</a:t>
              </a:r>
              <a:endParaRPr/>
            </a:p>
          </p:txBody>
        </p:sp>
        <p:sp>
          <p:nvSpPr>
            <p:cNvPr id="75" name="Google Shape;75;p7"/>
            <p:cNvSpPr/>
            <p:nvPr/>
          </p:nvSpPr>
          <p:spPr>
            <a:xfrm>
              <a:off x="4039288" y="1279388"/>
              <a:ext cx="2743320" cy="3574206"/>
            </a:xfrm>
            <a:prstGeom prst="roundRect">
              <a:avLst>
                <a:gd name="adj" fmla="val 10000"/>
              </a:avLst>
            </a:prstGeom>
            <a:solidFill>
              <a:schemeClr val="lt1">
                <a:alpha val="89803"/>
              </a:schemeClr>
            </a:solidFill>
            <a:ln w="12700" cap="flat" cmpd="sng">
              <a:solidFill>
                <a:srgbClr val="CF3FB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p:nvPr/>
          </p:nvSpPr>
          <p:spPr>
            <a:xfrm>
              <a:off x="4119637" y="1359737"/>
              <a:ext cx="2582622" cy="3413508"/>
            </a:xfrm>
            <a:prstGeom prst="rect">
              <a:avLst/>
            </a:prstGeom>
            <a:noFill/>
            <a:ln>
              <a:noFill/>
            </a:ln>
          </p:spPr>
          <p:txBody>
            <a:bodyPr spcFirstLastPara="1" wrap="square" lIns="128000" tIns="128000" rIns="128000" bIns="128000" anchor="t" anchorCtr="0">
              <a:noAutofit/>
            </a:bodyPr>
            <a:lstStyle/>
            <a:p>
              <a:pPr marL="171450" marR="0" lvl="1" indent="-171450" algn="l" rtl="0">
                <a:lnSpc>
                  <a:spcPct val="90000"/>
                </a:lnSpc>
                <a:spcBef>
                  <a:spcPts val="0"/>
                </a:spcBef>
                <a:spcAft>
                  <a:spcPts val="0"/>
                </a:spcAft>
                <a:buClr>
                  <a:schemeClr val="dk1"/>
                </a:buClr>
                <a:buSzPts val="1800"/>
                <a:buFont typeface="Avenir"/>
                <a:buChar char="•"/>
              </a:pPr>
              <a:r>
                <a:rPr lang="en-US" sz="1800" b="0" i="0" u="none" strike="noStrike" cap="none">
                  <a:solidFill>
                    <a:schemeClr val="dk1"/>
                  </a:solidFill>
                  <a:latin typeface="Avenir"/>
                  <a:ea typeface="Avenir"/>
                  <a:cs typeface="Avenir"/>
                  <a:sym typeface="Avenir"/>
                </a:rPr>
                <a:t>For TF-IDF we use TF-IDF vectorizer to create a sparse matrix of terms by documents.</a:t>
              </a:r>
              <a:endParaRPr/>
            </a:p>
            <a:p>
              <a:pPr marL="171450" marR="0" lvl="1" indent="-57150" algn="l" rtl="0">
                <a:lnSpc>
                  <a:spcPct val="90000"/>
                </a:lnSpc>
                <a:spcBef>
                  <a:spcPts val="270"/>
                </a:spcBef>
                <a:spcAft>
                  <a:spcPts val="0"/>
                </a:spcAft>
                <a:buClr>
                  <a:schemeClr val="dk1"/>
                </a:buClr>
                <a:buSzPts val="1800"/>
                <a:buFont typeface="Avenir"/>
                <a:buNone/>
              </a:pPr>
              <a:endParaRPr sz="1800" b="0" i="0" u="none" strike="noStrike" cap="none">
                <a:solidFill>
                  <a:schemeClr val="dk1"/>
                </a:solidFill>
                <a:latin typeface="Avenir"/>
                <a:ea typeface="Avenir"/>
                <a:cs typeface="Avenir"/>
                <a:sym typeface="Avenir"/>
              </a:endParaRPr>
            </a:p>
            <a:p>
              <a:pPr marL="171450" marR="0" lvl="1" indent="-171450" algn="l" rtl="0">
                <a:lnSpc>
                  <a:spcPct val="90000"/>
                </a:lnSpc>
                <a:spcBef>
                  <a:spcPts val="270"/>
                </a:spcBef>
                <a:spcAft>
                  <a:spcPts val="0"/>
                </a:spcAft>
                <a:buClr>
                  <a:schemeClr val="dk1"/>
                </a:buClr>
                <a:buSzPts val="1800"/>
                <a:buFont typeface="Avenir"/>
                <a:buChar char="•"/>
              </a:pPr>
              <a:r>
                <a:rPr lang="en-US" sz="1800" b="0" i="0" u="none" strike="noStrike" cap="none">
                  <a:solidFill>
                    <a:schemeClr val="dk1"/>
                  </a:solidFill>
                  <a:latin typeface="Avenir"/>
                  <a:ea typeface="Avenir"/>
                  <a:cs typeface="Avenir"/>
                  <a:sym typeface="Avenir"/>
                </a:rPr>
                <a:t>For an encoder (we use BERT), we encode the lyrics data to embeddings &amp; convert those to tensors.</a:t>
              </a:r>
              <a:endParaRPr/>
            </a:p>
          </p:txBody>
        </p:sp>
        <p:sp>
          <p:nvSpPr>
            <p:cNvPr id="77" name="Google Shape;77;p7"/>
            <p:cNvSpPr/>
            <p:nvPr/>
          </p:nvSpPr>
          <p:spPr>
            <a:xfrm>
              <a:off x="6478655" y="370734"/>
              <a:ext cx="858428" cy="559031"/>
            </a:xfrm>
            <a:prstGeom prst="rightArrow">
              <a:avLst>
                <a:gd name="adj1" fmla="val 60000"/>
                <a:gd name="adj2" fmla="val 50000"/>
              </a:avLst>
            </a:prstGeom>
            <a:solidFill>
              <a:srgbClr val="E2A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txBox="1"/>
            <p:nvPr/>
          </p:nvSpPr>
          <p:spPr>
            <a:xfrm>
              <a:off x="6478655" y="482540"/>
              <a:ext cx="690719" cy="33541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Avenir"/>
                <a:buNone/>
              </a:pPr>
              <a:endParaRPr sz="2000" b="0" i="0" u="none" strike="noStrike" cap="none">
                <a:solidFill>
                  <a:schemeClr val="lt1"/>
                </a:solidFill>
                <a:latin typeface="Avenir"/>
                <a:ea typeface="Avenir"/>
                <a:cs typeface="Avenir"/>
                <a:sym typeface="Avenir"/>
              </a:endParaRPr>
            </a:p>
          </p:txBody>
        </p:sp>
        <p:sp>
          <p:nvSpPr>
            <p:cNvPr id="79" name="Google Shape;79;p7"/>
            <p:cNvSpPr/>
            <p:nvPr/>
          </p:nvSpPr>
          <p:spPr>
            <a:xfrm>
              <a:off x="7693411" y="259093"/>
              <a:ext cx="2245365" cy="1163506"/>
            </a:xfrm>
            <a:prstGeom prst="roundRect">
              <a:avLst>
                <a:gd name="adj" fmla="val 10000"/>
              </a:avLst>
            </a:prstGeom>
            <a:solidFill>
              <a:srgbClr val="CF3FB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p:nvPr/>
          </p:nvSpPr>
          <p:spPr>
            <a:xfrm>
              <a:off x="7693411" y="259093"/>
              <a:ext cx="2245365" cy="775670"/>
            </a:xfrm>
            <a:prstGeom prst="rect">
              <a:avLst/>
            </a:prstGeom>
            <a:noFill/>
            <a:ln>
              <a:noFill/>
            </a:ln>
          </p:spPr>
          <p:txBody>
            <a:bodyPr spcFirstLastPara="1" wrap="square" lIns="142225" tIns="142225" rIns="142225" bIns="76200" anchor="t" anchorCtr="0">
              <a:noAutofit/>
            </a:bodyPr>
            <a:lstStyle/>
            <a:p>
              <a:pPr marL="0" marR="0" lvl="0" indent="0" algn="l" rtl="0">
                <a:lnSpc>
                  <a:spcPct val="90000"/>
                </a:lnSpc>
                <a:spcBef>
                  <a:spcPts val="0"/>
                </a:spcBef>
                <a:spcAft>
                  <a:spcPts val="0"/>
                </a:spcAft>
                <a:buClr>
                  <a:schemeClr val="lt1"/>
                </a:buClr>
                <a:buSzPts val="2000"/>
                <a:buFont typeface="Avenir"/>
                <a:buNone/>
              </a:pPr>
              <a:r>
                <a:rPr lang="en-US" sz="2000" b="0" i="0" u="none" strike="noStrike" cap="none">
                  <a:solidFill>
                    <a:schemeClr val="lt1"/>
                  </a:solidFill>
                  <a:latin typeface="Avenir"/>
                  <a:ea typeface="Avenir"/>
                  <a:cs typeface="Avenir"/>
                  <a:sym typeface="Avenir"/>
                </a:rPr>
                <a:t>Recommend Songs</a:t>
              </a:r>
              <a:endParaRPr/>
            </a:p>
          </p:txBody>
        </p:sp>
        <p:sp>
          <p:nvSpPr>
            <p:cNvPr id="81" name="Google Shape;81;p7"/>
            <p:cNvSpPr/>
            <p:nvPr/>
          </p:nvSpPr>
          <p:spPr>
            <a:xfrm>
              <a:off x="8144166" y="1451220"/>
              <a:ext cx="2245365" cy="3345097"/>
            </a:xfrm>
            <a:prstGeom prst="roundRect">
              <a:avLst>
                <a:gd name="adj" fmla="val 10000"/>
              </a:avLst>
            </a:prstGeom>
            <a:solidFill>
              <a:schemeClr val="lt1">
                <a:alpha val="89803"/>
              </a:schemeClr>
            </a:solidFill>
            <a:ln w="12700" cap="flat" cmpd="sng">
              <a:solidFill>
                <a:srgbClr val="CF3FB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p:nvPr/>
          </p:nvSpPr>
          <p:spPr>
            <a:xfrm>
              <a:off x="8209930" y="1516984"/>
              <a:ext cx="2113837" cy="3213569"/>
            </a:xfrm>
            <a:prstGeom prst="rect">
              <a:avLst/>
            </a:prstGeom>
            <a:noFill/>
            <a:ln>
              <a:noFill/>
            </a:ln>
          </p:spPr>
          <p:txBody>
            <a:bodyPr spcFirstLastPara="1" wrap="square" lIns="99550" tIns="99550" rIns="99550" bIns="99550" anchor="t" anchorCtr="0">
              <a:noAutofit/>
            </a:bodyPr>
            <a:lstStyle/>
            <a:p>
              <a:pPr marL="114300" marR="0" lvl="1" indent="-114300" algn="l" rtl="0">
                <a:lnSpc>
                  <a:spcPct val="90000"/>
                </a:lnSpc>
                <a:spcBef>
                  <a:spcPts val="0"/>
                </a:spcBef>
                <a:spcAft>
                  <a:spcPts val="0"/>
                </a:spcAft>
                <a:buClr>
                  <a:schemeClr val="dk1"/>
                </a:buClr>
                <a:buSzPts val="1400"/>
                <a:buFont typeface="Avenir"/>
                <a:buChar char="•"/>
              </a:pPr>
              <a:r>
                <a:rPr lang="en-US" sz="1400" b="0" i="0" u="none" strike="noStrike" cap="none">
                  <a:solidFill>
                    <a:schemeClr val="dk1"/>
                  </a:solidFill>
                  <a:latin typeface="Avenir"/>
                  <a:ea typeface="Avenir"/>
                  <a:cs typeface="Avenir"/>
                  <a:sym typeface="Avenir"/>
                </a:rPr>
                <a:t>For TF-IDF calculate cosine similarity between documents to produce a similarity matrix.</a:t>
              </a:r>
              <a:endParaRPr/>
            </a:p>
            <a:p>
              <a:pPr marL="114300" marR="0" lvl="1" indent="-114300" algn="l" rtl="0">
                <a:lnSpc>
                  <a:spcPct val="90000"/>
                </a:lnSpc>
                <a:spcBef>
                  <a:spcPts val="210"/>
                </a:spcBef>
                <a:spcAft>
                  <a:spcPts val="0"/>
                </a:spcAft>
                <a:buClr>
                  <a:schemeClr val="dk1"/>
                </a:buClr>
                <a:buSzPts val="1400"/>
                <a:buFont typeface="Avenir"/>
                <a:buChar char="•"/>
              </a:pPr>
              <a:r>
                <a:rPr lang="en-US" sz="1400" b="0" i="0" u="none" strike="noStrike" cap="none">
                  <a:solidFill>
                    <a:schemeClr val="dk1"/>
                  </a:solidFill>
                  <a:latin typeface="Avenir"/>
                  <a:ea typeface="Avenir"/>
                  <a:cs typeface="Avenir"/>
                  <a:sym typeface="Avenir"/>
                </a:rPr>
                <a:t>For Encoder model create a matrix of embeddings, then calculate the cosine distance between vector embeddings.</a:t>
              </a:r>
              <a:endParaRPr/>
            </a:p>
            <a:p>
              <a:pPr marL="114300" marR="0" lvl="1" indent="-114300" algn="l" rtl="0">
                <a:lnSpc>
                  <a:spcPct val="90000"/>
                </a:lnSpc>
                <a:spcBef>
                  <a:spcPts val="210"/>
                </a:spcBef>
                <a:spcAft>
                  <a:spcPts val="0"/>
                </a:spcAft>
                <a:buClr>
                  <a:schemeClr val="dk1"/>
                </a:buClr>
                <a:buSzPts val="1400"/>
                <a:buFont typeface="Avenir"/>
                <a:buChar char="•"/>
              </a:pPr>
              <a:r>
                <a:rPr lang="en-US" sz="1400" b="0" i="0" u="none" strike="noStrike" cap="none">
                  <a:solidFill>
                    <a:schemeClr val="dk1"/>
                  </a:solidFill>
                  <a:latin typeface="Avenir"/>
                  <a:ea typeface="Avenir"/>
                  <a:cs typeface="Avenir"/>
                  <a:sym typeface="Avenir"/>
                </a:rPr>
                <a:t>Recommend the top n songs by cosine similarity.</a:t>
              </a:r>
              <a:endParaRPr/>
            </a:p>
          </p:txBody>
        </p:sp>
      </p:grpSp>
      <p:sp>
        <p:nvSpPr>
          <p:cNvPr id="83" name="Google Shape;83;p7"/>
          <p:cNvSpPr txBox="1"/>
          <p:nvPr/>
        </p:nvSpPr>
        <p:spPr>
          <a:xfrm>
            <a:off x="278944" y="6152689"/>
            <a:ext cx="86637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aseline="30000" dirty="0">
                <a:solidFill>
                  <a:schemeClr val="lt1"/>
                </a:solidFill>
                <a:latin typeface="Avenir"/>
                <a:ea typeface="Avenir"/>
                <a:cs typeface="Avenir"/>
                <a:sym typeface="Avenir"/>
              </a:rPr>
              <a:t>2</a:t>
            </a:r>
            <a:r>
              <a:rPr lang="en-US" sz="1800" b="0" i="0" u="none" strike="noStrike" cap="none" dirty="0">
                <a:solidFill>
                  <a:schemeClr val="lt1"/>
                </a:solidFill>
                <a:latin typeface="Avenir"/>
                <a:ea typeface="Avenir"/>
                <a:cs typeface="Avenir"/>
                <a:sym typeface="Avenir"/>
              </a:rPr>
              <a:t>Data source: https://www.Kaggle.com/datasets/deepshah16/song-lyrics-dataset </a:t>
            </a:r>
            <a:endParaRPr sz="1800" baseline="30000" dirty="0">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8"/>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Our TF-IDF/Encoder Model</a:t>
            </a:r>
            <a:endParaRPr/>
          </a:p>
        </p:txBody>
      </p:sp>
      <p:pic>
        <p:nvPicPr>
          <p:cNvPr id="89" name="Google Shape;89;p8"/>
          <p:cNvPicPr preferRelativeResize="0"/>
          <p:nvPr/>
        </p:nvPicPr>
        <p:blipFill rotWithShape="1">
          <a:blip r:embed="rId3">
            <a:alphaModFix/>
          </a:blip>
          <a:srcRect/>
          <a:stretch/>
        </p:blipFill>
        <p:spPr>
          <a:xfrm>
            <a:off x="1075797" y="1808661"/>
            <a:ext cx="4595023" cy="4193177"/>
          </a:xfrm>
          <a:prstGeom prst="rect">
            <a:avLst/>
          </a:prstGeom>
          <a:noFill/>
          <a:ln>
            <a:noFill/>
          </a:ln>
        </p:spPr>
      </p:pic>
      <p:sp>
        <p:nvSpPr>
          <p:cNvPr id="90" name="Google Shape;90;p8"/>
          <p:cNvSpPr txBox="1"/>
          <p:nvPr/>
        </p:nvSpPr>
        <p:spPr>
          <a:xfrm>
            <a:off x="2200967" y="1404604"/>
            <a:ext cx="23446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venir"/>
                <a:ea typeface="Avenir"/>
                <a:cs typeface="Avenir"/>
                <a:sym typeface="Avenir"/>
              </a:rPr>
              <a:t>TF-IDF-based Model</a:t>
            </a:r>
            <a:endParaRPr/>
          </a:p>
        </p:txBody>
      </p:sp>
      <p:sp>
        <p:nvSpPr>
          <p:cNvPr id="91" name="Google Shape;91;p8"/>
          <p:cNvSpPr txBox="1"/>
          <p:nvPr/>
        </p:nvSpPr>
        <p:spPr>
          <a:xfrm>
            <a:off x="7646576" y="1404604"/>
            <a:ext cx="2535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venir"/>
                <a:ea typeface="Avenir"/>
                <a:cs typeface="Avenir"/>
                <a:sym typeface="Avenir"/>
              </a:rPr>
              <a:t>Encoder-based Model</a:t>
            </a:r>
            <a:endParaRPr/>
          </a:p>
        </p:txBody>
      </p:sp>
      <p:pic>
        <p:nvPicPr>
          <p:cNvPr id="92" name="Google Shape;92;p8"/>
          <p:cNvPicPr preferRelativeResize="0"/>
          <p:nvPr/>
        </p:nvPicPr>
        <p:blipFill rotWithShape="1">
          <a:blip r:embed="rId4">
            <a:alphaModFix/>
          </a:blip>
          <a:srcRect/>
          <a:stretch/>
        </p:blipFill>
        <p:spPr>
          <a:xfrm>
            <a:off x="6381366" y="1773936"/>
            <a:ext cx="5065986" cy="4207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a:spLocks noGrp="1"/>
          </p:cNvSpPr>
          <p:nvPr>
            <p:ph type="ctrTitle"/>
          </p:nvPr>
        </p:nvSpPr>
        <p:spPr>
          <a:xfrm>
            <a:off x="1524000" y="335979"/>
            <a:ext cx="9144000" cy="69729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Avenir"/>
              <a:buNone/>
            </a:pPr>
            <a:r>
              <a:rPr lang="en-US"/>
              <a:t>Our TF-IDF/Encoder Model</a:t>
            </a:r>
            <a:endParaRPr/>
          </a:p>
        </p:txBody>
      </p:sp>
      <p:sp>
        <p:nvSpPr>
          <p:cNvPr id="98" name="Google Shape;98;p9"/>
          <p:cNvSpPr txBox="1"/>
          <p:nvPr/>
        </p:nvSpPr>
        <p:spPr>
          <a:xfrm>
            <a:off x="1371755" y="1033272"/>
            <a:ext cx="9448489" cy="50167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The TF-IDF-based model seems weaker. Cosine similarities tend to be a maximum of ~0.25.</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The embedding model recommends songs with cosine similarities upwards of ~0.5. </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Embedding models are likely better for this sort of task given the value of </a:t>
            </a:r>
            <a:r>
              <a:rPr lang="en-US" sz="1600" i="1" dirty="0">
                <a:solidFill>
                  <a:schemeClr val="lt1"/>
                </a:solidFill>
                <a:latin typeface="Avenir"/>
                <a:ea typeface="Avenir"/>
                <a:cs typeface="Avenir"/>
                <a:sym typeface="Avenir"/>
              </a:rPr>
              <a:t>semantic </a:t>
            </a:r>
            <a:r>
              <a:rPr lang="en-US" sz="1600" dirty="0">
                <a:solidFill>
                  <a:schemeClr val="lt1"/>
                </a:solidFill>
                <a:latin typeface="Avenir"/>
                <a:ea typeface="Avenir"/>
                <a:cs typeface="Avenir"/>
                <a:sym typeface="Avenir"/>
              </a:rPr>
              <a:t>meaning in music, versus exact verbiage.</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Once the data is processed, recommendation time is very quick for both models. </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In production, simply storing the embedding matrix would take up an unreasonable amount of memory to store:</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Memory = # of embeddings * vector size * size of each value (bytes)</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For an embedding vector of 768, the total </a:t>
            </a:r>
            <a:r>
              <a:rPr lang="en-US" sz="1600" b="0" i="0" u="none" strike="noStrike" cap="none" dirty="0" err="1">
                <a:solidFill>
                  <a:schemeClr val="lt1"/>
                </a:solidFill>
                <a:latin typeface="Avenir"/>
                <a:ea typeface="Avenir"/>
                <a:cs typeface="Avenir"/>
                <a:sym typeface="Avenir"/>
              </a:rPr>
              <a:t>songbase</a:t>
            </a:r>
            <a:r>
              <a:rPr lang="en-US" sz="1600" b="0" i="0" u="none" strike="noStrike" cap="none" dirty="0">
                <a:solidFill>
                  <a:schemeClr val="lt1"/>
                </a:solidFill>
                <a:latin typeface="Avenir"/>
                <a:ea typeface="Avenir"/>
                <a:cs typeface="Avenir"/>
                <a:sym typeface="Avenir"/>
              </a:rPr>
              <a:t> of Spotify (~100 million songs) [</a:t>
            </a:r>
            <a:r>
              <a:rPr lang="en-US" sz="1600" dirty="0">
                <a:solidFill>
                  <a:schemeClr val="lt1"/>
                </a:solidFill>
                <a:latin typeface="Avenir"/>
                <a:ea typeface="Avenir"/>
                <a:cs typeface="Avenir"/>
                <a:sym typeface="Avenir"/>
              </a:rPr>
              <a:t>3</a:t>
            </a:r>
            <a:r>
              <a:rPr lang="en-US" sz="1600" b="0" i="0" u="none" strike="noStrike" cap="none" dirty="0">
                <a:solidFill>
                  <a:schemeClr val="lt1"/>
                </a:solidFill>
                <a:latin typeface="Avenir"/>
                <a:ea typeface="Avenir"/>
                <a:cs typeface="Avenir"/>
                <a:sym typeface="Avenir"/>
              </a:rPr>
              <a:t>], and 4 bytes per value:</a:t>
            </a:r>
            <a:endParaRPr dirty="0"/>
          </a:p>
          <a:p>
            <a:pPr marL="1200150" marR="0" lvl="2"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100,000,000 * 768 * 4 = 307.2 GB</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But the similarity matrix would take up:</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100,000,000</a:t>
            </a:r>
            <a:r>
              <a:rPr lang="en-US" sz="1600" b="0" i="0" u="none" strike="noStrike" cap="none" baseline="30000" dirty="0">
                <a:solidFill>
                  <a:schemeClr val="lt1"/>
                </a:solidFill>
                <a:latin typeface="Avenir"/>
                <a:ea typeface="Avenir"/>
                <a:cs typeface="Avenir"/>
                <a:sym typeface="Avenir"/>
              </a:rPr>
              <a:t>2</a:t>
            </a:r>
            <a:r>
              <a:rPr lang="en-US" sz="1600" b="0" i="0" u="none" strike="noStrike" cap="none" dirty="0">
                <a:solidFill>
                  <a:schemeClr val="lt1"/>
                </a:solidFill>
                <a:latin typeface="Avenir"/>
                <a:ea typeface="Avenir"/>
                <a:cs typeface="Avenir"/>
                <a:sym typeface="Avenir"/>
              </a:rPr>
              <a:t> * 4 bytes = 40PB</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We could instead: </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Rather than recomputing the entire matrix, the system could compute similarities dynamically for specific queries, with candidates determined by collaborative filtering or the CNN model outputs.</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Shrink very small values to 0 and employ sparse matrices.</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Switch from 32-bit floats (4 bytes) to 8-bit integers (1 byte) with some processing.</a:t>
            </a:r>
            <a:endParaRPr dirty="0"/>
          </a:p>
          <a:p>
            <a:pPr marL="742950" marR="0" lvl="1" indent="-285750" algn="l" rtl="0">
              <a:spcBef>
                <a:spcPts val="0"/>
              </a:spcBef>
              <a:spcAft>
                <a:spcPts val="0"/>
              </a:spcAft>
              <a:buClr>
                <a:schemeClr val="lt1"/>
              </a:buClr>
              <a:buSzPts val="1600"/>
              <a:buFont typeface="Arial"/>
              <a:buChar char="•"/>
            </a:pPr>
            <a:r>
              <a:rPr lang="en-US" sz="1600" b="0" i="0" u="none" strike="noStrike" cap="none" dirty="0">
                <a:solidFill>
                  <a:schemeClr val="lt1"/>
                </a:solidFill>
                <a:latin typeface="Avenir"/>
                <a:ea typeface="Avenir"/>
                <a:cs typeface="Avenir"/>
                <a:sym typeface="Avenir"/>
              </a:rPr>
              <a:t>Distribute this smaller matrix &amp; associated operations using RDDs.</a:t>
            </a:r>
            <a:endParaRPr dirty="0"/>
          </a:p>
          <a:p>
            <a:pPr marL="285750" marR="0" lvl="0" indent="-285750" algn="l" rtl="0">
              <a:spcBef>
                <a:spcPts val="0"/>
              </a:spcBef>
              <a:spcAft>
                <a:spcPts val="0"/>
              </a:spcAft>
              <a:buClr>
                <a:schemeClr val="lt1"/>
              </a:buClr>
              <a:buSzPts val="1600"/>
              <a:buFont typeface="Arial"/>
              <a:buChar char="•"/>
            </a:pPr>
            <a:r>
              <a:rPr lang="en-US" sz="1600" dirty="0">
                <a:solidFill>
                  <a:schemeClr val="lt1"/>
                </a:solidFill>
                <a:latin typeface="Avenir"/>
                <a:ea typeface="Avenir"/>
                <a:cs typeface="Avenir"/>
                <a:sym typeface="Avenir"/>
              </a:rPr>
              <a:t>For commercial servers, any size under ~512GB would be reasonable for RAM.</a:t>
            </a:r>
            <a:endParaRPr dirty="0"/>
          </a:p>
        </p:txBody>
      </p:sp>
    </p:spTree>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1184</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Roboto</vt:lpstr>
      <vt:lpstr>Avenir</vt:lpstr>
      <vt:lpstr>Arial</vt:lpstr>
      <vt:lpstr>BlockprintVTI</vt:lpstr>
      <vt:lpstr>Song Recommendation Engine</vt:lpstr>
      <vt:lpstr>Background &amp; Research Question</vt:lpstr>
      <vt:lpstr>Collaborative Filtering</vt:lpstr>
      <vt:lpstr>Our Collaborative Filtering Model</vt:lpstr>
      <vt:lpstr>TF-IDF</vt:lpstr>
      <vt:lpstr>Encoder Models</vt:lpstr>
      <vt:lpstr>Our TF-IDF/Encoder Model</vt:lpstr>
      <vt:lpstr>Our TF-IDF/Encoder Model</vt:lpstr>
      <vt:lpstr>Our TF-IDF/Encoder Model</vt:lpstr>
      <vt:lpstr>Convolutional Neural Networks</vt:lpstr>
      <vt:lpstr>Combine Class</vt:lpstr>
      <vt:lpstr>PowerPoint Presentation</vt:lpstr>
      <vt:lpstr>Hypothetical Design</vt:lpstr>
      <vt:lpstr>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McNeil, Ryan Mr</dc:creator>
  <cp:lastModifiedBy>McNeil, Ryan Mr</cp:lastModifiedBy>
  <cp:revision>3</cp:revision>
  <dcterms:created xsi:type="dcterms:W3CDTF">2024-12-15T16:19:34Z</dcterms:created>
  <dcterms:modified xsi:type="dcterms:W3CDTF">2024-12-20T21:08:21Z</dcterms:modified>
</cp:coreProperties>
</file>