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51206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058" autoAdjust="0"/>
  </p:normalViewPr>
  <p:slideViewPr>
    <p:cSldViewPr snapToGrid="0">
      <p:cViewPr varScale="1">
        <p:scale>
          <a:sx n="18" d="100"/>
          <a:sy n="18" d="100"/>
        </p:scale>
        <p:origin x="11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2C7CA-8265-42C5-B778-92CAE49D531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3631-BE66-4637-8755-796509F1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0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3631-BE66-4637-8755-796509F1A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387342"/>
            <a:ext cx="3840480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7289782"/>
            <a:ext cx="384048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9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752600"/>
            <a:ext cx="1104138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752600"/>
            <a:ext cx="3248406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1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8206745"/>
            <a:ext cx="4416552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2029425"/>
            <a:ext cx="4416552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752603"/>
            <a:ext cx="441655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069582"/>
            <a:ext cx="21662705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2024360"/>
            <a:ext cx="21662705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069582"/>
            <a:ext cx="21769390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2024360"/>
            <a:ext cx="2176939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6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739642"/>
            <a:ext cx="2592324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739642"/>
            <a:ext cx="2592324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752603"/>
            <a:ext cx="441655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763000"/>
            <a:ext cx="441655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0CF3E-C64C-43BC-9114-E2DA4D2E7CB3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0510482"/>
            <a:ext cx="172821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96A5-EB41-4865-BC6F-459B1706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331">
            <a:extLst>
              <a:ext uri="{FF2B5EF4-FFF2-40B4-BE49-F238E27FC236}">
                <a16:creationId xmlns:a16="http://schemas.microsoft.com/office/drawing/2014/main" id="{2A69AA88-110A-BDF6-7DB5-01B6005C0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b="3516"/>
          <a:stretch/>
        </p:blipFill>
        <p:spPr>
          <a:xfrm>
            <a:off x="28096529" y="26862520"/>
            <a:ext cx="4721569" cy="2960562"/>
          </a:xfrm>
          <a:prstGeom prst="rect">
            <a:avLst/>
          </a:prstGeom>
        </p:spPr>
      </p:pic>
      <p:pic>
        <p:nvPicPr>
          <p:cNvPr id="338" name="Picture 337">
            <a:extLst>
              <a:ext uri="{FF2B5EF4-FFF2-40B4-BE49-F238E27FC236}">
                <a16:creationId xmlns:a16="http://schemas.microsoft.com/office/drawing/2014/main" id="{A50196E7-650C-C07D-8DFD-6BD579503B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t="7871" r="1830" b="8312"/>
          <a:stretch/>
        </p:blipFill>
        <p:spPr>
          <a:xfrm>
            <a:off x="34783565" y="26847397"/>
            <a:ext cx="4120074" cy="30786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C7D4C1-4D9D-DA0E-32DD-1B634ABC2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13" y="23722952"/>
            <a:ext cx="6904240" cy="34093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5CDFF7-7F5F-2DBD-A8B0-F44D6E5710E5}"/>
              </a:ext>
            </a:extLst>
          </p:cNvPr>
          <p:cNvSpPr/>
          <p:nvPr/>
        </p:nvSpPr>
        <p:spPr>
          <a:xfrm>
            <a:off x="-10160" y="-8246"/>
            <a:ext cx="51206400" cy="409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8452E-7691-543C-EBA0-AA1001A33CC2}"/>
              </a:ext>
            </a:extLst>
          </p:cNvPr>
          <p:cNvSpPr txBox="1"/>
          <p:nvPr/>
        </p:nvSpPr>
        <p:spPr>
          <a:xfrm>
            <a:off x="11704320" y="61000"/>
            <a:ext cx="29040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</a:rPr>
              <a:t>LLNL Data Science Challenge 2023: Hearts with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25105-E177-1727-D009-810DBE99B018}"/>
              </a:ext>
            </a:extLst>
          </p:cNvPr>
          <p:cNvSpPr txBox="1"/>
          <p:nvPr/>
        </p:nvSpPr>
        <p:spPr>
          <a:xfrm>
            <a:off x="17605792" y="1367633"/>
            <a:ext cx="166573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</a:rPr>
              <a:t>J. Pastore</a:t>
            </a:r>
            <a:r>
              <a:rPr lang="en-US" sz="6000" baseline="30000" dirty="0">
                <a:solidFill>
                  <a:schemeClr val="accent4"/>
                </a:solidFill>
              </a:rPr>
              <a:t>1</a:t>
            </a:r>
            <a:r>
              <a:rPr lang="en-US" sz="6000" dirty="0">
                <a:solidFill>
                  <a:schemeClr val="accent4"/>
                </a:solidFill>
              </a:rPr>
              <a:t>, I. Romero</a:t>
            </a:r>
            <a:r>
              <a:rPr lang="en-US" sz="6000" baseline="30000" dirty="0">
                <a:solidFill>
                  <a:schemeClr val="accent4"/>
                </a:solidFill>
              </a:rPr>
              <a:t>3</a:t>
            </a:r>
            <a:r>
              <a:rPr lang="en-US" sz="6000" dirty="0">
                <a:solidFill>
                  <a:schemeClr val="accent4"/>
                </a:solidFill>
              </a:rPr>
              <a:t>, H. Rath</a:t>
            </a:r>
            <a:r>
              <a:rPr lang="en-US" sz="6000" baseline="30000" dirty="0">
                <a:solidFill>
                  <a:schemeClr val="accent4"/>
                </a:solidFill>
              </a:rPr>
              <a:t>4</a:t>
            </a:r>
            <a:r>
              <a:rPr lang="en-US" sz="6000" dirty="0">
                <a:solidFill>
                  <a:schemeClr val="accent4"/>
                </a:solidFill>
              </a:rPr>
              <a:t>, A. Kaattari-Lim</a:t>
            </a:r>
            <a:r>
              <a:rPr lang="en-US" sz="6000" baseline="30000" dirty="0">
                <a:solidFill>
                  <a:schemeClr val="accent4"/>
                </a:solidFill>
              </a:rPr>
              <a:t>2</a:t>
            </a:r>
          </a:p>
          <a:p>
            <a:pPr algn="ctr"/>
            <a:r>
              <a:rPr lang="en-US" sz="5000" baseline="30000" dirty="0">
                <a:solidFill>
                  <a:schemeClr val="accent4"/>
                </a:solidFill>
              </a:rPr>
              <a:t>1</a:t>
            </a:r>
            <a:r>
              <a:rPr lang="en-US" sz="5000" dirty="0">
                <a:solidFill>
                  <a:schemeClr val="accent4"/>
                </a:solidFill>
              </a:rPr>
              <a:t>Dept. of Psychology, </a:t>
            </a:r>
            <a:r>
              <a:rPr lang="en-US" sz="5000" baseline="30000" dirty="0">
                <a:solidFill>
                  <a:schemeClr val="accent4"/>
                </a:solidFill>
              </a:rPr>
              <a:t>2</a:t>
            </a:r>
            <a:r>
              <a:rPr lang="en-US" sz="5000" dirty="0">
                <a:solidFill>
                  <a:schemeClr val="accent4"/>
                </a:solidFill>
              </a:rPr>
              <a:t>Dept. of Engineering UC Riverside, </a:t>
            </a:r>
          </a:p>
          <a:p>
            <a:pPr algn="ctr"/>
            <a:r>
              <a:rPr lang="en-US" sz="5000" baseline="30000" dirty="0">
                <a:solidFill>
                  <a:schemeClr val="accent4"/>
                </a:solidFill>
              </a:rPr>
              <a:t>3</a:t>
            </a:r>
            <a:r>
              <a:rPr lang="en-US" sz="5000" dirty="0">
                <a:solidFill>
                  <a:schemeClr val="accent4"/>
                </a:solidFill>
              </a:rPr>
              <a:t>Dept. of Applied Math, </a:t>
            </a:r>
            <a:r>
              <a:rPr lang="en-US" sz="5000" baseline="30000" dirty="0">
                <a:solidFill>
                  <a:schemeClr val="accent4"/>
                </a:solidFill>
              </a:rPr>
              <a:t>4</a:t>
            </a:r>
            <a:r>
              <a:rPr lang="en-US" sz="5000" dirty="0">
                <a:solidFill>
                  <a:schemeClr val="accent4"/>
                </a:solidFill>
              </a:rPr>
              <a:t>Dept. of Engineering UC Merced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4BF8B-61FD-3943-FE6F-77A32975497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12918" r="15417" b="14999"/>
          <a:stretch/>
        </p:blipFill>
        <p:spPr>
          <a:xfrm>
            <a:off x="761056" y="268914"/>
            <a:ext cx="3673784" cy="3592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23AA7-C21E-F887-C8AE-BA6CAAD160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0"/>
          <a:stretch/>
        </p:blipFill>
        <p:spPr>
          <a:xfrm>
            <a:off x="47219380" y="157112"/>
            <a:ext cx="3673784" cy="3774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2128A9-F680-C344-CBBC-60624B94FB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735" y="249549"/>
            <a:ext cx="4337152" cy="3590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3C405-6EA2-015B-C88D-81FC79A5AD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9077" b="33472"/>
          <a:stretch/>
        </p:blipFill>
        <p:spPr>
          <a:xfrm>
            <a:off x="9603359" y="2659196"/>
            <a:ext cx="5510676" cy="11465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8AA94A-D12B-65D6-2F8F-74B4D20E2387}"/>
              </a:ext>
            </a:extLst>
          </p:cNvPr>
          <p:cNvSpPr/>
          <p:nvPr/>
        </p:nvSpPr>
        <p:spPr>
          <a:xfrm>
            <a:off x="478972" y="4288892"/>
            <a:ext cx="26167849" cy="240797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24132-45F5-1CD3-EFAE-534B85C7E34B}"/>
              </a:ext>
            </a:extLst>
          </p:cNvPr>
          <p:cNvSpPr/>
          <p:nvPr/>
        </p:nvSpPr>
        <p:spPr>
          <a:xfrm>
            <a:off x="26995744" y="4288892"/>
            <a:ext cx="23831942" cy="2849158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67659-E8A1-B4EB-F264-974585EA43F3}"/>
              </a:ext>
            </a:extLst>
          </p:cNvPr>
          <p:cNvSpPr txBox="1"/>
          <p:nvPr/>
        </p:nvSpPr>
        <p:spPr>
          <a:xfrm>
            <a:off x="717513" y="4321484"/>
            <a:ext cx="210539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i="1" dirty="0"/>
              <a:t>Task 1 – Binary Classification of healthy and irregular ECG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38E65-9804-413A-C5FB-1BE829C6ED38}"/>
              </a:ext>
            </a:extLst>
          </p:cNvPr>
          <p:cNvSpPr txBox="1"/>
          <p:nvPr/>
        </p:nvSpPr>
        <p:spPr>
          <a:xfrm>
            <a:off x="600283" y="5335269"/>
            <a:ext cx="25978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Description: ECG Heartbeat Categorization by performing binary classification for healthy heartbeat vs. irregular heartbeat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B3A49-3C29-F1C0-A5D7-369A93E01800}"/>
              </a:ext>
            </a:extLst>
          </p:cNvPr>
          <p:cNvSpPr txBox="1"/>
          <p:nvPr/>
        </p:nvSpPr>
        <p:spPr>
          <a:xfrm>
            <a:off x="504366" y="14222749"/>
            <a:ext cx="260715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/>
              <a:t>Figure 1. </a:t>
            </a:r>
            <a:r>
              <a:rPr lang="en-US" sz="3400" b="1" dirty="0"/>
              <a:t>A)</a:t>
            </a:r>
            <a:r>
              <a:rPr lang="en-US" sz="3400" dirty="0"/>
              <a:t> Number of samples per class, abnormal ECG (orange) vs normal ECG (blue). </a:t>
            </a:r>
            <a:r>
              <a:rPr lang="en-US" sz="3400" b="1" dirty="0"/>
              <a:t>B)</a:t>
            </a:r>
            <a:r>
              <a:rPr lang="en-US" sz="3400" dirty="0"/>
              <a:t> Parameters chosen from a grid search of random forest (RF), Support Vector Machines (SVM), and K-Nearest Neighbors (KNN).  </a:t>
            </a:r>
            <a:r>
              <a:rPr lang="en-US" sz="3400" b="1" dirty="0"/>
              <a:t>C)</a:t>
            </a:r>
            <a:r>
              <a:rPr lang="en-US" sz="3400" dirty="0"/>
              <a:t> Classification accuracy for RF, SVM, and KNN with k-fold cross validation (</a:t>
            </a:r>
            <a:r>
              <a:rPr lang="en-US" sz="3400" dirty="0" err="1"/>
              <a:t>kf</a:t>
            </a:r>
            <a:r>
              <a:rPr lang="en-US" sz="3400" dirty="0"/>
              <a:t>) and Stratified k-fold cross-validation (</a:t>
            </a:r>
            <a:r>
              <a:rPr lang="en-US" sz="3400" dirty="0" err="1"/>
              <a:t>SkF</a:t>
            </a:r>
            <a:r>
              <a:rPr lang="en-US" sz="3400" dirty="0"/>
              <a:t>). Each test was run with 10 folds. Error bars represent SEM. </a:t>
            </a:r>
          </a:p>
        </p:txBody>
      </p:sp>
      <p:graphicFrame>
        <p:nvGraphicFramePr>
          <p:cNvPr id="15" name="Table 63">
            <a:extLst>
              <a:ext uri="{FF2B5EF4-FFF2-40B4-BE49-F238E27FC236}">
                <a16:creationId xmlns:a16="http://schemas.microsoft.com/office/drawing/2014/main" id="{30662F8A-8C64-2BF0-624C-4F36A229A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59340"/>
              </p:ext>
            </p:extLst>
          </p:nvPr>
        </p:nvGraphicFramePr>
        <p:xfrm>
          <a:off x="7303812" y="8185367"/>
          <a:ext cx="10119947" cy="3927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947">
                  <a:extLst>
                    <a:ext uri="{9D8B030D-6E8A-4147-A177-3AD203B41FA5}">
                      <a16:colId xmlns:a16="http://schemas.microsoft.com/office/drawing/2014/main" val="1110306711"/>
                    </a:ext>
                  </a:extLst>
                </a:gridCol>
                <a:gridCol w="8151000">
                  <a:extLst>
                    <a:ext uri="{9D8B030D-6E8A-4147-A177-3AD203B41FA5}">
                      <a16:colId xmlns:a16="http://schemas.microsoft.com/office/drawing/2014/main" val="2798153668"/>
                    </a:ext>
                  </a:extLst>
                </a:gridCol>
              </a:tblGrid>
              <a:tr h="1647284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RF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Max depth=None, max features ='sqrt', min samples leaf =1, min samples split = 2, n estimators=200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2630993"/>
                  </a:ext>
                </a:extLst>
              </a:tr>
              <a:tr h="1001824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SVM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3600" b="0" dirty="0"/>
                        <a:t>C=10, gamma='scale', kernel='rbf'</a:t>
                      </a:r>
                      <a:endParaRPr lang="en-US" sz="3600" b="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596014"/>
                  </a:ext>
                </a:extLst>
              </a:tr>
              <a:tr h="1001824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KNN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/>
                        <a:t>n neighbors = 1, weights = ‘uniform’, metric = ‘Manhattan’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72287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D9508D0-654B-D245-9FC8-0B017F141770}"/>
              </a:ext>
            </a:extLst>
          </p:cNvPr>
          <p:cNvSpPr txBox="1"/>
          <p:nvPr/>
        </p:nvSpPr>
        <p:spPr>
          <a:xfrm>
            <a:off x="524755" y="15887524"/>
            <a:ext cx="210103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i="1" dirty="0"/>
              <a:t>Task 2 – Multi-Class Classification of healthy and irregular ECG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1C4153-88BA-2106-815D-D0B8D3CAA556}"/>
              </a:ext>
            </a:extLst>
          </p:cNvPr>
          <p:cNvSpPr txBox="1"/>
          <p:nvPr/>
        </p:nvSpPr>
        <p:spPr>
          <a:xfrm>
            <a:off x="6592763" y="7304783"/>
            <a:ext cx="1059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Optimal grid search parameters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DD083-8DAB-12E2-47D9-C6FF348EA128}"/>
              </a:ext>
            </a:extLst>
          </p:cNvPr>
          <p:cNvSpPr/>
          <p:nvPr/>
        </p:nvSpPr>
        <p:spPr>
          <a:xfrm>
            <a:off x="478972" y="28714215"/>
            <a:ext cx="26150983" cy="406626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9E24B-2247-6423-F9AC-B3E225D3962A}"/>
              </a:ext>
            </a:extLst>
          </p:cNvPr>
          <p:cNvSpPr txBox="1"/>
          <p:nvPr/>
        </p:nvSpPr>
        <p:spPr>
          <a:xfrm>
            <a:off x="624669" y="28751444"/>
            <a:ext cx="21010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Conclusion / Take away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7BA397-43CD-F41B-2442-EA26FA476038}"/>
              </a:ext>
            </a:extLst>
          </p:cNvPr>
          <p:cNvGrpSpPr/>
          <p:nvPr/>
        </p:nvGrpSpPr>
        <p:grpSpPr>
          <a:xfrm>
            <a:off x="1033616" y="18351272"/>
            <a:ext cx="7442237" cy="4699020"/>
            <a:chOff x="5477814" y="16779714"/>
            <a:chExt cx="7442237" cy="469902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C38B78-656C-51CE-14BA-CC00DCB1F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8614" t="4009" b="33291"/>
            <a:stretch/>
          </p:blipFill>
          <p:spPr>
            <a:xfrm>
              <a:off x="6009802" y="17657732"/>
              <a:ext cx="6910249" cy="37665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7358EB-FA84-7C97-6978-15768C403694}"/>
                </a:ext>
              </a:extLst>
            </p:cNvPr>
            <p:cNvSpPr txBox="1"/>
            <p:nvPr/>
          </p:nvSpPr>
          <p:spPr>
            <a:xfrm>
              <a:off x="5835583" y="16779714"/>
              <a:ext cx="708106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dirty="0"/>
                <a:t>Number of samples per class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8838D5-18C5-09A6-74CE-EE12986A14F4}"/>
                </a:ext>
              </a:extLst>
            </p:cNvPr>
            <p:cNvSpPr txBox="1"/>
            <p:nvPr/>
          </p:nvSpPr>
          <p:spPr>
            <a:xfrm rot="16200000">
              <a:off x="4956851" y="17519046"/>
              <a:ext cx="168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10000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83D76F-5E4A-428D-DF2E-34B7C91B82D6}"/>
                </a:ext>
              </a:extLst>
            </p:cNvPr>
            <p:cNvSpPr txBox="1"/>
            <p:nvPr/>
          </p:nvSpPr>
          <p:spPr>
            <a:xfrm rot="16200000">
              <a:off x="5593335" y="20937588"/>
              <a:ext cx="435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EA8828-590F-7D80-5081-DF3CB82D35A5}"/>
                </a:ext>
              </a:extLst>
            </p:cNvPr>
            <p:cNvSpPr txBox="1"/>
            <p:nvPr/>
          </p:nvSpPr>
          <p:spPr>
            <a:xfrm rot="16200000">
              <a:off x="5539321" y="19648959"/>
              <a:ext cx="23956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Normal (</a:t>
              </a:r>
              <a:r>
                <a:rPr lang="en-US" sz="3000" b="1" dirty="0"/>
                <a:t>1</a:t>
              </a:r>
              <a:r>
                <a:rPr lang="en-US" sz="3000" dirty="0"/>
                <a:t>)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0CF8B4-C6A7-E47A-7F04-802997AAA83B}"/>
                </a:ext>
              </a:extLst>
            </p:cNvPr>
            <p:cNvSpPr txBox="1"/>
            <p:nvPr/>
          </p:nvSpPr>
          <p:spPr>
            <a:xfrm rot="16200000">
              <a:off x="6697151" y="19215428"/>
              <a:ext cx="2639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Atrial Premature(</a:t>
              </a:r>
              <a:r>
                <a:rPr lang="en-US" sz="3000" b="1" dirty="0"/>
                <a:t>2</a:t>
              </a:r>
              <a:r>
                <a:rPr lang="en-US" sz="3000" dirty="0"/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C890DE-4E89-B44C-6025-E6112986E306}"/>
                </a:ext>
              </a:extLst>
            </p:cNvPr>
            <p:cNvSpPr txBox="1"/>
            <p:nvPr/>
          </p:nvSpPr>
          <p:spPr>
            <a:xfrm rot="16200000">
              <a:off x="7708480" y="18933428"/>
              <a:ext cx="33650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Premature (</a:t>
              </a:r>
              <a:r>
                <a:rPr lang="en-US" sz="3000" b="1" dirty="0"/>
                <a:t>3</a:t>
              </a:r>
              <a:r>
                <a:rPr lang="en-US" sz="3000" dirty="0"/>
                <a:t>) ventricular contract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C564F3-35E5-BB19-F977-5D8A9ECD179C}"/>
                </a:ext>
              </a:extLst>
            </p:cNvPr>
            <p:cNvSpPr txBox="1"/>
            <p:nvPr/>
          </p:nvSpPr>
          <p:spPr>
            <a:xfrm rot="16200000">
              <a:off x="8969466" y="18957146"/>
              <a:ext cx="35837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Fusion of ventricular and normal (</a:t>
              </a:r>
              <a:r>
                <a:rPr lang="en-US" sz="3000" b="1" dirty="0"/>
                <a:t>4</a:t>
              </a:r>
              <a:r>
                <a:rPr lang="en-US" sz="3000" dirty="0"/>
                <a:t>)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FB1453-C5B9-FB1C-CE2C-994816C7F5A8}"/>
                </a:ext>
              </a:extLst>
            </p:cNvPr>
            <p:cNvSpPr txBox="1"/>
            <p:nvPr/>
          </p:nvSpPr>
          <p:spPr>
            <a:xfrm rot="16200000">
              <a:off x="10433963" y="19259526"/>
              <a:ext cx="30642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Fusion of passed and normal(</a:t>
              </a:r>
              <a:r>
                <a:rPr lang="en-US" sz="3000" b="1" dirty="0"/>
                <a:t>5</a:t>
              </a:r>
              <a:r>
                <a:rPr lang="en-US" sz="3000" dirty="0"/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C52A2A-ED54-12EE-78AB-FC2649F55871}"/>
              </a:ext>
            </a:extLst>
          </p:cNvPr>
          <p:cNvSpPr txBox="1"/>
          <p:nvPr/>
        </p:nvSpPr>
        <p:spPr>
          <a:xfrm>
            <a:off x="8751524" y="25628738"/>
            <a:ext cx="1773833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/>
              <a:t>Figure2. </a:t>
            </a:r>
            <a:r>
              <a:rPr lang="en-US" sz="3400" b="1" dirty="0"/>
              <a:t>A)</a:t>
            </a:r>
            <a:r>
              <a:rPr lang="en-US" sz="3400" dirty="0"/>
              <a:t> Number of samples per class. </a:t>
            </a:r>
            <a:r>
              <a:rPr lang="en-US" sz="3400" b="1" dirty="0"/>
              <a:t>B)</a:t>
            </a:r>
            <a:r>
              <a:rPr lang="en-US" sz="3400" dirty="0"/>
              <a:t> Average ECG signal for each class across patients. </a:t>
            </a:r>
            <a:r>
              <a:rPr lang="en-US" sz="3400" b="1" dirty="0"/>
              <a:t>C)</a:t>
            </a:r>
            <a:r>
              <a:rPr lang="en-US" sz="3400" dirty="0"/>
              <a:t> Classification accuracy for Random Forest (RF), Support Vector Machine (SVM), and k-Nearest Neighbors (KNN) with stratified k-fold cross validation (</a:t>
            </a:r>
            <a:r>
              <a:rPr lang="en-US" sz="3400" dirty="0" err="1"/>
              <a:t>Skf</a:t>
            </a:r>
            <a:r>
              <a:rPr lang="en-US" sz="3400" dirty="0"/>
              <a:t>, k= 10). Precision: </a:t>
            </a:r>
            <a:r>
              <a:rPr lang="en-US" sz="3400" dirty="0" err="1"/>
              <a:t>tp</a:t>
            </a:r>
            <a:r>
              <a:rPr lang="en-US" sz="3400" dirty="0"/>
              <a:t> / (</a:t>
            </a:r>
            <a:r>
              <a:rPr lang="en-US" sz="3400" dirty="0" err="1"/>
              <a:t>tp</a:t>
            </a:r>
            <a:r>
              <a:rPr lang="en-US" sz="3400" dirty="0"/>
              <a:t> + </a:t>
            </a:r>
            <a:r>
              <a:rPr lang="en-US" sz="3400" dirty="0" err="1"/>
              <a:t>fp</a:t>
            </a:r>
            <a:r>
              <a:rPr lang="en-US" sz="3400" dirty="0"/>
              <a:t>), Recall: </a:t>
            </a:r>
            <a:r>
              <a:rPr lang="en-US" sz="3400" dirty="0" err="1"/>
              <a:t>tp</a:t>
            </a:r>
            <a:r>
              <a:rPr lang="en-US" sz="3400" dirty="0"/>
              <a:t> / (</a:t>
            </a:r>
            <a:r>
              <a:rPr lang="en-US" sz="3400" dirty="0" err="1"/>
              <a:t>tp</a:t>
            </a:r>
            <a:r>
              <a:rPr lang="en-US" sz="3400" dirty="0"/>
              <a:t> + </a:t>
            </a:r>
            <a:r>
              <a:rPr lang="en-US" sz="3400" dirty="0" err="1"/>
              <a:t>fn</a:t>
            </a:r>
            <a:r>
              <a:rPr lang="en-US" sz="3400" dirty="0"/>
              <a:t>), F1:  weighted harmonic mean of the precision and recall. </a:t>
            </a:r>
            <a:r>
              <a:rPr lang="en-US" sz="3400" b="1" dirty="0"/>
              <a:t>D)</a:t>
            </a:r>
            <a:r>
              <a:rPr lang="en-US" sz="3400" dirty="0"/>
              <a:t> Confusion matrix for KNN with an average stratified k-fold cross-validation accuracy of 97.8%. Error bars represent SEM.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F8752C-3F65-41D5-AD6E-6C07F20A7C47}"/>
              </a:ext>
            </a:extLst>
          </p:cNvPr>
          <p:cNvSpPr txBox="1"/>
          <p:nvPr/>
        </p:nvSpPr>
        <p:spPr>
          <a:xfrm>
            <a:off x="27089075" y="4234595"/>
            <a:ext cx="210539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i="1" dirty="0"/>
              <a:t>Task 3– Reconstruction activation map given ECG leads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C22ED4-5BEB-9B41-95DC-74D80D813200}"/>
              </a:ext>
            </a:extLst>
          </p:cNvPr>
          <p:cNvSpPr txBox="1"/>
          <p:nvPr/>
        </p:nvSpPr>
        <p:spPr>
          <a:xfrm>
            <a:off x="27171185" y="19131284"/>
            <a:ext cx="212396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i="1" dirty="0"/>
              <a:t>Task 4 – Reconstruction of transmembrane potential given ECG leads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B58DC7-936B-FD95-BB70-66907D29F6E9}"/>
              </a:ext>
            </a:extLst>
          </p:cNvPr>
          <p:cNvSpPr txBox="1"/>
          <p:nvPr/>
        </p:nvSpPr>
        <p:spPr>
          <a:xfrm>
            <a:off x="715037" y="16687702"/>
            <a:ext cx="25903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Description: By using the ECG Heartbeat Categorization Dataset, we performed multiclass classification to diagnose the various ECG recordings.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33261-FCBE-EB9F-24C9-84BB3B468FB6}"/>
              </a:ext>
            </a:extLst>
          </p:cNvPr>
          <p:cNvSpPr txBox="1"/>
          <p:nvPr/>
        </p:nvSpPr>
        <p:spPr>
          <a:xfrm rot="16200000">
            <a:off x="-24607" y="20813059"/>
            <a:ext cx="239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# Sample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9B077C-AAF6-9BA9-80D0-AAA2398721DC}"/>
              </a:ext>
            </a:extLst>
          </p:cNvPr>
          <p:cNvSpPr txBox="1"/>
          <p:nvPr/>
        </p:nvSpPr>
        <p:spPr>
          <a:xfrm>
            <a:off x="1076424" y="22956461"/>
            <a:ext cx="80890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Averaged ECG class sequences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68FD79-B0C6-1B8D-9F22-BC10E6725CDF}"/>
              </a:ext>
            </a:extLst>
          </p:cNvPr>
          <p:cNvSpPr txBox="1"/>
          <p:nvPr/>
        </p:nvSpPr>
        <p:spPr>
          <a:xfrm rot="16200000">
            <a:off x="737541" y="23413595"/>
            <a:ext cx="113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A26079-28AE-9411-2538-44FC3144FFE3}"/>
              </a:ext>
            </a:extLst>
          </p:cNvPr>
          <p:cNvSpPr txBox="1"/>
          <p:nvPr/>
        </p:nvSpPr>
        <p:spPr>
          <a:xfrm rot="16200000">
            <a:off x="992333" y="26443981"/>
            <a:ext cx="67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74F94D-17FC-0972-8A11-8889FCA85A3A}"/>
              </a:ext>
            </a:extLst>
          </p:cNvPr>
          <p:cNvSpPr txBox="1"/>
          <p:nvPr/>
        </p:nvSpPr>
        <p:spPr>
          <a:xfrm>
            <a:off x="1413018" y="26998802"/>
            <a:ext cx="67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505C9-C522-D81D-EAA6-E838CA3EA8D8}"/>
              </a:ext>
            </a:extLst>
          </p:cNvPr>
          <p:cNvSpPr txBox="1"/>
          <p:nvPr/>
        </p:nvSpPr>
        <p:spPr>
          <a:xfrm>
            <a:off x="7375618" y="27010527"/>
            <a:ext cx="158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92186F-0E9C-4125-E430-9A86598BC482}"/>
              </a:ext>
            </a:extLst>
          </p:cNvPr>
          <p:cNvSpPr txBox="1"/>
          <p:nvPr/>
        </p:nvSpPr>
        <p:spPr>
          <a:xfrm>
            <a:off x="3698351" y="27097251"/>
            <a:ext cx="211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Time (</a:t>
            </a:r>
            <a:r>
              <a:rPr lang="en-US" sz="3600" dirty="0" err="1"/>
              <a:t>ms</a:t>
            </a:r>
            <a:r>
              <a:rPr lang="en-US" sz="36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967B32-5674-B0CA-2319-F162100A9E65}"/>
              </a:ext>
            </a:extLst>
          </p:cNvPr>
          <p:cNvSpPr txBox="1"/>
          <p:nvPr/>
        </p:nvSpPr>
        <p:spPr>
          <a:xfrm rot="16200000">
            <a:off x="-634768" y="24888436"/>
            <a:ext cx="3350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Normalized</a:t>
            </a:r>
          </a:p>
          <a:p>
            <a:pPr algn="ctr"/>
            <a:r>
              <a:rPr lang="en-US" sz="4000" dirty="0"/>
              <a:t>ECG Seq.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208443-4A8E-EF5F-D73B-64F0A1F2733B}"/>
              </a:ext>
            </a:extLst>
          </p:cNvPr>
          <p:cNvCxnSpPr/>
          <p:nvPr/>
        </p:nvCxnSpPr>
        <p:spPr>
          <a:xfrm>
            <a:off x="2507289" y="24624259"/>
            <a:ext cx="5066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E96228-9571-398D-32CB-BB70E4128241}"/>
              </a:ext>
            </a:extLst>
          </p:cNvPr>
          <p:cNvCxnSpPr/>
          <p:nvPr/>
        </p:nvCxnSpPr>
        <p:spPr>
          <a:xfrm>
            <a:off x="4181505" y="24099753"/>
            <a:ext cx="506669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FD3689-4711-3B48-34E0-00D09162BD8A}"/>
              </a:ext>
            </a:extLst>
          </p:cNvPr>
          <p:cNvCxnSpPr/>
          <p:nvPr/>
        </p:nvCxnSpPr>
        <p:spPr>
          <a:xfrm>
            <a:off x="2507289" y="24092358"/>
            <a:ext cx="506669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1B949F-6386-328B-2BA1-A1791DA9890D}"/>
              </a:ext>
            </a:extLst>
          </p:cNvPr>
          <p:cNvCxnSpPr/>
          <p:nvPr/>
        </p:nvCxnSpPr>
        <p:spPr>
          <a:xfrm>
            <a:off x="4179397" y="24601830"/>
            <a:ext cx="50666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DEEA35-0B8F-FA12-C643-AD14BA4226F5}"/>
              </a:ext>
            </a:extLst>
          </p:cNvPr>
          <p:cNvCxnSpPr/>
          <p:nvPr/>
        </p:nvCxnSpPr>
        <p:spPr>
          <a:xfrm>
            <a:off x="5656913" y="24099753"/>
            <a:ext cx="50666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709D442-883E-FE5F-925D-DC51D4BE5284}"/>
              </a:ext>
            </a:extLst>
          </p:cNvPr>
          <p:cNvSpPr txBox="1"/>
          <p:nvPr/>
        </p:nvSpPr>
        <p:spPr>
          <a:xfrm>
            <a:off x="3004738" y="23757405"/>
            <a:ext cx="104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r>
              <a:rPr lang="en-US" sz="3600" b="1" dirty="0"/>
              <a:t>1</a:t>
            </a:r>
            <a:r>
              <a:rPr lang="en-US" sz="36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4D0890-B849-E86E-136C-EB8AEAD4CD28}"/>
              </a:ext>
            </a:extLst>
          </p:cNvPr>
          <p:cNvSpPr txBox="1"/>
          <p:nvPr/>
        </p:nvSpPr>
        <p:spPr>
          <a:xfrm>
            <a:off x="3013958" y="24278665"/>
            <a:ext cx="104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r>
              <a:rPr lang="en-US" sz="3600" b="1" dirty="0"/>
              <a:t>2</a:t>
            </a:r>
            <a:r>
              <a:rPr lang="en-US" sz="3600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2FFEDA-450C-7799-3A54-B92C4C4528EC}"/>
              </a:ext>
            </a:extLst>
          </p:cNvPr>
          <p:cNvSpPr txBox="1"/>
          <p:nvPr/>
        </p:nvSpPr>
        <p:spPr>
          <a:xfrm>
            <a:off x="4754155" y="23750387"/>
            <a:ext cx="104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r>
              <a:rPr lang="en-US" sz="3600" b="1" dirty="0"/>
              <a:t>3</a:t>
            </a:r>
            <a:r>
              <a:rPr lang="en-US" sz="36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52378C-AEAA-599D-B61C-FE806B0092B9}"/>
              </a:ext>
            </a:extLst>
          </p:cNvPr>
          <p:cNvSpPr txBox="1"/>
          <p:nvPr/>
        </p:nvSpPr>
        <p:spPr>
          <a:xfrm>
            <a:off x="4735215" y="24239061"/>
            <a:ext cx="104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r>
              <a:rPr lang="en-US" sz="3600" b="1" dirty="0"/>
              <a:t>4</a:t>
            </a:r>
            <a:r>
              <a:rPr lang="en-US" sz="36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0DA185-9E53-42AB-41D4-3F0C92746516}"/>
              </a:ext>
            </a:extLst>
          </p:cNvPr>
          <p:cNvSpPr txBox="1"/>
          <p:nvPr/>
        </p:nvSpPr>
        <p:spPr>
          <a:xfrm>
            <a:off x="6231999" y="23793600"/>
            <a:ext cx="104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r>
              <a:rPr lang="en-US" sz="3600" b="1" dirty="0"/>
              <a:t>5</a:t>
            </a:r>
            <a:r>
              <a:rPr lang="en-US" sz="3600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58DFC3-537D-DD86-DCA6-4A6E0DCD46C4}"/>
              </a:ext>
            </a:extLst>
          </p:cNvPr>
          <p:cNvSpPr txBox="1"/>
          <p:nvPr/>
        </p:nvSpPr>
        <p:spPr>
          <a:xfrm>
            <a:off x="27089074" y="5066534"/>
            <a:ext cx="238540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Description: Sequence-to-vector prediction of voltage recordings and ECG Signals to perform activation map reconstruction (i.e. transform 12x500 standard leads recordings to a 75x1 activation map using a neural network)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6381E5-0363-2BAD-63E3-4270A4370CFF}"/>
              </a:ext>
            </a:extLst>
          </p:cNvPr>
          <p:cNvSpPr txBox="1"/>
          <p:nvPr/>
        </p:nvSpPr>
        <p:spPr>
          <a:xfrm>
            <a:off x="27066808" y="19867065"/>
            <a:ext cx="23704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Description: Sequence-to-sequence prediction using voltage recordings and ECG Signals to perform transmembrane potential (</a:t>
            </a:r>
            <a:r>
              <a:rPr lang="en-US" sz="3800" b="1" dirty="0"/>
              <a:t>TP</a:t>
            </a:r>
            <a:r>
              <a:rPr lang="en-US" sz="3800" dirty="0"/>
              <a:t>) reconstruction (</a:t>
            </a:r>
            <a:r>
              <a:rPr lang="en-US" sz="3800" dirty="0" err="1"/>
              <a:t>i.e</a:t>
            </a:r>
            <a:r>
              <a:rPr lang="en-US" sz="3800" dirty="0"/>
              <a:t> transform 12x500 to 75x500 using a neural network) </a:t>
            </a:r>
          </a:p>
          <a:p>
            <a:r>
              <a:rPr lang="en-US" sz="2000" dirty="0"/>
              <a:t>*Note only trained and tested on 5000 of 16000 patients due to hardware constraints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299760C-D729-4650-CFCD-9478DDFBF993}"/>
              </a:ext>
            </a:extLst>
          </p:cNvPr>
          <p:cNvGrpSpPr/>
          <p:nvPr/>
        </p:nvGrpSpPr>
        <p:grpSpPr>
          <a:xfrm>
            <a:off x="26880267" y="6603191"/>
            <a:ext cx="7528507" cy="4924633"/>
            <a:chOff x="21767598" y="6787095"/>
            <a:chExt cx="7528507" cy="492463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F83E866-0B07-06C1-2954-51D2DC73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416406" y="7565405"/>
              <a:ext cx="5311769" cy="351581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EAC7E2-F368-C2C5-CF0B-4195CCBBC7BA}"/>
                </a:ext>
              </a:extLst>
            </p:cNvPr>
            <p:cNvSpPr txBox="1"/>
            <p:nvPr/>
          </p:nvSpPr>
          <p:spPr>
            <a:xfrm>
              <a:off x="22497289" y="6787095"/>
              <a:ext cx="67920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/>
                <a:t>Example 12 leads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BE358A1-F309-F494-F2D7-060546D281EF}"/>
                </a:ext>
              </a:extLst>
            </p:cNvPr>
            <p:cNvSpPr txBox="1"/>
            <p:nvPr/>
          </p:nvSpPr>
          <p:spPr>
            <a:xfrm>
              <a:off x="23020718" y="7313728"/>
              <a:ext cx="965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73B61E-0848-E7E2-3CE1-5B84A534DED5}"/>
                </a:ext>
              </a:extLst>
            </p:cNvPr>
            <p:cNvSpPr txBox="1"/>
            <p:nvPr/>
          </p:nvSpPr>
          <p:spPr>
            <a:xfrm>
              <a:off x="22924276" y="10378143"/>
              <a:ext cx="965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-1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9987D-76CE-8C6F-C479-03CE2A452ED2}"/>
                </a:ext>
              </a:extLst>
            </p:cNvPr>
            <p:cNvSpPr txBox="1"/>
            <p:nvPr/>
          </p:nvSpPr>
          <p:spPr>
            <a:xfrm rot="16200000">
              <a:off x="21088976" y="8462293"/>
              <a:ext cx="280379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400" dirty="0"/>
            </a:p>
            <a:p>
              <a:r>
                <a:rPr lang="en-US" sz="4400" dirty="0"/>
                <a:t>Norm (mV)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A142902-DC36-850F-DC1A-46979D369941}"/>
                </a:ext>
              </a:extLst>
            </p:cNvPr>
            <p:cNvSpPr txBox="1"/>
            <p:nvPr/>
          </p:nvSpPr>
          <p:spPr>
            <a:xfrm>
              <a:off x="23258026" y="10848174"/>
              <a:ext cx="965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BADCB4D-8930-48E2-6918-5142FBA2CFC7}"/>
                </a:ext>
              </a:extLst>
            </p:cNvPr>
            <p:cNvSpPr txBox="1"/>
            <p:nvPr/>
          </p:nvSpPr>
          <p:spPr>
            <a:xfrm>
              <a:off x="27736801" y="10848174"/>
              <a:ext cx="15593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500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4BFB674-EFBA-4B0D-3E51-57AFFF0A43A6}"/>
                </a:ext>
              </a:extLst>
            </p:cNvPr>
            <p:cNvSpPr txBox="1"/>
            <p:nvPr/>
          </p:nvSpPr>
          <p:spPr>
            <a:xfrm>
              <a:off x="24641477" y="10942287"/>
              <a:ext cx="27872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Time (</a:t>
              </a:r>
              <a:r>
                <a:rPr lang="en-US" sz="4400" dirty="0" err="1"/>
                <a:t>ms</a:t>
              </a:r>
              <a:r>
                <a:rPr lang="en-US" sz="4400" dirty="0"/>
                <a:t>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38B03C9-92CE-43DF-7069-EB0513C37EE2}"/>
              </a:ext>
            </a:extLst>
          </p:cNvPr>
          <p:cNvGrpSpPr/>
          <p:nvPr/>
        </p:nvGrpSpPr>
        <p:grpSpPr>
          <a:xfrm>
            <a:off x="35728869" y="6462847"/>
            <a:ext cx="3250713" cy="4648773"/>
            <a:chOff x="28577650" y="6554822"/>
            <a:chExt cx="3250713" cy="4648773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53D4B5A-F5F9-FF03-EA1E-9771FE700D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7131" t="3983" r="30980" b="1193"/>
            <a:stretch/>
          </p:blipFill>
          <p:spPr>
            <a:xfrm>
              <a:off x="29404148" y="7505466"/>
              <a:ext cx="755749" cy="3422649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54ADCC-0B23-6A5F-FDA5-76C9B71E15E5}"/>
                </a:ext>
              </a:extLst>
            </p:cNvPr>
            <p:cNvSpPr txBox="1"/>
            <p:nvPr/>
          </p:nvSpPr>
          <p:spPr>
            <a:xfrm>
              <a:off x="28996157" y="7210741"/>
              <a:ext cx="965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1AC7321-6455-1D07-D056-9B0B0C1649D0}"/>
                </a:ext>
              </a:extLst>
            </p:cNvPr>
            <p:cNvSpPr txBox="1"/>
            <p:nvPr/>
          </p:nvSpPr>
          <p:spPr>
            <a:xfrm>
              <a:off x="28741772" y="10432544"/>
              <a:ext cx="965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75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D21A7C-E65F-AABD-F298-8BC380436E43}"/>
                </a:ext>
              </a:extLst>
            </p:cNvPr>
            <p:cNvSpPr txBox="1"/>
            <p:nvPr/>
          </p:nvSpPr>
          <p:spPr>
            <a:xfrm>
              <a:off x="28577650" y="6554822"/>
              <a:ext cx="32507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/>
                <a:t>Act. Time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149DD1B-DC78-5DA6-01D5-BC661D123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8253" t="36351" r="21928" b="33361"/>
            <a:stretch/>
          </p:blipFill>
          <p:spPr>
            <a:xfrm>
              <a:off x="30242349" y="7444238"/>
              <a:ext cx="228600" cy="355092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C99AB70-3210-8D76-A8F8-FB3508A9D2DE}"/>
                </a:ext>
              </a:extLst>
            </p:cNvPr>
            <p:cNvSpPr txBox="1"/>
            <p:nvPr/>
          </p:nvSpPr>
          <p:spPr>
            <a:xfrm>
              <a:off x="30388113" y="10434154"/>
              <a:ext cx="965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AD399FF-04B2-B87B-BCEF-E2528B03407D}"/>
                </a:ext>
              </a:extLst>
            </p:cNvPr>
            <p:cNvSpPr txBox="1"/>
            <p:nvPr/>
          </p:nvSpPr>
          <p:spPr>
            <a:xfrm>
              <a:off x="30464834" y="7208836"/>
              <a:ext cx="9653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45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F749338-1FD5-A463-15BB-314C563DC7F1}"/>
                </a:ext>
              </a:extLst>
            </p:cNvPr>
            <p:cNvSpPr txBox="1"/>
            <p:nvPr/>
          </p:nvSpPr>
          <p:spPr>
            <a:xfrm rot="5400000">
              <a:off x="29224061" y="9070692"/>
              <a:ext cx="32507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Time (</a:t>
              </a:r>
              <a:r>
                <a:rPr lang="en-US" sz="4400" dirty="0" err="1"/>
                <a:t>ms</a:t>
              </a:r>
              <a:r>
                <a:rPr lang="en-US" sz="4400" dirty="0"/>
                <a:t>)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A7BC7B-BBE1-C9F9-A2F1-7AB3790EF314}"/>
              </a:ext>
            </a:extLst>
          </p:cNvPr>
          <p:cNvCxnSpPr/>
          <p:nvPr/>
        </p:nvCxnSpPr>
        <p:spPr>
          <a:xfrm>
            <a:off x="34613873" y="8910123"/>
            <a:ext cx="875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B06D648A-06CB-BDDF-34ED-478693B644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62271" y="7617872"/>
            <a:ext cx="3919306" cy="3811633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A91F0C-E602-598F-EC66-4EFB9ECC25D8}"/>
              </a:ext>
            </a:extLst>
          </p:cNvPr>
          <p:cNvCxnSpPr/>
          <p:nvPr/>
        </p:nvCxnSpPr>
        <p:spPr>
          <a:xfrm>
            <a:off x="39105304" y="8869086"/>
            <a:ext cx="875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04ED41-062D-815D-3C52-2CFFB7B49B7C}"/>
              </a:ext>
            </a:extLst>
          </p:cNvPr>
          <p:cNvSpPr txBox="1"/>
          <p:nvPr/>
        </p:nvSpPr>
        <p:spPr>
          <a:xfrm>
            <a:off x="27097507" y="17539443"/>
            <a:ext cx="236426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/>
              <a:t>Figure 3. A-C) Example with 1 patient. </a:t>
            </a:r>
            <a:r>
              <a:rPr lang="en-US" sz="3400" b="1" dirty="0"/>
              <a:t>A) </a:t>
            </a:r>
            <a:r>
              <a:rPr lang="en-US" sz="3400" dirty="0"/>
              <a:t>Example of 12 ECG leads in mV. </a:t>
            </a:r>
            <a:r>
              <a:rPr lang="en-US" sz="3400" b="1" dirty="0"/>
              <a:t>B)</a:t>
            </a:r>
            <a:r>
              <a:rPr lang="en-US" sz="3400" dirty="0"/>
              <a:t> Example activation time of all 75 virtual locations within the heart. </a:t>
            </a:r>
            <a:r>
              <a:rPr lang="en-US" sz="3400" b="1" dirty="0"/>
              <a:t>C) </a:t>
            </a:r>
            <a:r>
              <a:rPr lang="en-US" sz="3400" dirty="0"/>
              <a:t>Reconstruction of virtual locations within the heart and corresponding activation times. </a:t>
            </a:r>
            <a:r>
              <a:rPr lang="en-US" sz="3400" b="1" dirty="0"/>
              <a:t>D)</a:t>
            </a:r>
            <a:r>
              <a:rPr lang="en-US" sz="3400" dirty="0"/>
              <a:t> Network architecture. </a:t>
            </a:r>
            <a:r>
              <a:rPr lang="en-US" sz="3400" b="1" dirty="0"/>
              <a:t>E)</a:t>
            </a:r>
            <a:r>
              <a:rPr lang="en-US" sz="3400" dirty="0"/>
              <a:t> Linear regression fit of predicted vs test data activation times. </a:t>
            </a:r>
            <a:r>
              <a:rPr lang="en-US" sz="3400" b="1" dirty="0"/>
              <a:t>F)</a:t>
            </a:r>
            <a:r>
              <a:rPr lang="en-US" sz="3400" dirty="0"/>
              <a:t> Test and predicted activation times in milliseconds (</a:t>
            </a:r>
            <a:r>
              <a:rPr lang="en-US" sz="3400" dirty="0" err="1"/>
              <a:t>ms</a:t>
            </a:r>
            <a:r>
              <a:rPr lang="en-US" sz="3400" dirty="0"/>
              <a:t>).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9575F3-AA23-A71B-23A8-39D98C75A8D9}"/>
              </a:ext>
            </a:extLst>
          </p:cNvPr>
          <p:cNvSpPr txBox="1"/>
          <p:nvPr/>
        </p:nvSpPr>
        <p:spPr>
          <a:xfrm>
            <a:off x="45557964" y="15883346"/>
            <a:ext cx="52619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Train test split</a:t>
            </a:r>
            <a:r>
              <a:rPr lang="en-US" sz="3400" dirty="0"/>
              <a:t>: 80%-20%</a:t>
            </a:r>
          </a:p>
          <a:p>
            <a:r>
              <a:rPr lang="en-US" sz="3400" b="1" dirty="0"/>
              <a:t># parameters</a:t>
            </a:r>
            <a:r>
              <a:rPr lang="en-US" sz="3400" dirty="0"/>
              <a:t>: 3.8 million</a:t>
            </a:r>
          </a:p>
          <a:p>
            <a:r>
              <a:rPr lang="en-US" sz="3400" b="1" dirty="0"/>
              <a:t>Loss</a:t>
            </a:r>
            <a:r>
              <a:rPr lang="en-US" sz="3400" dirty="0"/>
              <a:t>: MSE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D159E2-C31D-CAC0-F1C9-2B938BCDCB05}"/>
              </a:ext>
            </a:extLst>
          </p:cNvPr>
          <p:cNvSpPr txBox="1"/>
          <p:nvPr/>
        </p:nvSpPr>
        <p:spPr>
          <a:xfrm>
            <a:off x="46403245" y="6100459"/>
            <a:ext cx="39397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/>
              <a:t>Architecture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9E7F17-EB52-7C75-D279-B877C09B9BB2}"/>
              </a:ext>
            </a:extLst>
          </p:cNvPr>
          <p:cNvSpPr txBox="1"/>
          <p:nvPr/>
        </p:nvSpPr>
        <p:spPr>
          <a:xfrm>
            <a:off x="40710908" y="6181982"/>
            <a:ext cx="3974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Act. Time within heart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B56E65-F949-CA5F-97F9-34C42A9B29B8}"/>
              </a:ext>
            </a:extLst>
          </p:cNvPr>
          <p:cNvSpPr txBox="1"/>
          <p:nvPr/>
        </p:nvSpPr>
        <p:spPr>
          <a:xfrm>
            <a:off x="27047865" y="30593618"/>
            <a:ext cx="186430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300" dirty="0"/>
              <a:t>Figure 4. </a:t>
            </a:r>
            <a:r>
              <a:rPr lang="en-US" sz="3300" b="1" dirty="0"/>
              <a:t>A)</a:t>
            </a:r>
            <a:r>
              <a:rPr lang="en-US" sz="3300" dirty="0"/>
              <a:t> Example transmembrane potential (</a:t>
            </a:r>
            <a:r>
              <a:rPr lang="en-US" sz="3300" dirty="0" err="1"/>
              <a:t>TransP</a:t>
            </a:r>
            <a:r>
              <a:rPr lang="en-US" sz="3300" dirty="0"/>
              <a:t>). </a:t>
            </a:r>
            <a:r>
              <a:rPr lang="en-US" sz="3300" b="1" dirty="0"/>
              <a:t>B)</a:t>
            </a:r>
            <a:r>
              <a:rPr lang="en-US" sz="3300" dirty="0"/>
              <a:t> Heatmap of all TPs over all test 75 virtual locations. </a:t>
            </a:r>
            <a:r>
              <a:rPr lang="en-US" sz="3300" b="1" dirty="0"/>
              <a:t>C)</a:t>
            </a:r>
            <a:r>
              <a:rPr lang="en-US" sz="3300" dirty="0"/>
              <a:t> All TPs for all 75 virtual locations. </a:t>
            </a:r>
            <a:r>
              <a:rPr lang="en-US" sz="3300" b="1" dirty="0"/>
              <a:t>D) </a:t>
            </a:r>
            <a:r>
              <a:rPr lang="en-US" sz="3300" dirty="0"/>
              <a:t>Neural network architecture. </a:t>
            </a:r>
            <a:r>
              <a:rPr lang="en-US" sz="3300" b="1" dirty="0"/>
              <a:t>E)</a:t>
            </a:r>
            <a:r>
              <a:rPr lang="en-US" sz="3300" dirty="0"/>
              <a:t> True vs predicted reconstruction of TPs. </a:t>
            </a:r>
            <a:r>
              <a:rPr lang="en-US" sz="3300" b="1" dirty="0"/>
              <a:t>F)</a:t>
            </a:r>
            <a:r>
              <a:rPr lang="en-US" sz="3300" dirty="0"/>
              <a:t> Reconstruction for all 75 virtual locations for 1 patient, with an average R</a:t>
            </a:r>
            <a:r>
              <a:rPr lang="en-US" sz="3300" baseline="30000" dirty="0"/>
              <a:t>2 </a:t>
            </a:r>
            <a:r>
              <a:rPr lang="en-US" sz="3300" dirty="0"/>
              <a:t>= 0.985 </a:t>
            </a:r>
            <a:r>
              <a:rPr lang="en-US" sz="3300" b="1" dirty="0"/>
              <a:t>G) </a:t>
            </a:r>
            <a:r>
              <a:rPr lang="en-US" sz="3300" dirty="0"/>
              <a:t>Histogram of absolute error (test – prediction) for all 75 reconstruction virtual locations (mV).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3A82DA6-1E4B-62CB-735C-C4559E005A9C}"/>
              </a:ext>
            </a:extLst>
          </p:cNvPr>
          <p:cNvCxnSpPr>
            <a:cxnSpLocks/>
          </p:cNvCxnSpPr>
          <p:nvPr/>
        </p:nvCxnSpPr>
        <p:spPr>
          <a:xfrm>
            <a:off x="19966876" y="23649121"/>
            <a:ext cx="5939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4C530DB-1C02-3374-C0C4-C88CCEE70583}"/>
              </a:ext>
            </a:extLst>
          </p:cNvPr>
          <p:cNvSpPr txBox="1"/>
          <p:nvPr/>
        </p:nvSpPr>
        <p:spPr>
          <a:xfrm>
            <a:off x="46568176" y="21583892"/>
            <a:ext cx="4032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 Architecture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3FD5AF6-2F29-8F65-3074-E2012D0C6DD8}"/>
              </a:ext>
            </a:extLst>
          </p:cNvPr>
          <p:cNvSpPr txBox="1"/>
          <p:nvPr/>
        </p:nvSpPr>
        <p:spPr>
          <a:xfrm rot="16200000">
            <a:off x="20339929" y="23211240"/>
            <a:ext cx="1077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mV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0604B-2AC0-432D-C507-20FAB7FB5E7B}"/>
              </a:ext>
            </a:extLst>
          </p:cNvPr>
          <p:cNvGrpSpPr/>
          <p:nvPr/>
        </p:nvGrpSpPr>
        <p:grpSpPr>
          <a:xfrm>
            <a:off x="33322939" y="21515957"/>
            <a:ext cx="6593972" cy="4556017"/>
            <a:chOff x="32594436" y="21804605"/>
            <a:chExt cx="6593972" cy="4556017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1624B1A-B529-ACB3-FC1B-D99A1ADA347C}"/>
                </a:ext>
              </a:extLst>
            </p:cNvPr>
            <p:cNvCxnSpPr>
              <a:cxnSpLocks/>
            </p:cNvCxnSpPr>
            <p:nvPr/>
          </p:nvCxnSpPr>
          <p:spPr>
            <a:xfrm>
              <a:off x="32594436" y="24050861"/>
              <a:ext cx="3401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F91ACDA-9248-D431-83B1-C48774AA8A26}"/>
                </a:ext>
              </a:extLst>
            </p:cNvPr>
            <p:cNvSpPr txBox="1"/>
            <p:nvPr/>
          </p:nvSpPr>
          <p:spPr>
            <a:xfrm rot="16200000">
              <a:off x="33139704" y="25037577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75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18F395A-700E-1656-52EA-1F4A89A6615B}"/>
                </a:ext>
              </a:extLst>
            </p:cNvPr>
            <p:cNvSpPr txBox="1"/>
            <p:nvPr/>
          </p:nvSpPr>
          <p:spPr>
            <a:xfrm rot="16200000">
              <a:off x="33106020" y="21989179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67DAABD-8737-BC66-181D-385006C2B729}"/>
                </a:ext>
              </a:extLst>
            </p:cNvPr>
            <p:cNvSpPr txBox="1"/>
            <p:nvPr/>
          </p:nvSpPr>
          <p:spPr>
            <a:xfrm>
              <a:off x="33606575" y="21883751"/>
              <a:ext cx="463864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/>
                <a:t>All Test </a:t>
              </a:r>
              <a:r>
                <a:rPr lang="en-US" sz="5000" dirty="0" err="1"/>
                <a:t>TransPs</a:t>
              </a:r>
              <a:endParaRPr lang="en-US" sz="5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D432113-68D0-1742-E945-8C5002780E1F}"/>
                </a:ext>
              </a:extLst>
            </p:cNvPr>
            <p:cNvSpPr txBox="1"/>
            <p:nvPr/>
          </p:nvSpPr>
          <p:spPr>
            <a:xfrm rot="16200000">
              <a:off x="32476458" y="23593506"/>
              <a:ext cx="2213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Locations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451B318-1E43-99AA-4427-F415BE0B5134}"/>
                </a:ext>
              </a:extLst>
            </p:cNvPr>
            <p:cNvSpPr txBox="1"/>
            <p:nvPr/>
          </p:nvSpPr>
          <p:spPr>
            <a:xfrm>
              <a:off x="33817789" y="25586241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BD6A5F8-68B3-8908-F027-3D844D5D2E8B}"/>
                </a:ext>
              </a:extLst>
            </p:cNvPr>
            <p:cNvSpPr txBox="1"/>
            <p:nvPr/>
          </p:nvSpPr>
          <p:spPr>
            <a:xfrm>
              <a:off x="37357381" y="25638396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500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645C79-14F3-FCFC-D4E8-9942E90C5B79}"/>
                </a:ext>
              </a:extLst>
            </p:cNvPr>
            <p:cNvSpPr txBox="1"/>
            <p:nvPr/>
          </p:nvSpPr>
          <p:spPr>
            <a:xfrm>
              <a:off x="34779028" y="25652736"/>
              <a:ext cx="2605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Time (</a:t>
              </a:r>
              <a:r>
                <a:rPr lang="en-US" sz="4000" dirty="0" err="1"/>
                <a:t>ms</a:t>
              </a:r>
              <a:r>
                <a:rPr lang="en-US" sz="4000" dirty="0"/>
                <a:t>)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4D112056-2448-9024-89FD-2178787BD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5161" r="5774"/>
            <a:stretch/>
          </p:blipFill>
          <p:spPr>
            <a:xfrm>
              <a:off x="38088167" y="22599506"/>
              <a:ext cx="380388" cy="320594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C385E53-CA5E-32BA-79F1-5DA56EED3ADC}"/>
                </a:ext>
              </a:extLst>
            </p:cNvPr>
            <p:cNvSpPr txBox="1"/>
            <p:nvPr/>
          </p:nvSpPr>
          <p:spPr>
            <a:xfrm rot="5400000">
              <a:off x="38295948" y="23823294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mV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B756E44-708F-2830-5CF1-842DCF5F2C85}"/>
              </a:ext>
            </a:extLst>
          </p:cNvPr>
          <p:cNvSpPr txBox="1"/>
          <p:nvPr/>
        </p:nvSpPr>
        <p:spPr>
          <a:xfrm>
            <a:off x="39126165" y="24891300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-90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9426DE8-49BF-49B4-47B5-F23477534925}"/>
              </a:ext>
            </a:extLst>
          </p:cNvPr>
          <p:cNvSpPr txBox="1"/>
          <p:nvPr/>
        </p:nvSpPr>
        <p:spPr>
          <a:xfrm>
            <a:off x="39141546" y="22122686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40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8B8E97B-22B2-5F60-335E-9B550E3E7D63}"/>
              </a:ext>
            </a:extLst>
          </p:cNvPr>
          <p:cNvGrpSpPr/>
          <p:nvPr/>
        </p:nvGrpSpPr>
        <p:grpSpPr>
          <a:xfrm>
            <a:off x="17597824" y="6788222"/>
            <a:ext cx="8659860" cy="7025520"/>
            <a:chOff x="12875268" y="7002135"/>
            <a:chExt cx="8659860" cy="702552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91190FD-FE34-CA19-5AE0-F6435A1F76CA}"/>
                </a:ext>
              </a:extLst>
            </p:cNvPr>
            <p:cNvSpPr txBox="1"/>
            <p:nvPr/>
          </p:nvSpPr>
          <p:spPr>
            <a:xfrm rot="16200000">
              <a:off x="13267058" y="7715440"/>
              <a:ext cx="21960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100%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622538D-E77E-C0BF-7BF2-C24A2626423E}"/>
                </a:ext>
              </a:extLst>
            </p:cNvPr>
            <p:cNvGrpSpPr/>
            <p:nvPr/>
          </p:nvGrpSpPr>
          <p:grpSpPr>
            <a:xfrm>
              <a:off x="12875268" y="7397175"/>
              <a:ext cx="8659860" cy="6630480"/>
              <a:chOff x="12875268" y="7397175"/>
              <a:chExt cx="8659860" cy="6630480"/>
            </a:xfrm>
          </p:grpSpPr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B95F6388-C26E-F604-566B-FC91E22C03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10423" t="6286" b="23811"/>
              <a:stretch/>
            </p:blipFill>
            <p:spPr>
              <a:xfrm>
                <a:off x="14618904" y="8207382"/>
                <a:ext cx="6916224" cy="4502304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E1B3D3-465A-34FD-5019-F088F99CC1C7}"/>
                  </a:ext>
                </a:extLst>
              </p:cNvPr>
              <p:cNvSpPr txBox="1"/>
              <p:nvPr/>
            </p:nvSpPr>
            <p:spPr>
              <a:xfrm rot="16200000">
                <a:off x="13658204" y="11968524"/>
                <a:ext cx="13113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0%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1FF51C1-A7CA-8837-1787-8F035809A027}"/>
                  </a:ext>
                </a:extLst>
              </p:cNvPr>
              <p:cNvSpPr txBox="1"/>
              <p:nvPr/>
            </p:nvSpPr>
            <p:spPr>
              <a:xfrm rot="16200000">
                <a:off x="12908941" y="9695599"/>
                <a:ext cx="50436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97.37% ± 0.001%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DD9641-C228-4C4F-B2C9-411FB7A5C9A2}"/>
                  </a:ext>
                </a:extLst>
              </p:cNvPr>
              <p:cNvSpPr txBox="1"/>
              <p:nvPr/>
            </p:nvSpPr>
            <p:spPr>
              <a:xfrm rot="16200000">
                <a:off x="14532104" y="10142395"/>
                <a:ext cx="39405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96.43% ± 0.001%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BD5F91E-7285-882A-110F-456466FC0B79}"/>
                  </a:ext>
                </a:extLst>
              </p:cNvPr>
              <p:cNvSpPr txBox="1"/>
              <p:nvPr/>
            </p:nvSpPr>
            <p:spPr>
              <a:xfrm rot="16200000">
                <a:off x="15547809" y="10090230"/>
                <a:ext cx="39405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95.97% ± 0.002%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298A49-37A9-D927-0D1F-511FE025E5D5}"/>
                  </a:ext>
                </a:extLst>
              </p:cNvPr>
              <p:cNvSpPr txBox="1"/>
              <p:nvPr/>
            </p:nvSpPr>
            <p:spPr>
              <a:xfrm rot="16200000">
                <a:off x="16619158" y="10142394"/>
                <a:ext cx="39405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96.03% ± 0.001%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E2B337-21FF-E8CA-855F-EA84341362E7}"/>
                  </a:ext>
                </a:extLst>
              </p:cNvPr>
              <p:cNvSpPr txBox="1"/>
              <p:nvPr/>
            </p:nvSpPr>
            <p:spPr>
              <a:xfrm>
                <a:off x="14707419" y="7397175"/>
                <a:ext cx="679204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500" dirty="0"/>
                  <a:t>Classification Accuracy 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E34C98F-7032-8CEF-A4B3-F18A4DCAF5F9}"/>
                  </a:ext>
                </a:extLst>
              </p:cNvPr>
              <p:cNvSpPr txBox="1"/>
              <p:nvPr/>
            </p:nvSpPr>
            <p:spPr>
              <a:xfrm>
                <a:off x="14343806" y="12609905"/>
                <a:ext cx="205194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RF</a:t>
                </a:r>
              </a:p>
              <a:p>
                <a:pPr algn="ctr"/>
                <a:r>
                  <a:rPr lang="en-US" sz="4000" dirty="0" err="1"/>
                  <a:t>kF</a:t>
                </a:r>
                <a:endParaRPr lang="en-US" sz="40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1B8EC0D-1A8F-5DA9-8DEF-4392B0366B90}"/>
                  </a:ext>
                </a:extLst>
              </p:cNvPr>
              <p:cNvSpPr txBox="1"/>
              <p:nvPr/>
            </p:nvSpPr>
            <p:spPr>
              <a:xfrm>
                <a:off x="15752685" y="12639661"/>
                <a:ext cx="152792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RF</a:t>
                </a:r>
              </a:p>
              <a:p>
                <a:pPr algn="ctr"/>
                <a:r>
                  <a:rPr lang="en-US" sz="4000" dirty="0" err="1"/>
                  <a:t>SkF</a:t>
                </a:r>
                <a:endParaRPr lang="en-US" sz="4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075694-9453-AD60-F467-7CCC4A5D0BA1}"/>
                  </a:ext>
                </a:extLst>
              </p:cNvPr>
              <p:cNvSpPr txBox="1"/>
              <p:nvPr/>
            </p:nvSpPr>
            <p:spPr>
              <a:xfrm>
                <a:off x="16781651" y="12693749"/>
                <a:ext cx="152792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SVM</a:t>
                </a:r>
              </a:p>
              <a:p>
                <a:pPr algn="ctr"/>
                <a:r>
                  <a:rPr lang="en-US" sz="4000" dirty="0" err="1"/>
                  <a:t>kF</a:t>
                </a:r>
                <a:endParaRPr lang="en-US" sz="40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73FBB75-2C3B-7BF6-1B13-99205D251A23}"/>
                  </a:ext>
                </a:extLst>
              </p:cNvPr>
              <p:cNvSpPr txBox="1"/>
              <p:nvPr/>
            </p:nvSpPr>
            <p:spPr>
              <a:xfrm>
                <a:off x="17842684" y="12693749"/>
                <a:ext cx="152792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SVM</a:t>
                </a:r>
              </a:p>
              <a:p>
                <a:pPr algn="ctr"/>
                <a:r>
                  <a:rPr lang="en-US" sz="4000" dirty="0" err="1"/>
                  <a:t>SkF</a:t>
                </a:r>
                <a:endParaRPr lang="en-US" sz="40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07F7101-DAF2-A8E0-AF03-4C905F7A926F}"/>
                  </a:ext>
                </a:extLst>
              </p:cNvPr>
              <p:cNvSpPr txBox="1"/>
              <p:nvPr/>
            </p:nvSpPr>
            <p:spPr>
              <a:xfrm rot="16200000">
                <a:off x="10835987" y="9814235"/>
                <a:ext cx="564822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Accuracy </a:t>
                </a:r>
              </a:p>
              <a:p>
                <a:pPr algn="ctr"/>
                <a:r>
                  <a:rPr lang="en-US" sz="4800" dirty="0"/>
                  <a:t>(test-pred)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8C17034-DB3E-5B40-2A01-D9DE0DD5B312}"/>
                  </a:ext>
                </a:extLst>
              </p:cNvPr>
              <p:cNvSpPr txBox="1"/>
              <p:nvPr/>
            </p:nvSpPr>
            <p:spPr>
              <a:xfrm>
                <a:off x="18855611" y="12704216"/>
                <a:ext cx="152792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KNN</a:t>
                </a:r>
              </a:p>
              <a:p>
                <a:pPr algn="ctr"/>
                <a:r>
                  <a:rPr lang="en-US" sz="4000" dirty="0" err="1"/>
                  <a:t>kF</a:t>
                </a:r>
                <a:endParaRPr lang="en-US" sz="40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50181E5-F229-86BF-27B6-E6D1DD1F82B4}"/>
                  </a:ext>
                </a:extLst>
              </p:cNvPr>
              <p:cNvSpPr txBox="1"/>
              <p:nvPr/>
            </p:nvSpPr>
            <p:spPr>
              <a:xfrm>
                <a:off x="19916644" y="12704216"/>
                <a:ext cx="152792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KNN</a:t>
                </a:r>
              </a:p>
              <a:p>
                <a:pPr algn="ctr"/>
                <a:r>
                  <a:rPr lang="en-US" sz="4000" dirty="0" err="1"/>
                  <a:t>SkF</a:t>
                </a:r>
                <a:endParaRPr lang="en-US" sz="40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E56DC2D-5101-E36F-2096-740EE57EB7DC}"/>
                  </a:ext>
                </a:extLst>
              </p:cNvPr>
              <p:cNvSpPr txBox="1"/>
              <p:nvPr/>
            </p:nvSpPr>
            <p:spPr>
              <a:xfrm rot="16200000">
                <a:off x="17612792" y="10178815"/>
                <a:ext cx="39405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96.95% ± 0.001%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8F2576A-EBC5-C950-D042-15716F1183FA}"/>
                  </a:ext>
                </a:extLst>
              </p:cNvPr>
              <p:cNvSpPr txBox="1"/>
              <p:nvPr/>
            </p:nvSpPr>
            <p:spPr>
              <a:xfrm rot="16200000">
                <a:off x="18655873" y="10168847"/>
                <a:ext cx="39405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96.95% ± 0.001%</a:t>
                </a:r>
              </a:p>
            </p:txBody>
          </p:sp>
        </p:grp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A9230F1-7161-0654-9F7F-2BF329FFB4E2}"/>
              </a:ext>
            </a:extLst>
          </p:cNvPr>
          <p:cNvGrpSpPr/>
          <p:nvPr/>
        </p:nvGrpSpPr>
        <p:grpSpPr>
          <a:xfrm>
            <a:off x="2334271" y="6106951"/>
            <a:ext cx="4327334" cy="7925795"/>
            <a:chOff x="-2114836" y="6108535"/>
            <a:chExt cx="4327334" cy="792579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6FE845-80BA-CCFD-24C7-6B0554BB7A6E}"/>
                </a:ext>
              </a:extLst>
            </p:cNvPr>
            <p:cNvGrpSpPr/>
            <p:nvPr/>
          </p:nvGrpSpPr>
          <p:grpSpPr>
            <a:xfrm rot="16200000">
              <a:off x="-3914067" y="7907766"/>
              <a:ext cx="7925795" cy="4327334"/>
              <a:chOff x="2178071" y="6795331"/>
              <a:chExt cx="7925795" cy="432733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5197AC-DDDA-9B62-D1F4-EE2DFE994A64}"/>
                  </a:ext>
                </a:extLst>
              </p:cNvPr>
              <p:cNvGrpSpPr/>
              <p:nvPr/>
            </p:nvGrpSpPr>
            <p:grpSpPr>
              <a:xfrm>
                <a:off x="2532008" y="7596800"/>
                <a:ext cx="6855374" cy="1290320"/>
                <a:chOff x="28897008" y="6949440"/>
                <a:chExt cx="6855374" cy="129032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AC5B1DA1-9659-5A7E-E0AC-1A5BADEABCCD}"/>
                    </a:ext>
                  </a:extLst>
                </p:cNvPr>
                <p:cNvGrpSpPr/>
                <p:nvPr/>
              </p:nvGrpSpPr>
              <p:grpSpPr>
                <a:xfrm>
                  <a:off x="28928646" y="7386319"/>
                  <a:ext cx="6070991" cy="398586"/>
                  <a:chOff x="29121686" y="5181599"/>
                  <a:chExt cx="6070991" cy="398586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5DA8DD56-6FF5-007B-9DB6-5495940C555D}"/>
                      </a:ext>
                    </a:extLst>
                  </p:cNvPr>
                  <p:cNvSpPr/>
                  <p:nvPr/>
                </p:nvSpPr>
                <p:spPr>
                  <a:xfrm>
                    <a:off x="30081415" y="5181600"/>
                    <a:ext cx="5111262" cy="39858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2C47717-E74B-6480-5BB1-88768E147DC7}"/>
                      </a:ext>
                    </a:extLst>
                  </p:cNvPr>
                  <p:cNvSpPr/>
                  <p:nvPr/>
                </p:nvSpPr>
                <p:spPr>
                  <a:xfrm>
                    <a:off x="29121686" y="5181599"/>
                    <a:ext cx="2272650" cy="398585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583AE24-E409-1374-899A-C0E5EE1CC928}"/>
                    </a:ext>
                  </a:extLst>
                </p:cNvPr>
                <p:cNvSpPr/>
                <p:nvPr/>
              </p:nvSpPr>
              <p:spPr>
                <a:xfrm>
                  <a:off x="28897008" y="6949440"/>
                  <a:ext cx="6855374" cy="1290320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D17C81-3F1F-98D0-1DFD-CAF382E068A7}"/>
                  </a:ext>
                </a:extLst>
              </p:cNvPr>
              <p:cNvSpPr txBox="1"/>
              <p:nvPr/>
            </p:nvSpPr>
            <p:spPr>
              <a:xfrm>
                <a:off x="2178071" y="6795331"/>
                <a:ext cx="792579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" dirty="0"/>
                  <a:t>Number of samples per class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D73FD01-1782-0BFD-7804-4E12305FC92B}"/>
                  </a:ext>
                </a:extLst>
              </p:cNvPr>
              <p:cNvSpPr/>
              <p:nvPr/>
            </p:nvSpPr>
            <p:spPr>
              <a:xfrm rot="5400000">
                <a:off x="3473733" y="9316610"/>
                <a:ext cx="789154" cy="42601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451D72-F896-B8F1-D7C3-72D12575F177}"/>
                  </a:ext>
                </a:extLst>
              </p:cNvPr>
              <p:cNvSpPr/>
              <p:nvPr/>
            </p:nvSpPr>
            <p:spPr>
              <a:xfrm rot="5400000">
                <a:off x="4718841" y="9242002"/>
                <a:ext cx="789154" cy="42601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ACD36B-18DB-D63C-C4E3-F617CAED9EF4}"/>
                  </a:ext>
                </a:extLst>
              </p:cNvPr>
              <p:cNvSpPr txBox="1"/>
              <p:nvPr/>
            </p:nvSpPr>
            <p:spPr>
              <a:xfrm rot="5400000">
                <a:off x="7599835" y="8611675"/>
                <a:ext cx="231159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10,506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C069AD-6F90-2B44-7855-9F11D920408F}"/>
                  </a:ext>
                </a:extLst>
              </p:cNvPr>
              <p:cNvSpPr txBox="1"/>
              <p:nvPr/>
            </p:nvSpPr>
            <p:spPr>
              <a:xfrm rot="5400000">
                <a:off x="3430108" y="9646072"/>
                <a:ext cx="2101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Normal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46AB3B6-C167-87BD-F82F-552DC6AA0A01}"/>
                  </a:ext>
                </a:extLst>
              </p:cNvPr>
              <p:cNvSpPr txBox="1"/>
              <p:nvPr/>
            </p:nvSpPr>
            <p:spPr>
              <a:xfrm rot="5400000">
                <a:off x="4662756" y="9748504"/>
                <a:ext cx="2101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Abnormal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58ED60E-59FE-E6FC-D9C2-DA92A89A67F1}"/>
                </a:ext>
              </a:extLst>
            </p:cNvPr>
            <p:cNvSpPr txBox="1"/>
            <p:nvPr/>
          </p:nvSpPr>
          <p:spPr>
            <a:xfrm>
              <a:off x="-34889" y="13334158"/>
              <a:ext cx="849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B82C790-7B00-050A-68A8-23A5BC3E4721}"/>
              </a:ext>
            </a:extLst>
          </p:cNvPr>
          <p:cNvGrpSpPr/>
          <p:nvPr/>
        </p:nvGrpSpPr>
        <p:grpSpPr>
          <a:xfrm>
            <a:off x="18493507" y="18065265"/>
            <a:ext cx="8038084" cy="7174607"/>
            <a:chOff x="22836633" y="8287769"/>
            <a:chExt cx="8038084" cy="7174607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3014506-3028-E253-1AA4-ADA077C8B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90580" t="5655" r="5302" b="8159"/>
            <a:stretch/>
          </p:blipFill>
          <p:spPr>
            <a:xfrm>
              <a:off x="29862886" y="8964586"/>
              <a:ext cx="437194" cy="5619516"/>
            </a:xfrm>
            <a:prstGeom prst="rect">
              <a:avLst/>
            </a:prstGeom>
          </p:spPr>
        </p:pic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E174953-A43E-747B-B457-7303C42BA540}"/>
                </a:ext>
              </a:extLst>
            </p:cNvPr>
            <p:cNvGrpSpPr/>
            <p:nvPr/>
          </p:nvGrpSpPr>
          <p:grpSpPr>
            <a:xfrm>
              <a:off x="23683596" y="8964586"/>
              <a:ext cx="6227701" cy="5536902"/>
              <a:chOff x="20107019" y="6580201"/>
              <a:chExt cx="6227701" cy="5536902"/>
            </a:xfrm>
          </p:grpSpPr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EF717815-E368-014B-8829-177ED704E5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7141" t="5266" r="12657" b="9351"/>
              <a:stretch/>
            </p:blipFill>
            <p:spPr>
              <a:xfrm>
                <a:off x="20107019" y="6580201"/>
                <a:ext cx="6181981" cy="5536902"/>
              </a:xfrm>
              <a:prstGeom prst="rect">
                <a:avLst/>
              </a:prstGeom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88B8BE8-292B-40B1-DE7F-484C613771FE}"/>
                  </a:ext>
                </a:extLst>
              </p:cNvPr>
              <p:cNvSpPr txBox="1"/>
              <p:nvPr/>
            </p:nvSpPr>
            <p:spPr>
              <a:xfrm>
                <a:off x="20183219" y="6794863"/>
                <a:ext cx="61515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99.82%    </a:t>
                </a:r>
                <a:r>
                  <a:rPr lang="en-US" sz="2800" dirty="0"/>
                  <a:t>0.04%   0.09%   0.01%    0.03%   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7DFF0A-D202-48DE-5583-A713D25B132A}"/>
                  </a:ext>
                </a:extLst>
              </p:cNvPr>
              <p:cNvSpPr txBox="1"/>
              <p:nvPr/>
            </p:nvSpPr>
            <p:spPr>
              <a:xfrm>
                <a:off x="20122259" y="7971813"/>
                <a:ext cx="6181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33.09%</a:t>
                </a:r>
                <a:r>
                  <a:rPr lang="en-US" sz="2800" dirty="0">
                    <a:solidFill>
                      <a:schemeClr val="bg1"/>
                    </a:solidFill>
                  </a:rPr>
                  <a:t>   66.19%</a:t>
                </a:r>
                <a:r>
                  <a:rPr lang="en-US" sz="2800" dirty="0"/>
                  <a:t>  0.72%   0.00%    0.00%   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DDFAA4E-692F-7019-BB5E-C5D2BDA5313E}"/>
                  </a:ext>
                </a:extLst>
              </p:cNvPr>
              <p:cNvSpPr txBox="1"/>
              <p:nvPr/>
            </p:nvSpPr>
            <p:spPr>
              <a:xfrm>
                <a:off x="20137499" y="9087042"/>
                <a:ext cx="61515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 5.11%</a:t>
                </a:r>
                <a:r>
                  <a:rPr lang="en-US" sz="28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800" dirty="0"/>
                  <a:t>0.72%   93.51%    1.24%   0.14% 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BBDF3-FA0A-9B79-8399-EF8B49D0F981}"/>
                  </a:ext>
                </a:extLst>
              </p:cNvPr>
              <p:cNvSpPr txBox="1"/>
              <p:nvPr/>
            </p:nvSpPr>
            <p:spPr>
              <a:xfrm>
                <a:off x="20137498" y="10130834"/>
                <a:ext cx="6181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 32.50%</a:t>
                </a:r>
                <a:r>
                  <a:rPr lang="en-US" sz="28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800" dirty="0"/>
                  <a:t>0.00%   3.75%  63.75%   0.00% 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061B9C1-1D59-8221-F51E-4EED318295B7}"/>
                  </a:ext>
                </a:extLst>
              </p:cNvPr>
              <p:cNvSpPr txBox="1"/>
              <p:nvPr/>
            </p:nvSpPr>
            <p:spPr>
              <a:xfrm>
                <a:off x="20137499" y="11269407"/>
                <a:ext cx="61819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 1.87%</a:t>
                </a:r>
                <a:r>
                  <a:rPr lang="en-US" sz="28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800" dirty="0"/>
                  <a:t>0.00%    0.25%   0.00 %   </a:t>
                </a:r>
                <a:r>
                  <a:rPr lang="en-US" sz="2800" dirty="0">
                    <a:solidFill>
                      <a:schemeClr val="bg1"/>
                    </a:solidFill>
                  </a:rPr>
                  <a:t>97.89%</a:t>
                </a:r>
                <a:r>
                  <a:rPr lang="en-US" sz="2800" dirty="0"/>
                  <a:t> 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C2AACE-225A-0C25-2316-99FEB1DA2198}"/>
                </a:ext>
              </a:extLst>
            </p:cNvPr>
            <p:cNvSpPr txBox="1"/>
            <p:nvPr/>
          </p:nvSpPr>
          <p:spPr>
            <a:xfrm rot="5400000">
              <a:off x="29955798" y="9125134"/>
              <a:ext cx="10578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100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E343D54-D2C2-6BC0-05D1-FC29A0715148}"/>
                </a:ext>
              </a:extLst>
            </p:cNvPr>
            <p:cNvSpPr txBox="1"/>
            <p:nvPr/>
          </p:nvSpPr>
          <p:spPr>
            <a:xfrm rot="5400000">
              <a:off x="30145578" y="14159651"/>
              <a:ext cx="5232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2E660A-E870-1AF7-FA8C-8B00F1A58CBF}"/>
                </a:ext>
              </a:extLst>
            </p:cNvPr>
            <p:cNvSpPr txBox="1"/>
            <p:nvPr/>
          </p:nvSpPr>
          <p:spPr>
            <a:xfrm rot="5400000">
              <a:off x="29090855" y="11601006"/>
              <a:ext cx="2982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Percentage (%)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864529B-B80F-E395-BFD5-0D871A9947D2}"/>
                </a:ext>
              </a:extLst>
            </p:cNvPr>
            <p:cNvSpPr txBox="1"/>
            <p:nvPr/>
          </p:nvSpPr>
          <p:spPr>
            <a:xfrm>
              <a:off x="24229613" y="14877601"/>
              <a:ext cx="5507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Predicted Labels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F670775-6DA8-592C-3D0B-7A4A7BFCDE97}"/>
                </a:ext>
              </a:extLst>
            </p:cNvPr>
            <p:cNvSpPr txBox="1"/>
            <p:nvPr/>
          </p:nvSpPr>
          <p:spPr>
            <a:xfrm rot="16200000">
              <a:off x="20375510" y="11620249"/>
              <a:ext cx="5507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True Labels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2ADEC96-0024-12AB-5BDC-ABC8B8BE9195}"/>
                </a:ext>
              </a:extLst>
            </p:cNvPr>
            <p:cNvSpPr txBox="1"/>
            <p:nvPr/>
          </p:nvSpPr>
          <p:spPr>
            <a:xfrm>
              <a:off x="24087524" y="14431287"/>
              <a:ext cx="58668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(1)        (2)        (3)        (4)        (5)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3998BCD-7137-AE41-6D19-B4BA3F02503A}"/>
                </a:ext>
              </a:extLst>
            </p:cNvPr>
            <p:cNvSpPr txBox="1"/>
            <p:nvPr/>
          </p:nvSpPr>
          <p:spPr>
            <a:xfrm rot="5400000">
              <a:off x="20531248" y="11805176"/>
              <a:ext cx="58668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(1)       (2)      (3)        (4)       (5)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CA96770-1920-35AB-12EA-BBC2FF66672D}"/>
                </a:ext>
              </a:extLst>
            </p:cNvPr>
            <p:cNvSpPr txBox="1"/>
            <p:nvPr/>
          </p:nvSpPr>
          <p:spPr>
            <a:xfrm>
              <a:off x="23598747" y="8287769"/>
              <a:ext cx="676875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600" dirty="0"/>
                <a:t>Confusion Matrix for KNN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99E7A9C-825E-53FC-C917-D59F9F1C9DC9}"/>
              </a:ext>
            </a:extLst>
          </p:cNvPr>
          <p:cNvGrpSpPr/>
          <p:nvPr/>
        </p:nvGrpSpPr>
        <p:grpSpPr>
          <a:xfrm>
            <a:off x="28749121" y="11614996"/>
            <a:ext cx="8363650" cy="5966194"/>
            <a:chOff x="24164280" y="20796519"/>
            <a:chExt cx="7003975" cy="5395043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F32271AF-547E-139D-F484-55E2089E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5130106" y="22129870"/>
              <a:ext cx="5291894" cy="3502658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19BE4B6-4BE9-AAD8-4065-C6B62A55654D}"/>
                </a:ext>
              </a:extLst>
            </p:cNvPr>
            <p:cNvSpPr txBox="1"/>
            <p:nvPr/>
          </p:nvSpPr>
          <p:spPr>
            <a:xfrm>
              <a:off x="24164280" y="20796519"/>
              <a:ext cx="7003975" cy="1475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/>
                <a:t>Regression plot </a:t>
              </a:r>
            </a:p>
            <a:p>
              <a:pPr algn="ctr"/>
              <a:r>
                <a:rPr lang="en-US" sz="5000" dirty="0"/>
                <a:t>(pred vs test)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32FDA6E-C35F-F437-0828-1B97B37D98CA}"/>
                </a:ext>
              </a:extLst>
            </p:cNvPr>
            <p:cNvSpPr txBox="1"/>
            <p:nvPr/>
          </p:nvSpPr>
          <p:spPr>
            <a:xfrm>
              <a:off x="25059697" y="25458908"/>
              <a:ext cx="844952" cy="695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AA365CC-31D0-042D-5EF0-9524E510F7C2}"/>
                </a:ext>
              </a:extLst>
            </p:cNvPr>
            <p:cNvSpPr txBox="1"/>
            <p:nvPr/>
          </p:nvSpPr>
          <p:spPr>
            <a:xfrm>
              <a:off x="29489144" y="25476662"/>
              <a:ext cx="1310135" cy="69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120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3A4C5EA-31A3-55F8-66E9-649063A8135A}"/>
                </a:ext>
              </a:extLst>
            </p:cNvPr>
            <p:cNvSpPr txBox="1"/>
            <p:nvPr/>
          </p:nvSpPr>
          <p:spPr>
            <a:xfrm>
              <a:off x="24774483" y="25047889"/>
              <a:ext cx="844952" cy="695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0FB1D7A-CBB3-3EE8-0E10-5A9284CB996B}"/>
                </a:ext>
              </a:extLst>
            </p:cNvPr>
            <p:cNvSpPr txBox="1"/>
            <p:nvPr/>
          </p:nvSpPr>
          <p:spPr>
            <a:xfrm>
              <a:off x="24347193" y="22032460"/>
              <a:ext cx="957802" cy="695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120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D44F518-A4BB-EE7D-52F7-A0D4772B5CBD}"/>
                </a:ext>
              </a:extLst>
            </p:cNvPr>
            <p:cNvSpPr txBox="1"/>
            <p:nvPr/>
          </p:nvSpPr>
          <p:spPr>
            <a:xfrm>
              <a:off x="25313833" y="25495781"/>
              <a:ext cx="4791919" cy="695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Test (</a:t>
              </a:r>
              <a:r>
                <a:rPr lang="en-US" sz="4400" dirty="0" err="1"/>
                <a:t>ms</a:t>
              </a:r>
              <a:r>
                <a:rPr lang="en-US" sz="4400" dirty="0"/>
                <a:t>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294117D-F9B9-6913-0AD2-76799F8685B1}"/>
                </a:ext>
              </a:extLst>
            </p:cNvPr>
            <p:cNvSpPr txBox="1"/>
            <p:nvPr/>
          </p:nvSpPr>
          <p:spPr>
            <a:xfrm rot="16200000">
              <a:off x="23195698" y="23601226"/>
              <a:ext cx="304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Pred (</a:t>
              </a:r>
              <a:r>
                <a:rPr lang="en-US" sz="4400" dirty="0" err="1"/>
                <a:t>ms</a:t>
              </a:r>
              <a:r>
                <a:rPr lang="en-US" sz="4400" dirty="0"/>
                <a:t>)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2796BD3-6C1C-D493-BE72-E254B2E26A43}"/>
                </a:ext>
              </a:extLst>
            </p:cNvPr>
            <p:cNvGrpSpPr/>
            <p:nvPr/>
          </p:nvGrpSpPr>
          <p:grpSpPr>
            <a:xfrm>
              <a:off x="25328750" y="22255291"/>
              <a:ext cx="2749927" cy="1392909"/>
              <a:chOff x="25482173" y="22278762"/>
              <a:chExt cx="2749927" cy="1392909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0F65187-810E-05C7-F439-D51CFD87C5E1}"/>
                  </a:ext>
                </a:extLst>
              </p:cNvPr>
              <p:cNvSpPr/>
              <p:nvPr/>
            </p:nvSpPr>
            <p:spPr>
              <a:xfrm>
                <a:off x="25557597" y="22477519"/>
                <a:ext cx="242947" cy="209713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67C7FC7-F185-430B-2B14-78EC21880ADC}"/>
                  </a:ext>
                </a:extLst>
              </p:cNvPr>
              <p:cNvCxnSpPr/>
              <p:nvPr/>
            </p:nvCxnSpPr>
            <p:spPr>
              <a:xfrm>
                <a:off x="25482173" y="22985952"/>
                <a:ext cx="393796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1BD7D9D-3CA1-354A-56F9-D69AC5308674}"/>
                  </a:ext>
                </a:extLst>
              </p:cNvPr>
              <p:cNvCxnSpPr/>
              <p:nvPr/>
            </p:nvCxnSpPr>
            <p:spPr>
              <a:xfrm>
                <a:off x="25492326" y="23416144"/>
                <a:ext cx="393796" cy="0"/>
              </a:xfrm>
              <a:prstGeom prst="line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6ED4AB9-7DCA-E079-F48E-BFAA1DECBCE0}"/>
                  </a:ext>
                </a:extLst>
              </p:cNvPr>
              <p:cNvSpPr txBox="1"/>
              <p:nvPr/>
            </p:nvSpPr>
            <p:spPr>
              <a:xfrm>
                <a:off x="25830771" y="22278762"/>
                <a:ext cx="173937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Data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210A634-A979-05A9-D58A-2248174B252E}"/>
                  </a:ext>
                </a:extLst>
              </p:cNvPr>
              <p:cNvSpPr txBox="1"/>
              <p:nvPr/>
            </p:nvSpPr>
            <p:spPr>
              <a:xfrm>
                <a:off x="25830771" y="22715431"/>
                <a:ext cx="173937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Linear Fit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D1CEDBA-6D11-C4A8-82CB-9D783CB2C412}"/>
                  </a:ext>
                </a:extLst>
              </p:cNvPr>
              <p:cNvSpPr txBox="1"/>
              <p:nvPr/>
            </p:nvSpPr>
            <p:spPr>
              <a:xfrm>
                <a:off x="25800544" y="23117673"/>
                <a:ext cx="24315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95% Conf Inv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0154781-AE3D-2969-EA0E-DB7DD6851C4F}"/>
                </a:ext>
              </a:extLst>
            </p:cNvPr>
            <p:cNvSpPr txBox="1"/>
            <p:nvPr/>
          </p:nvSpPr>
          <p:spPr>
            <a:xfrm>
              <a:off x="28114170" y="24768776"/>
              <a:ext cx="2431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R</a:t>
              </a:r>
              <a:r>
                <a:rPr lang="en-US" sz="4000" baseline="30000" dirty="0"/>
                <a:t>2 </a:t>
              </a:r>
              <a:r>
                <a:rPr lang="en-US" sz="4000" dirty="0"/>
                <a:t>= 0.95</a:t>
              </a: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EE343F7-9404-ABA4-33EB-5991B53E51B5}"/>
              </a:ext>
            </a:extLst>
          </p:cNvPr>
          <p:cNvSpPr txBox="1"/>
          <p:nvPr/>
        </p:nvSpPr>
        <p:spPr>
          <a:xfrm>
            <a:off x="564511" y="29799172"/>
            <a:ext cx="25893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Machine learning classification of binary and multiclass datasets is highly valuable as it enables automated decision-making processes. These models can accurately categorize data into different classes, aiding in tasks such as medical diagnosis of various heart conditions.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Söhne"/>
              </a:rPr>
              <a:t>The utilization of 1D convolutional neural networks (CNNs) for classification and reconstruction of training and testing data proves highly effective in tasks involving time-series data. With their ability to capture temporal patterns, the 1Ds CNNs allowed for precise reconstruction of the activation sequences for 75 virtual locations within the heart </a:t>
            </a:r>
            <a:r>
              <a:rPr lang="en-US" sz="3600" dirty="0">
                <a:latin typeface="Söhne"/>
              </a:rPr>
              <a:t>given ECG recordings from 12-leads. </a:t>
            </a:r>
            <a:endParaRPr lang="en-US" sz="3600" b="0" i="0" dirty="0">
              <a:effectLst/>
              <a:latin typeface="Söhne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514371C-6FB2-CACE-CA4E-ABEBE3809565}"/>
              </a:ext>
            </a:extLst>
          </p:cNvPr>
          <p:cNvGrpSpPr/>
          <p:nvPr/>
        </p:nvGrpSpPr>
        <p:grpSpPr>
          <a:xfrm>
            <a:off x="38593386" y="11378028"/>
            <a:ext cx="6666293" cy="6354314"/>
            <a:chOff x="30971540" y="20516690"/>
            <a:chExt cx="6666293" cy="6354314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846E49C8-C726-F1F0-F970-94D2391C6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51216" t="1770" r="12102" b="2090"/>
            <a:stretch/>
          </p:blipFill>
          <p:spPr>
            <a:xfrm>
              <a:off x="33950768" y="21325312"/>
              <a:ext cx="1939449" cy="510437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781E2F12-B119-B888-C051-CD6B09A55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40238" r="54168"/>
            <a:stretch/>
          </p:blipFill>
          <p:spPr>
            <a:xfrm>
              <a:off x="36095986" y="21170023"/>
              <a:ext cx="317454" cy="5378725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83E86C0B-1C2E-FEBC-BF17-59FE7E2D5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944" t="1341" r="62034" b="1770"/>
            <a:stretch/>
          </p:blipFill>
          <p:spPr>
            <a:xfrm>
              <a:off x="31805549" y="21325312"/>
              <a:ext cx="1939449" cy="510437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04A451F-8676-C900-062D-F72E1EA27B36}"/>
                </a:ext>
              </a:extLst>
            </p:cNvPr>
            <p:cNvSpPr txBox="1"/>
            <p:nvPr/>
          </p:nvSpPr>
          <p:spPr>
            <a:xfrm>
              <a:off x="31715054" y="20516690"/>
              <a:ext cx="19394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/>
                <a:t>Test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6117658-0D97-B236-73D0-B3EDB2E1B0E5}"/>
                </a:ext>
              </a:extLst>
            </p:cNvPr>
            <p:cNvSpPr txBox="1"/>
            <p:nvPr/>
          </p:nvSpPr>
          <p:spPr>
            <a:xfrm>
              <a:off x="33950767" y="20572074"/>
              <a:ext cx="19394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/>
                <a:t>Pred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D41DD50-485B-B7F4-06C1-6DC3F8446E78}"/>
                </a:ext>
              </a:extLst>
            </p:cNvPr>
            <p:cNvSpPr txBox="1"/>
            <p:nvPr/>
          </p:nvSpPr>
          <p:spPr>
            <a:xfrm>
              <a:off x="31409039" y="21097725"/>
              <a:ext cx="5384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78448B3-C893-D6AB-08EA-3339FF4DC08C}"/>
                </a:ext>
              </a:extLst>
            </p:cNvPr>
            <p:cNvSpPr txBox="1"/>
            <p:nvPr/>
          </p:nvSpPr>
          <p:spPr>
            <a:xfrm>
              <a:off x="30992410" y="26101563"/>
              <a:ext cx="965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75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3C963C1-AB54-46C1-8786-B1A896FD912E}"/>
                </a:ext>
              </a:extLst>
            </p:cNvPr>
            <p:cNvSpPr txBox="1"/>
            <p:nvPr/>
          </p:nvSpPr>
          <p:spPr>
            <a:xfrm rot="16200000">
              <a:off x="29301110" y="23458608"/>
              <a:ext cx="41103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Virtual Locations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DE19996-3A67-DD86-D124-CC2E41894EFC}"/>
                </a:ext>
              </a:extLst>
            </p:cNvPr>
            <p:cNvSpPr txBox="1"/>
            <p:nvPr/>
          </p:nvSpPr>
          <p:spPr>
            <a:xfrm>
              <a:off x="36349968" y="21016769"/>
              <a:ext cx="12285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120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79E2A93-CEC0-43CA-9F15-D769C2DBD103}"/>
                </a:ext>
              </a:extLst>
            </p:cNvPr>
            <p:cNvSpPr txBox="1"/>
            <p:nvPr/>
          </p:nvSpPr>
          <p:spPr>
            <a:xfrm>
              <a:off x="36395689" y="25958170"/>
              <a:ext cx="8857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0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46CB031-7133-E15D-0D64-70C2DF334F70}"/>
                </a:ext>
              </a:extLst>
            </p:cNvPr>
            <p:cNvSpPr txBox="1"/>
            <p:nvPr/>
          </p:nvSpPr>
          <p:spPr>
            <a:xfrm rot="5400000">
              <a:off x="34747730" y="23009503"/>
              <a:ext cx="44567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Activation Time</a:t>
              </a:r>
            </a:p>
            <a:p>
              <a:pPr algn="ctr"/>
              <a:r>
                <a:rPr lang="en-US" sz="4000" dirty="0"/>
                <a:t> (</a:t>
              </a:r>
              <a:r>
                <a:rPr lang="en-US" sz="4000" dirty="0" err="1"/>
                <a:t>ms</a:t>
              </a:r>
              <a:r>
                <a:rPr lang="en-US" sz="4000" dirty="0"/>
                <a:t>)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9B58A0B3-F4F5-CA3B-A106-924117A3D1D9}"/>
              </a:ext>
            </a:extLst>
          </p:cNvPr>
          <p:cNvSpPr txBox="1"/>
          <p:nvPr/>
        </p:nvSpPr>
        <p:spPr>
          <a:xfrm rot="16200000">
            <a:off x="34068033" y="29241699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75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420E03A-03A1-E258-E85E-2B661057243F}"/>
              </a:ext>
            </a:extLst>
          </p:cNvPr>
          <p:cNvSpPr txBox="1"/>
          <p:nvPr/>
        </p:nvSpPr>
        <p:spPr>
          <a:xfrm rot="16200000">
            <a:off x="34000869" y="26311642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357A8FE-16EA-DCB4-4032-DB73163110F1}"/>
              </a:ext>
            </a:extLst>
          </p:cNvPr>
          <p:cNvSpPr txBox="1"/>
          <p:nvPr/>
        </p:nvSpPr>
        <p:spPr>
          <a:xfrm rot="16200000">
            <a:off x="33228360" y="27795945"/>
            <a:ext cx="251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Locations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1E5A8D-630C-C5DF-9C05-0A40271E77EF}"/>
              </a:ext>
            </a:extLst>
          </p:cNvPr>
          <p:cNvSpPr txBox="1"/>
          <p:nvPr/>
        </p:nvSpPr>
        <p:spPr>
          <a:xfrm rot="16200000">
            <a:off x="35355507" y="28241223"/>
            <a:ext cx="2119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</a:t>
            </a:r>
            <a:r>
              <a:rPr lang="en-US" sz="4000" baseline="30000" dirty="0"/>
              <a:t>2</a:t>
            </a:r>
            <a:r>
              <a:rPr lang="en-US" sz="4000" dirty="0"/>
              <a:t> = 0.99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70BA735-C1BE-13D9-7B90-1040784BD9E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85161" r="5774"/>
          <a:stretch/>
        </p:blipFill>
        <p:spPr>
          <a:xfrm>
            <a:off x="38914148" y="26828684"/>
            <a:ext cx="380388" cy="3151384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8870DCC0-2EBA-B586-251B-B1B078B8D7F6}"/>
              </a:ext>
            </a:extLst>
          </p:cNvPr>
          <p:cNvSpPr txBox="1"/>
          <p:nvPr/>
        </p:nvSpPr>
        <p:spPr>
          <a:xfrm rot="5400000">
            <a:off x="39042241" y="28010479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mV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C1E938F-2184-B126-9268-0DB2B9D442A5}"/>
              </a:ext>
            </a:extLst>
          </p:cNvPr>
          <p:cNvSpPr txBox="1"/>
          <p:nvPr/>
        </p:nvSpPr>
        <p:spPr>
          <a:xfrm>
            <a:off x="39266187" y="29430079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-90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C93B830-7306-ACE0-6C49-7601942F47B7}"/>
              </a:ext>
            </a:extLst>
          </p:cNvPr>
          <p:cNvSpPr txBox="1"/>
          <p:nvPr/>
        </p:nvSpPr>
        <p:spPr>
          <a:xfrm>
            <a:off x="39283086" y="26523563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40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D033D1D-64BE-DD8F-681F-E9EA4871C9D4}"/>
              </a:ext>
            </a:extLst>
          </p:cNvPr>
          <p:cNvGrpSpPr/>
          <p:nvPr/>
        </p:nvGrpSpPr>
        <p:grpSpPr>
          <a:xfrm>
            <a:off x="27282097" y="21390724"/>
            <a:ext cx="6157662" cy="4562893"/>
            <a:chOff x="27543355" y="21061976"/>
            <a:chExt cx="6157662" cy="456289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EC611B7-B899-9E3E-5B29-C189A494536F}"/>
                </a:ext>
              </a:extLst>
            </p:cNvPr>
            <p:cNvGrpSpPr/>
            <p:nvPr/>
          </p:nvGrpSpPr>
          <p:grpSpPr>
            <a:xfrm>
              <a:off x="27591290" y="21061976"/>
              <a:ext cx="6109727" cy="4562893"/>
              <a:chOff x="22073161" y="21576658"/>
              <a:chExt cx="6109727" cy="4562893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3B785A-0EF8-695D-8D05-38A7E627E36D}"/>
                  </a:ext>
                </a:extLst>
              </p:cNvPr>
              <p:cNvSpPr txBox="1"/>
              <p:nvPr/>
            </p:nvSpPr>
            <p:spPr>
              <a:xfrm>
                <a:off x="22808687" y="21576658"/>
                <a:ext cx="47334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dirty="0"/>
                  <a:t>Test </a:t>
                </a:r>
                <a:r>
                  <a:rPr lang="en-US" sz="5000" dirty="0" err="1"/>
                  <a:t>TransP</a:t>
                </a:r>
                <a:r>
                  <a:rPr lang="en-US" sz="5000" dirty="0"/>
                  <a:t>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AF0D04A-0951-D19B-66F4-893D6B9F2F9F}"/>
                  </a:ext>
                </a:extLst>
              </p:cNvPr>
              <p:cNvSpPr txBox="1"/>
              <p:nvPr/>
            </p:nvSpPr>
            <p:spPr>
              <a:xfrm>
                <a:off x="22584910" y="25364027"/>
                <a:ext cx="10770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A94A0F3-3BAA-E32E-0F36-94C2B499C35C}"/>
                  </a:ext>
                </a:extLst>
              </p:cNvPr>
              <p:cNvSpPr txBox="1"/>
              <p:nvPr/>
            </p:nvSpPr>
            <p:spPr>
              <a:xfrm>
                <a:off x="27105854" y="25373204"/>
                <a:ext cx="10770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500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13894E6-6E07-791D-8DD0-52E5CEA56799}"/>
                  </a:ext>
                </a:extLst>
              </p:cNvPr>
              <p:cNvSpPr txBox="1"/>
              <p:nvPr/>
            </p:nvSpPr>
            <p:spPr>
              <a:xfrm>
                <a:off x="24012518" y="25370110"/>
                <a:ext cx="24741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Time (</a:t>
                </a:r>
                <a:r>
                  <a:rPr lang="en-US" sz="4400" dirty="0" err="1"/>
                  <a:t>ms</a:t>
                </a:r>
                <a:r>
                  <a:rPr lang="en-US" sz="4400" dirty="0"/>
                  <a:t>)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7A788ED-28A6-D07A-F54C-1303C0B0D9B5}"/>
                  </a:ext>
                </a:extLst>
              </p:cNvPr>
              <p:cNvSpPr txBox="1"/>
              <p:nvPr/>
            </p:nvSpPr>
            <p:spPr>
              <a:xfrm rot="16200000">
                <a:off x="21904461" y="24935265"/>
                <a:ext cx="10770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-90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1B79472-746B-2639-3436-8ED4ACE7800C}"/>
                  </a:ext>
                </a:extLst>
              </p:cNvPr>
              <p:cNvSpPr txBox="1"/>
              <p:nvPr/>
            </p:nvSpPr>
            <p:spPr>
              <a:xfrm rot="16200000">
                <a:off x="21888587" y="22085387"/>
                <a:ext cx="10770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40</a:t>
                </a:r>
              </a:p>
            </p:txBody>
          </p:sp>
        </p:grp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2D272FB-88C2-BDAB-D4B4-945BBAFC548B}"/>
                </a:ext>
              </a:extLst>
            </p:cNvPr>
            <p:cNvSpPr txBox="1"/>
            <p:nvPr/>
          </p:nvSpPr>
          <p:spPr>
            <a:xfrm rot="16200000">
              <a:off x="27358781" y="22921920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mV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80DC59E-573F-7AA7-7A38-A308CBB718CC}"/>
              </a:ext>
            </a:extLst>
          </p:cNvPr>
          <p:cNvGrpSpPr/>
          <p:nvPr/>
        </p:nvGrpSpPr>
        <p:grpSpPr>
          <a:xfrm>
            <a:off x="27309233" y="26094045"/>
            <a:ext cx="6232236" cy="4388034"/>
            <a:chOff x="28180091" y="25765297"/>
            <a:chExt cx="6232236" cy="438803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A9767E9-8F4D-882F-5560-2185F71D6443}"/>
                </a:ext>
              </a:extLst>
            </p:cNvPr>
            <p:cNvSpPr txBox="1"/>
            <p:nvPr/>
          </p:nvSpPr>
          <p:spPr>
            <a:xfrm>
              <a:off x="28802604" y="29368939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6F8790A-7C92-3314-F208-4DB467931032}"/>
                </a:ext>
              </a:extLst>
            </p:cNvPr>
            <p:cNvSpPr txBox="1"/>
            <p:nvPr/>
          </p:nvSpPr>
          <p:spPr>
            <a:xfrm>
              <a:off x="33071043" y="29372453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500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B67016F-4C17-4BD1-92ED-C50E0B2CE834}"/>
                </a:ext>
              </a:extLst>
            </p:cNvPr>
            <p:cNvSpPr txBox="1"/>
            <p:nvPr/>
          </p:nvSpPr>
          <p:spPr>
            <a:xfrm>
              <a:off x="30082069" y="29383890"/>
              <a:ext cx="2474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Time (</a:t>
              </a:r>
              <a:r>
                <a:rPr lang="en-US" sz="4400" dirty="0" err="1"/>
                <a:t>ms</a:t>
              </a:r>
              <a:r>
                <a:rPr lang="en-US" sz="4400" dirty="0"/>
                <a:t>)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0A683CE-61D6-D313-AD72-FB8FA40F3515}"/>
                </a:ext>
              </a:extLst>
            </p:cNvPr>
            <p:cNvSpPr txBox="1"/>
            <p:nvPr/>
          </p:nvSpPr>
          <p:spPr>
            <a:xfrm>
              <a:off x="28180091" y="25765297"/>
              <a:ext cx="62322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/>
                <a:t>Prediction </a:t>
              </a:r>
              <a:r>
                <a:rPr lang="en-US" sz="5000" dirty="0" err="1"/>
                <a:t>TransP</a:t>
              </a:r>
              <a:endParaRPr lang="en-US" sz="5000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AB70B96-D90E-E556-D9E8-FC86044B39C0}"/>
                </a:ext>
              </a:extLst>
            </p:cNvPr>
            <p:cNvCxnSpPr/>
            <p:nvPr/>
          </p:nvCxnSpPr>
          <p:spPr>
            <a:xfrm>
              <a:off x="29935991" y="28805106"/>
              <a:ext cx="54487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9BAEA78-E71A-C760-D89A-B8A094FC5260}"/>
                </a:ext>
              </a:extLst>
            </p:cNvPr>
            <p:cNvCxnSpPr/>
            <p:nvPr/>
          </p:nvCxnSpPr>
          <p:spPr>
            <a:xfrm>
              <a:off x="29933239" y="29263598"/>
              <a:ext cx="544874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EDBC8FA-031F-09F3-9CA7-EC2DCDD89C1C}"/>
                </a:ext>
              </a:extLst>
            </p:cNvPr>
            <p:cNvSpPr txBox="1"/>
            <p:nvPr/>
          </p:nvSpPr>
          <p:spPr>
            <a:xfrm>
              <a:off x="30451742" y="28467997"/>
              <a:ext cx="1220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True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257BD35-0F99-F942-B7CE-E9E9ECE591AD}"/>
                </a:ext>
              </a:extLst>
            </p:cNvPr>
            <p:cNvSpPr txBox="1"/>
            <p:nvPr/>
          </p:nvSpPr>
          <p:spPr>
            <a:xfrm>
              <a:off x="30482334" y="28950945"/>
              <a:ext cx="2204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Predicted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49F036B-1E69-4E5A-D97F-3D6B3F66FB1D}"/>
                </a:ext>
              </a:extLst>
            </p:cNvPr>
            <p:cNvSpPr txBox="1"/>
            <p:nvPr/>
          </p:nvSpPr>
          <p:spPr>
            <a:xfrm rot="16200000">
              <a:off x="28224512" y="28832282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-90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281C20-1BF5-1E78-20B3-E69D9869264F}"/>
                </a:ext>
              </a:extLst>
            </p:cNvPr>
            <p:cNvSpPr txBox="1"/>
            <p:nvPr/>
          </p:nvSpPr>
          <p:spPr>
            <a:xfrm rot="16200000">
              <a:off x="28208638" y="26193418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083C474-7793-83A8-F77B-ED2D3C076A6F}"/>
                </a:ext>
              </a:extLst>
            </p:cNvPr>
            <p:cNvSpPr txBox="1"/>
            <p:nvPr/>
          </p:nvSpPr>
          <p:spPr>
            <a:xfrm rot="16200000">
              <a:off x="28146674" y="27583891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mV</a:t>
              </a: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7FCED390-23E0-D105-8739-6989B57ED485}"/>
              </a:ext>
            </a:extLst>
          </p:cNvPr>
          <p:cNvSpPr txBox="1"/>
          <p:nvPr/>
        </p:nvSpPr>
        <p:spPr>
          <a:xfrm>
            <a:off x="34064533" y="26079930"/>
            <a:ext cx="5695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All Predicted </a:t>
            </a:r>
            <a:r>
              <a:rPr lang="en-US" sz="5000" dirty="0" err="1"/>
              <a:t>TransPs</a:t>
            </a:r>
            <a:endParaRPr lang="en-US" sz="50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25CE45B-27F5-7E8F-8322-D994E3D4A553}"/>
              </a:ext>
            </a:extLst>
          </p:cNvPr>
          <p:cNvSpPr txBox="1"/>
          <p:nvPr/>
        </p:nvSpPr>
        <p:spPr>
          <a:xfrm>
            <a:off x="34720411" y="29778662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02C241A-C6B1-F449-A5DC-966671E40D06}"/>
              </a:ext>
            </a:extLst>
          </p:cNvPr>
          <p:cNvSpPr txBox="1"/>
          <p:nvPr/>
        </p:nvSpPr>
        <p:spPr>
          <a:xfrm>
            <a:off x="38260003" y="29830817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500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B2252EF-2A28-B9F0-01B5-2F6BF8755F3E}"/>
              </a:ext>
            </a:extLst>
          </p:cNvPr>
          <p:cNvSpPr txBox="1"/>
          <p:nvPr/>
        </p:nvSpPr>
        <p:spPr>
          <a:xfrm>
            <a:off x="35681650" y="29845157"/>
            <a:ext cx="260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Time (</a:t>
            </a:r>
            <a:r>
              <a:rPr lang="en-US" sz="4000" dirty="0" err="1"/>
              <a:t>ms</a:t>
            </a:r>
            <a:r>
              <a:rPr lang="en-US" sz="4000" dirty="0"/>
              <a:t>)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90168FF-4839-93A5-BFC9-50D6095EDC4E}"/>
              </a:ext>
            </a:extLst>
          </p:cNvPr>
          <p:cNvGrpSpPr/>
          <p:nvPr/>
        </p:nvGrpSpPr>
        <p:grpSpPr>
          <a:xfrm>
            <a:off x="46781904" y="22292813"/>
            <a:ext cx="4419122" cy="8300806"/>
            <a:chOff x="33578530" y="3084548"/>
            <a:chExt cx="4419122" cy="9245832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50E4BF2-8D1D-61D9-1F2E-2938B619BB65}"/>
                </a:ext>
              </a:extLst>
            </p:cNvPr>
            <p:cNvSpPr txBox="1"/>
            <p:nvPr/>
          </p:nvSpPr>
          <p:spPr>
            <a:xfrm>
              <a:off x="34019959" y="3084548"/>
              <a:ext cx="2157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Input</a:t>
              </a: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4481A39-B431-B992-2939-763AEC6A5601}"/>
                </a:ext>
              </a:extLst>
            </p:cNvPr>
            <p:cNvGrpSpPr/>
            <p:nvPr/>
          </p:nvGrpSpPr>
          <p:grpSpPr>
            <a:xfrm>
              <a:off x="33851044" y="4482153"/>
              <a:ext cx="2750435" cy="982205"/>
              <a:chOff x="7203459" y="914400"/>
              <a:chExt cx="3755571" cy="982205"/>
            </a:xfrm>
          </p:grpSpPr>
          <p:sp>
            <p:nvSpPr>
              <p:cNvPr id="250" name="Rectangle: Rounded Corners 249">
                <a:extLst>
                  <a:ext uri="{FF2B5EF4-FFF2-40B4-BE49-F238E27FC236}">
                    <a16:creationId xmlns:a16="http://schemas.microsoft.com/office/drawing/2014/main" id="{72D07D96-02D4-BDF9-BF2C-C3B64858EC2D}"/>
                  </a:ext>
                </a:extLst>
              </p:cNvPr>
              <p:cNvSpPr/>
              <p:nvPr/>
            </p:nvSpPr>
            <p:spPr>
              <a:xfrm>
                <a:off x="7203459" y="914400"/>
                <a:ext cx="3755571" cy="9822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CF189F6A-F4EB-1E7B-7D2C-EC3E78C9DA56}"/>
                  </a:ext>
                </a:extLst>
              </p:cNvPr>
              <p:cNvSpPr txBox="1"/>
              <p:nvPr/>
            </p:nvSpPr>
            <p:spPr>
              <a:xfrm>
                <a:off x="7574766" y="1051559"/>
                <a:ext cx="29456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Conv1D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1DD24E5-1094-49ED-EFB9-8DA61B3C027D}"/>
                </a:ext>
              </a:extLst>
            </p:cNvPr>
            <p:cNvGrpSpPr/>
            <p:nvPr/>
          </p:nvGrpSpPr>
          <p:grpSpPr>
            <a:xfrm>
              <a:off x="33578530" y="5859636"/>
              <a:ext cx="3090364" cy="982205"/>
              <a:chOff x="6831358" y="914400"/>
              <a:chExt cx="4219726" cy="982205"/>
            </a:xfrm>
          </p:grpSpPr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E4C88BE3-90F4-663C-5FDE-87A00B2CDF0D}"/>
                  </a:ext>
                </a:extLst>
              </p:cNvPr>
              <p:cNvSpPr/>
              <p:nvPr/>
            </p:nvSpPr>
            <p:spPr>
              <a:xfrm>
                <a:off x="7203457" y="914400"/>
                <a:ext cx="3755571" cy="9822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20BA782-8BAD-316B-0C5A-88CDAB5F1DE2}"/>
                  </a:ext>
                </a:extLst>
              </p:cNvPr>
              <p:cNvSpPr txBox="1"/>
              <p:nvPr/>
            </p:nvSpPr>
            <p:spPr>
              <a:xfrm>
                <a:off x="6831358" y="1081729"/>
                <a:ext cx="42197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Batch Norm</a:t>
                </a:r>
              </a:p>
            </p:txBody>
          </p:sp>
        </p:grpSp>
        <p:sp>
          <p:nvSpPr>
            <p:cNvPr id="227" name="Double Bracket 226">
              <a:extLst>
                <a:ext uri="{FF2B5EF4-FFF2-40B4-BE49-F238E27FC236}">
                  <a16:creationId xmlns:a16="http://schemas.microsoft.com/office/drawing/2014/main" id="{2FCEC2F3-C710-82A0-6EF1-7F3D4E3C226C}"/>
                </a:ext>
              </a:extLst>
            </p:cNvPr>
            <p:cNvSpPr/>
            <p:nvPr/>
          </p:nvSpPr>
          <p:spPr>
            <a:xfrm>
              <a:off x="33763352" y="4293665"/>
              <a:ext cx="2905543" cy="4251352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BDC913A3-9EDE-CA9F-B1EF-FE754391F2A9}"/>
                </a:ext>
              </a:extLst>
            </p:cNvPr>
            <p:cNvGrpSpPr/>
            <p:nvPr/>
          </p:nvGrpSpPr>
          <p:grpSpPr>
            <a:xfrm>
              <a:off x="33848177" y="7323921"/>
              <a:ext cx="2750435" cy="982205"/>
              <a:chOff x="7193054" y="914400"/>
              <a:chExt cx="3755571" cy="982205"/>
            </a:xfrm>
          </p:grpSpPr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AD55AE5F-ECA0-3862-7359-5132CA1D5F7B}"/>
                  </a:ext>
                </a:extLst>
              </p:cNvPr>
              <p:cNvSpPr/>
              <p:nvPr/>
            </p:nvSpPr>
            <p:spPr>
              <a:xfrm>
                <a:off x="7193054" y="914400"/>
                <a:ext cx="3755571" cy="9822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5A5CDD0-BF31-3F1E-2834-96788C38FCA6}"/>
                  </a:ext>
                </a:extLst>
              </p:cNvPr>
              <p:cNvSpPr txBox="1"/>
              <p:nvPr/>
            </p:nvSpPr>
            <p:spPr>
              <a:xfrm>
                <a:off x="7545977" y="1051559"/>
                <a:ext cx="29456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err="1"/>
                  <a:t>ReLu</a:t>
                </a:r>
                <a:endParaRPr lang="en-US" sz="4000" dirty="0"/>
              </a:p>
            </p:txBody>
          </p:sp>
        </p:grp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7409199-0686-7C54-C99A-A2ABD2AE0AC2}"/>
                </a:ext>
              </a:extLst>
            </p:cNvPr>
            <p:cNvCxnSpPr>
              <a:cxnSpLocks/>
              <a:endCxn id="250" idx="0"/>
            </p:cNvCxnSpPr>
            <p:nvPr/>
          </p:nvCxnSpPr>
          <p:spPr>
            <a:xfrm>
              <a:off x="35226260" y="4139715"/>
              <a:ext cx="0" cy="342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C1025D55-2353-99E5-6B4C-566741945DA0}"/>
                </a:ext>
              </a:extLst>
            </p:cNvPr>
            <p:cNvCxnSpPr>
              <a:cxnSpLocks/>
              <a:stCxn id="250" idx="2"/>
              <a:endCxn id="248" idx="0"/>
            </p:cNvCxnSpPr>
            <p:nvPr/>
          </p:nvCxnSpPr>
          <p:spPr>
            <a:xfrm flipH="1">
              <a:off x="35226259" y="5464358"/>
              <a:ext cx="3" cy="3952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F9937FC-370A-963B-665F-E6853B72247A}"/>
                </a:ext>
              </a:extLst>
            </p:cNvPr>
            <p:cNvSpPr txBox="1"/>
            <p:nvPr/>
          </p:nvSpPr>
          <p:spPr>
            <a:xfrm>
              <a:off x="34009736" y="3692250"/>
              <a:ext cx="2326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Dimension 12x500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383F8C6-AA74-423F-57A1-CAD2E8CB28A1}"/>
                </a:ext>
              </a:extLst>
            </p:cNvPr>
            <p:cNvSpPr txBox="1"/>
            <p:nvPr/>
          </p:nvSpPr>
          <p:spPr>
            <a:xfrm>
              <a:off x="33867560" y="4851458"/>
              <a:ext cx="27933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5FA2EF6B-AD1C-B499-3BD9-BEB2067A0CCA}"/>
                </a:ext>
              </a:extLst>
            </p:cNvPr>
            <p:cNvSpPr/>
            <p:nvPr/>
          </p:nvSpPr>
          <p:spPr>
            <a:xfrm>
              <a:off x="33845467" y="8675922"/>
              <a:ext cx="2750435" cy="9822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5B494BEF-1F06-F6E6-CA41-362894646530}"/>
                </a:ext>
              </a:extLst>
            </p:cNvPr>
            <p:cNvCxnSpPr>
              <a:cxnSpLocks/>
              <a:stCxn id="248" idx="2"/>
              <a:endCxn id="246" idx="0"/>
            </p:cNvCxnSpPr>
            <p:nvPr/>
          </p:nvCxnSpPr>
          <p:spPr>
            <a:xfrm flipH="1">
              <a:off x="35223395" y="6841841"/>
              <a:ext cx="2864" cy="482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2C87FF25-02B7-8300-4864-F3F2D70BE7A4}"/>
                </a:ext>
              </a:extLst>
            </p:cNvPr>
            <p:cNvCxnSpPr>
              <a:cxnSpLocks/>
              <a:stCxn id="246" idx="2"/>
              <a:endCxn id="233" idx="0"/>
            </p:cNvCxnSpPr>
            <p:nvPr/>
          </p:nvCxnSpPr>
          <p:spPr>
            <a:xfrm flipH="1">
              <a:off x="35220685" y="8306126"/>
              <a:ext cx="2710" cy="369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C90F6C1B-D6BB-9E71-5346-48BFEA82F762}"/>
                </a:ext>
              </a:extLst>
            </p:cNvPr>
            <p:cNvCxnSpPr>
              <a:cxnSpLocks/>
              <a:stCxn id="233" idx="2"/>
            </p:cNvCxnSpPr>
            <p:nvPr/>
          </p:nvCxnSpPr>
          <p:spPr>
            <a:xfrm flipH="1">
              <a:off x="35217801" y="9658127"/>
              <a:ext cx="2884" cy="3081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65E7A01-9606-05B0-AEC4-F11B2B06E5DD}"/>
                </a:ext>
              </a:extLst>
            </p:cNvPr>
            <p:cNvSpPr/>
            <p:nvPr/>
          </p:nvSpPr>
          <p:spPr>
            <a:xfrm>
              <a:off x="33858686" y="3140741"/>
              <a:ext cx="2714763" cy="926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D6E528D-C073-4F73-B695-ED75DC02F71E}"/>
                </a:ext>
              </a:extLst>
            </p:cNvPr>
            <p:cNvSpPr txBox="1"/>
            <p:nvPr/>
          </p:nvSpPr>
          <p:spPr>
            <a:xfrm>
              <a:off x="34152863" y="11355386"/>
              <a:ext cx="2157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Output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7BA3074-EF40-A390-DBF4-718BE2ED1C19}"/>
                </a:ext>
              </a:extLst>
            </p:cNvPr>
            <p:cNvSpPr txBox="1"/>
            <p:nvPr/>
          </p:nvSpPr>
          <p:spPr>
            <a:xfrm>
              <a:off x="34112884" y="11930270"/>
              <a:ext cx="2293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Dimensions 75x500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BB960CC-55D5-D3AE-60DD-916E2DA2E1BA}"/>
                </a:ext>
              </a:extLst>
            </p:cNvPr>
            <p:cNvSpPr/>
            <p:nvPr/>
          </p:nvSpPr>
          <p:spPr>
            <a:xfrm>
              <a:off x="33858686" y="11314249"/>
              <a:ext cx="2765058" cy="926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EFFADDE-0263-3A24-9278-667BF89BF1C4}"/>
                </a:ext>
              </a:extLst>
            </p:cNvPr>
            <p:cNvSpPr txBox="1"/>
            <p:nvPr/>
          </p:nvSpPr>
          <p:spPr>
            <a:xfrm>
              <a:off x="36668894" y="6096705"/>
              <a:ext cx="1328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x6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7B7939C-4A96-875B-FFBB-D226B66E4169}"/>
                </a:ext>
              </a:extLst>
            </p:cNvPr>
            <p:cNvSpPr txBox="1"/>
            <p:nvPr/>
          </p:nvSpPr>
          <p:spPr>
            <a:xfrm>
              <a:off x="34146179" y="8771207"/>
              <a:ext cx="2157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Conv1D</a:t>
              </a: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A6E7DCC2-37A0-7AE9-DB47-A90034F4A2C2}"/>
                </a:ext>
              </a:extLst>
            </p:cNvPr>
            <p:cNvSpPr/>
            <p:nvPr/>
          </p:nvSpPr>
          <p:spPr>
            <a:xfrm>
              <a:off x="33857160" y="9985094"/>
              <a:ext cx="2750436" cy="98220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BB2FF048-21F9-E8C5-CBBA-89658FC696B2}"/>
                </a:ext>
              </a:extLst>
            </p:cNvPr>
            <p:cNvSpPr txBox="1"/>
            <p:nvPr/>
          </p:nvSpPr>
          <p:spPr>
            <a:xfrm>
              <a:off x="34152864" y="10021683"/>
              <a:ext cx="2157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Sigmoid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34FC6145-EB04-52AE-632A-B7D041FAB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32184" y="10971725"/>
              <a:ext cx="1527" cy="3372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00FF464-DB34-D6EC-0F57-3B93E3B01806}"/>
              </a:ext>
            </a:extLst>
          </p:cNvPr>
          <p:cNvGrpSpPr/>
          <p:nvPr/>
        </p:nvGrpSpPr>
        <p:grpSpPr>
          <a:xfrm>
            <a:off x="46669656" y="6949044"/>
            <a:ext cx="3673385" cy="9086085"/>
            <a:chOff x="38183205" y="2846404"/>
            <a:chExt cx="3673385" cy="8236315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39768F37-9EBF-5C0D-B3D8-8F44F51C7B9B}"/>
                </a:ext>
              </a:extLst>
            </p:cNvPr>
            <p:cNvSpPr txBox="1"/>
            <p:nvPr/>
          </p:nvSpPr>
          <p:spPr>
            <a:xfrm>
              <a:off x="38522464" y="2846404"/>
              <a:ext cx="23389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Input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AEC8EA9-F361-CC2A-D708-108841D59428}"/>
                </a:ext>
              </a:extLst>
            </p:cNvPr>
            <p:cNvGrpSpPr/>
            <p:nvPr/>
          </p:nvGrpSpPr>
          <p:grpSpPr>
            <a:xfrm>
              <a:off x="38355751" y="3808397"/>
              <a:ext cx="2648239" cy="707886"/>
              <a:chOff x="7141029" y="849505"/>
              <a:chExt cx="3755571" cy="707886"/>
            </a:xfrm>
          </p:grpSpPr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20B77954-51E8-AD51-DB15-C93DE8826533}"/>
                  </a:ext>
                </a:extLst>
              </p:cNvPr>
              <p:cNvSpPr/>
              <p:nvPr/>
            </p:nvSpPr>
            <p:spPr>
              <a:xfrm>
                <a:off x="7141029" y="914401"/>
                <a:ext cx="3755571" cy="6142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8906C017-80D4-CAD8-AF81-3CC997582996}"/>
                  </a:ext>
                </a:extLst>
              </p:cNvPr>
              <p:cNvSpPr txBox="1"/>
              <p:nvPr/>
            </p:nvSpPr>
            <p:spPr>
              <a:xfrm>
                <a:off x="7540878" y="849505"/>
                <a:ext cx="29456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Conv1D</a:t>
                </a:r>
              </a:p>
            </p:txBody>
          </p:sp>
        </p:grpSp>
        <p:sp>
          <p:nvSpPr>
            <p:cNvPr id="255" name="Double Bracket 254">
              <a:extLst>
                <a:ext uri="{FF2B5EF4-FFF2-40B4-BE49-F238E27FC236}">
                  <a16:creationId xmlns:a16="http://schemas.microsoft.com/office/drawing/2014/main" id="{3FEECD29-DA60-EBF8-15F8-86B5062A91B7}"/>
                </a:ext>
              </a:extLst>
            </p:cNvPr>
            <p:cNvSpPr/>
            <p:nvPr/>
          </p:nvSpPr>
          <p:spPr>
            <a:xfrm>
              <a:off x="38183205" y="3741168"/>
              <a:ext cx="3005328" cy="2516809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632BF4C5-5393-7A71-EF74-6833257E249B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69" y="3675742"/>
              <a:ext cx="0" cy="194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5478BC1-8AC8-04AE-E5CF-7540D34B3E15}"/>
                </a:ext>
              </a:extLst>
            </p:cNvPr>
            <p:cNvSpPr/>
            <p:nvPr/>
          </p:nvSpPr>
          <p:spPr>
            <a:xfrm>
              <a:off x="38361233" y="3024049"/>
              <a:ext cx="2636241" cy="657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1E2E724E-61AB-5689-DB6B-0B2404F048BC}"/>
                </a:ext>
              </a:extLst>
            </p:cNvPr>
            <p:cNvSpPr txBox="1"/>
            <p:nvPr/>
          </p:nvSpPr>
          <p:spPr>
            <a:xfrm>
              <a:off x="41115010" y="4564127"/>
              <a:ext cx="741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x4</a:t>
              </a: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664CAB26-67C8-1B22-C7C9-7E50B59B21CF}"/>
                </a:ext>
              </a:extLst>
            </p:cNvPr>
            <p:cNvGrpSpPr/>
            <p:nvPr/>
          </p:nvGrpSpPr>
          <p:grpSpPr>
            <a:xfrm>
              <a:off x="38355751" y="4624704"/>
              <a:ext cx="2707184" cy="707886"/>
              <a:chOff x="7132522" y="849505"/>
              <a:chExt cx="3839163" cy="707886"/>
            </a:xfrm>
          </p:grpSpPr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57265A6-AB9B-6874-AA02-ED1EEA35B9E9}"/>
                  </a:ext>
                </a:extLst>
              </p:cNvPr>
              <p:cNvSpPr/>
              <p:nvPr/>
            </p:nvSpPr>
            <p:spPr>
              <a:xfrm>
                <a:off x="7141029" y="914401"/>
                <a:ext cx="3755571" cy="6142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9AA804A-0A18-2DD4-2542-BE7FB1C7C082}"/>
                  </a:ext>
                </a:extLst>
              </p:cNvPr>
              <p:cNvSpPr txBox="1"/>
              <p:nvPr/>
            </p:nvSpPr>
            <p:spPr>
              <a:xfrm>
                <a:off x="7132522" y="849505"/>
                <a:ext cx="38391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Batch Norm</a:t>
                </a:r>
              </a:p>
            </p:txBody>
          </p:sp>
        </p:grp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08782240-1556-3A20-3543-5A57038D7BDD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867" y="4492049"/>
              <a:ext cx="0" cy="194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DED2C82-6213-8821-D474-17A76C0A8599}"/>
                </a:ext>
              </a:extLst>
            </p:cNvPr>
            <p:cNvGrpSpPr/>
            <p:nvPr/>
          </p:nvGrpSpPr>
          <p:grpSpPr>
            <a:xfrm>
              <a:off x="38361749" y="5436479"/>
              <a:ext cx="2648239" cy="707886"/>
              <a:chOff x="7141029" y="849505"/>
              <a:chExt cx="3755571" cy="707886"/>
            </a:xfrm>
          </p:grpSpPr>
          <p:sp>
            <p:nvSpPr>
              <p:cNvPr id="289" name="Rectangle: Rounded Corners 288">
                <a:extLst>
                  <a:ext uri="{FF2B5EF4-FFF2-40B4-BE49-F238E27FC236}">
                    <a16:creationId xmlns:a16="http://schemas.microsoft.com/office/drawing/2014/main" id="{9B63287F-85D8-1D98-FAD7-824B80428717}"/>
                  </a:ext>
                </a:extLst>
              </p:cNvPr>
              <p:cNvSpPr/>
              <p:nvPr/>
            </p:nvSpPr>
            <p:spPr>
              <a:xfrm>
                <a:off x="7141029" y="914401"/>
                <a:ext cx="3755571" cy="6142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40BE0D6A-3C0F-CB97-E758-95DE6B4C3415}"/>
                  </a:ext>
                </a:extLst>
              </p:cNvPr>
              <p:cNvSpPr txBox="1"/>
              <p:nvPr/>
            </p:nvSpPr>
            <p:spPr>
              <a:xfrm>
                <a:off x="7540878" y="849505"/>
                <a:ext cx="29456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err="1"/>
                  <a:t>ReLu</a:t>
                </a:r>
                <a:endParaRPr lang="en-US" sz="4000" dirty="0"/>
              </a:p>
            </p:txBody>
          </p:sp>
        </p:grp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FA3BDFF9-3BC5-2DB0-1605-2FAA8DB730E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867" y="5303824"/>
              <a:ext cx="0" cy="194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8C40464-1BD9-E8E7-9836-FAFF3182EF55}"/>
                </a:ext>
              </a:extLst>
            </p:cNvPr>
            <p:cNvGrpSpPr/>
            <p:nvPr/>
          </p:nvGrpSpPr>
          <p:grpSpPr>
            <a:xfrm>
              <a:off x="38361749" y="6254780"/>
              <a:ext cx="2648239" cy="707886"/>
              <a:chOff x="7141029" y="849505"/>
              <a:chExt cx="3755571" cy="707886"/>
            </a:xfrm>
          </p:grpSpPr>
          <p:sp>
            <p:nvSpPr>
              <p:cNvPr id="287" name="Rectangle: Rounded Corners 286">
                <a:extLst>
                  <a:ext uri="{FF2B5EF4-FFF2-40B4-BE49-F238E27FC236}">
                    <a16:creationId xmlns:a16="http://schemas.microsoft.com/office/drawing/2014/main" id="{54AE3722-431E-22F4-3096-6469D456AE6C}"/>
                  </a:ext>
                </a:extLst>
              </p:cNvPr>
              <p:cNvSpPr/>
              <p:nvPr/>
            </p:nvSpPr>
            <p:spPr>
              <a:xfrm>
                <a:off x="7141029" y="914401"/>
                <a:ext cx="3755571" cy="6142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3110D84A-36A5-71AA-7B88-EEDE2609E2B7}"/>
                  </a:ext>
                </a:extLst>
              </p:cNvPr>
              <p:cNvSpPr txBox="1"/>
              <p:nvPr/>
            </p:nvSpPr>
            <p:spPr>
              <a:xfrm>
                <a:off x="7540878" y="849505"/>
                <a:ext cx="29456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Flatten</a:t>
                </a:r>
              </a:p>
            </p:txBody>
          </p:sp>
        </p:grp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38B7B2B4-7D92-F619-5D3D-945E0862FE7F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867" y="6122125"/>
              <a:ext cx="0" cy="194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6F1E97A9-7D07-1E68-EFB2-7FDF464B9D6B}"/>
                </a:ext>
              </a:extLst>
            </p:cNvPr>
            <p:cNvGrpSpPr/>
            <p:nvPr/>
          </p:nvGrpSpPr>
          <p:grpSpPr>
            <a:xfrm>
              <a:off x="38361749" y="7062981"/>
              <a:ext cx="2648239" cy="707886"/>
              <a:chOff x="7141029" y="849505"/>
              <a:chExt cx="3755571" cy="707886"/>
            </a:xfrm>
          </p:grpSpPr>
          <p:sp>
            <p:nvSpPr>
              <p:cNvPr id="285" name="Rectangle: Rounded Corners 284">
                <a:extLst>
                  <a:ext uri="{FF2B5EF4-FFF2-40B4-BE49-F238E27FC236}">
                    <a16:creationId xmlns:a16="http://schemas.microsoft.com/office/drawing/2014/main" id="{31A32912-43A1-9079-8EFE-A669F167B7C9}"/>
                  </a:ext>
                </a:extLst>
              </p:cNvPr>
              <p:cNvSpPr/>
              <p:nvPr/>
            </p:nvSpPr>
            <p:spPr>
              <a:xfrm>
                <a:off x="7141029" y="914401"/>
                <a:ext cx="3755571" cy="6142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7FA45491-5F30-28F8-F6D2-95106C56B945}"/>
                  </a:ext>
                </a:extLst>
              </p:cNvPr>
              <p:cNvSpPr txBox="1"/>
              <p:nvPr/>
            </p:nvSpPr>
            <p:spPr>
              <a:xfrm>
                <a:off x="7540878" y="849505"/>
                <a:ext cx="29456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Dense</a:t>
                </a:r>
              </a:p>
            </p:txBody>
          </p:sp>
        </p:grp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6FD10A85-4ACC-0EE2-CB33-269647E8954A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867" y="6930326"/>
              <a:ext cx="0" cy="194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3448EAF-8351-B6C9-3AE5-019F4A988DCF}"/>
                </a:ext>
              </a:extLst>
            </p:cNvPr>
            <p:cNvGrpSpPr/>
            <p:nvPr/>
          </p:nvGrpSpPr>
          <p:grpSpPr>
            <a:xfrm>
              <a:off x="38355752" y="7884297"/>
              <a:ext cx="2677712" cy="707886"/>
              <a:chOff x="7141029" y="858893"/>
              <a:chExt cx="3797367" cy="707886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DC583D16-1D1B-70DB-FDB4-DA8683023D52}"/>
                  </a:ext>
                </a:extLst>
              </p:cNvPr>
              <p:cNvSpPr/>
              <p:nvPr/>
            </p:nvSpPr>
            <p:spPr>
              <a:xfrm>
                <a:off x="7141029" y="914401"/>
                <a:ext cx="3755571" cy="6142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24FD383B-550F-A783-0D88-3CF42142CC45}"/>
                  </a:ext>
                </a:extLst>
              </p:cNvPr>
              <p:cNvSpPr txBox="1"/>
              <p:nvPr/>
            </p:nvSpPr>
            <p:spPr>
              <a:xfrm>
                <a:off x="7182825" y="858893"/>
                <a:ext cx="3755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Batch Norm</a:t>
                </a:r>
              </a:p>
            </p:txBody>
          </p:sp>
        </p:grp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935596E-A3CB-DEAA-6350-2A9C70539BE8}"/>
                </a:ext>
              </a:extLst>
            </p:cNvPr>
            <p:cNvCxnSpPr>
              <a:cxnSpLocks/>
            </p:cNvCxnSpPr>
            <p:nvPr/>
          </p:nvCxnSpPr>
          <p:spPr>
            <a:xfrm>
              <a:off x="39685869" y="7742254"/>
              <a:ext cx="0" cy="194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4AE7208-8667-8DF6-68E1-288FBFC6CED1}"/>
                </a:ext>
              </a:extLst>
            </p:cNvPr>
            <p:cNvGrpSpPr/>
            <p:nvPr/>
          </p:nvGrpSpPr>
          <p:grpSpPr>
            <a:xfrm>
              <a:off x="38361653" y="8683110"/>
              <a:ext cx="2648239" cy="707886"/>
              <a:chOff x="7141029" y="849505"/>
              <a:chExt cx="3755571" cy="707886"/>
            </a:xfrm>
          </p:grpSpPr>
          <p:sp>
            <p:nvSpPr>
              <p:cNvPr id="281" name="Rectangle: Rounded Corners 280">
                <a:extLst>
                  <a:ext uri="{FF2B5EF4-FFF2-40B4-BE49-F238E27FC236}">
                    <a16:creationId xmlns:a16="http://schemas.microsoft.com/office/drawing/2014/main" id="{8A53A465-5953-348A-E4B4-ED46F3946A2E}"/>
                  </a:ext>
                </a:extLst>
              </p:cNvPr>
              <p:cNvSpPr/>
              <p:nvPr/>
            </p:nvSpPr>
            <p:spPr>
              <a:xfrm>
                <a:off x="7141029" y="914401"/>
                <a:ext cx="3755571" cy="6142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B90E2D83-F377-32E0-911D-482F442B61EC}"/>
                  </a:ext>
                </a:extLst>
              </p:cNvPr>
              <p:cNvSpPr txBox="1"/>
              <p:nvPr/>
            </p:nvSpPr>
            <p:spPr>
              <a:xfrm>
                <a:off x="7540878" y="849505"/>
                <a:ext cx="29456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Dense</a:t>
                </a: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A7D45A04-22FF-2288-BD6C-9E863A67650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771" y="8550455"/>
              <a:ext cx="0" cy="194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09F225A2-6952-276F-6C9E-8B2FF8BBEAD4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351" y="9355453"/>
              <a:ext cx="0" cy="194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447321E-7593-0D4E-7C09-FA52338AE321}"/>
                </a:ext>
              </a:extLst>
            </p:cNvPr>
            <p:cNvSpPr txBox="1"/>
            <p:nvPr/>
          </p:nvSpPr>
          <p:spPr>
            <a:xfrm>
              <a:off x="38521952" y="3362824"/>
              <a:ext cx="2326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Dimension 12x500</a:t>
              </a:r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1276D7CB-7378-A02F-E792-47760DDAB311}"/>
                </a:ext>
              </a:extLst>
            </p:cNvPr>
            <p:cNvGrpSpPr/>
            <p:nvPr/>
          </p:nvGrpSpPr>
          <p:grpSpPr>
            <a:xfrm>
              <a:off x="38375607" y="10198342"/>
              <a:ext cx="2636241" cy="884377"/>
              <a:chOff x="38397223" y="10680069"/>
              <a:chExt cx="2636241" cy="884377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7963F67A-EF90-2D11-1A9E-AF67C24A9953}"/>
                  </a:ext>
                </a:extLst>
              </p:cNvPr>
              <p:cNvSpPr/>
              <p:nvPr/>
            </p:nvSpPr>
            <p:spPr>
              <a:xfrm>
                <a:off x="38397223" y="10818594"/>
                <a:ext cx="2636241" cy="657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9EC8BF0-5AE9-E997-3923-4D3C7B731A97}"/>
                  </a:ext>
                </a:extLst>
              </p:cNvPr>
              <p:cNvSpPr txBox="1"/>
              <p:nvPr/>
            </p:nvSpPr>
            <p:spPr>
              <a:xfrm>
                <a:off x="38606483" y="11164336"/>
                <a:ext cx="2326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Dimension 75x1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B7CEEAEE-92B2-789D-F0D3-D1C978800428}"/>
                  </a:ext>
                </a:extLst>
              </p:cNvPr>
              <p:cNvSpPr txBox="1"/>
              <p:nvPr/>
            </p:nvSpPr>
            <p:spPr>
              <a:xfrm>
                <a:off x="38536997" y="10680069"/>
                <a:ext cx="23389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Output</a:t>
                </a:r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63632140-1710-79CC-A191-41CDFBDCAC9B}"/>
                </a:ext>
              </a:extLst>
            </p:cNvPr>
            <p:cNvGrpSpPr/>
            <p:nvPr/>
          </p:nvGrpSpPr>
          <p:grpSpPr>
            <a:xfrm>
              <a:off x="38352154" y="9474363"/>
              <a:ext cx="2648239" cy="707886"/>
              <a:chOff x="7141029" y="849505"/>
              <a:chExt cx="3755571" cy="707886"/>
            </a:xfrm>
          </p:grpSpPr>
          <p:sp>
            <p:nvSpPr>
              <p:cNvPr id="276" name="Rectangle: Rounded Corners 275">
                <a:extLst>
                  <a:ext uri="{FF2B5EF4-FFF2-40B4-BE49-F238E27FC236}">
                    <a16:creationId xmlns:a16="http://schemas.microsoft.com/office/drawing/2014/main" id="{7F7E93FC-0927-0BD7-FAED-2E6A867C7C25}"/>
                  </a:ext>
                </a:extLst>
              </p:cNvPr>
              <p:cNvSpPr/>
              <p:nvPr/>
            </p:nvSpPr>
            <p:spPr>
              <a:xfrm>
                <a:off x="7141029" y="914401"/>
                <a:ext cx="3755571" cy="6142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465E605A-1191-BDD0-E605-DA95375A318E}"/>
                  </a:ext>
                </a:extLst>
              </p:cNvPr>
              <p:cNvSpPr txBox="1"/>
              <p:nvPr/>
            </p:nvSpPr>
            <p:spPr>
              <a:xfrm>
                <a:off x="7540878" y="849505"/>
                <a:ext cx="29456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Sigmoid</a:t>
                </a:r>
              </a:p>
            </p:txBody>
          </p:sp>
        </p:grp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556FE29-68AC-4927-E032-189276AC735E}"/>
                </a:ext>
              </a:extLst>
            </p:cNvPr>
            <p:cNvCxnSpPr>
              <a:cxnSpLocks/>
            </p:cNvCxnSpPr>
            <p:nvPr/>
          </p:nvCxnSpPr>
          <p:spPr>
            <a:xfrm>
              <a:off x="39693728" y="10153511"/>
              <a:ext cx="0" cy="194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C31E529-3D80-DD73-3DA2-205E21C4E375}"/>
              </a:ext>
            </a:extLst>
          </p:cNvPr>
          <p:cNvCxnSpPr>
            <a:cxnSpLocks/>
          </p:cNvCxnSpPr>
          <p:nvPr/>
        </p:nvCxnSpPr>
        <p:spPr>
          <a:xfrm>
            <a:off x="33439759" y="28368593"/>
            <a:ext cx="3401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0E3466AD-01CD-4532-EFBC-D9C8C252CA0E}"/>
              </a:ext>
            </a:extLst>
          </p:cNvPr>
          <p:cNvSpPr txBox="1"/>
          <p:nvPr/>
        </p:nvSpPr>
        <p:spPr>
          <a:xfrm>
            <a:off x="27263194" y="6447923"/>
            <a:ext cx="106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A)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B41B8F5-6BEF-699B-C9CD-682586A2BEEF}"/>
              </a:ext>
            </a:extLst>
          </p:cNvPr>
          <p:cNvSpPr txBox="1"/>
          <p:nvPr/>
        </p:nvSpPr>
        <p:spPr>
          <a:xfrm>
            <a:off x="35316083" y="6623343"/>
            <a:ext cx="1137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B)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32AE300-0F78-F7EF-5D7E-B601E1C7CA94}"/>
              </a:ext>
            </a:extLst>
          </p:cNvPr>
          <p:cNvSpPr txBox="1"/>
          <p:nvPr/>
        </p:nvSpPr>
        <p:spPr>
          <a:xfrm>
            <a:off x="40173844" y="6540816"/>
            <a:ext cx="99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C)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6AA2AD2-DD32-FD24-A8B1-5E290126752B}"/>
              </a:ext>
            </a:extLst>
          </p:cNvPr>
          <p:cNvSpPr txBox="1"/>
          <p:nvPr/>
        </p:nvSpPr>
        <p:spPr>
          <a:xfrm>
            <a:off x="29539359" y="11812137"/>
            <a:ext cx="912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E)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57ABE22-387C-07B3-9AB5-9639B02F7CB9}"/>
              </a:ext>
            </a:extLst>
          </p:cNvPr>
          <p:cNvSpPr txBox="1"/>
          <p:nvPr/>
        </p:nvSpPr>
        <p:spPr>
          <a:xfrm>
            <a:off x="45497870" y="6360376"/>
            <a:ext cx="1134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D)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E7FB5C3E-AB93-FE47-EF10-829E732C2538}"/>
              </a:ext>
            </a:extLst>
          </p:cNvPr>
          <p:cNvSpPr txBox="1"/>
          <p:nvPr/>
        </p:nvSpPr>
        <p:spPr>
          <a:xfrm>
            <a:off x="38293178" y="11334206"/>
            <a:ext cx="1352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F)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63270D2-B7C3-0777-92C5-90F00AC44235}"/>
              </a:ext>
            </a:extLst>
          </p:cNvPr>
          <p:cNvSpPr txBox="1"/>
          <p:nvPr/>
        </p:nvSpPr>
        <p:spPr>
          <a:xfrm>
            <a:off x="27323544" y="21207293"/>
            <a:ext cx="1335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A)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813A018-D8FE-DCF7-8704-707F58B4AF91}"/>
              </a:ext>
            </a:extLst>
          </p:cNvPr>
          <p:cNvSpPr txBox="1"/>
          <p:nvPr/>
        </p:nvSpPr>
        <p:spPr>
          <a:xfrm>
            <a:off x="33780098" y="21386324"/>
            <a:ext cx="1236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B)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0EC4A5C-4DF2-25DE-4E5A-509F78677E83}"/>
              </a:ext>
            </a:extLst>
          </p:cNvPr>
          <p:cNvGrpSpPr/>
          <p:nvPr/>
        </p:nvGrpSpPr>
        <p:grpSpPr>
          <a:xfrm>
            <a:off x="40193846" y="21415721"/>
            <a:ext cx="6232236" cy="4766931"/>
            <a:chOff x="40058864" y="21086973"/>
            <a:chExt cx="6232236" cy="4766931"/>
          </a:xfrm>
        </p:grpSpPr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74A6F565-6301-78EA-C25F-2448EE7E3A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7146" b="6949"/>
            <a:stretch/>
          </p:blipFill>
          <p:spPr>
            <a:xfrm>
              <a:off x="40910913" y="21963685"/>
              <a:ext cx="4720500" cy="3210028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A84184B-63B2-F683-FFAB-71177C925ACC}"/>
                </a:ext>
              </a:extLst>
            </p:cNvPr>
            <p:cNvSpPr txBox="1"/>
            <p:nvPr/>
          </p:nvSpPr>
          <p:spPr>
            <a:xfrm>
              <a:off x="40058864" y="21340938"/>
              <a:ext cx="62322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/>
                <a:t>All Test </a:t>
              </a:r>
              <a:r>
                <a:rPr lang="en-US" sz="5000" dirty="0" err="1"/>
                <a:t>TransPs</a:t>
              </a:r>
              <a:endParaRPr lang="en-US" sz="50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7D234B8-3284-57D7-45CE-2756C655C72A}"/>
                </a:ext>
              </a:extLst>
            </p:cNvPr>
            <p:cNvSpPr txBox="1"/>
            <p:nvPr/>
          </p:nvSpPr>
          <p:spPr>
            <a:xfrm>
              <a:off x="40768592" y="25050358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4DAE6BF-BE87-9EB0-AB14-95BEF261F3E9}"/>
                </a:ext>
              </a:extLst>
            </p:cNvPr>
            <p:cNvSpPr txBox="1"/>
            <p:nvPr/>
          </p:nvSpPr>
          <p:spPr>
            <a:xfrm>
              <a:off x="44693177" y="25058834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500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E290FAB-6022-39DB-76ED-A18215E42648}"/>
                </a:ext>
              </a:extLst>
            </p:cNvPr>
            <p:cNvSpPr txBox="1"/>
            <p:nvPr/>
          </p:nvSpPr>
          <p:spPr>
            <a:xfrm>
              <a:off x="41650948" y="25084463"/>
              <a:ext cx="2474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Time (</a:t>
              </a:r>
              <a:r>
                <a:rPr lang="en-US" sz="4400" dirty="0" err="1"/>
                <a:t>ms</a:t>
              </a:r>
              <a:r>
                <a:rPr lang="en-US" sz="4400" dirty="0"/>
                <a:t>)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5875FF6-5D09-D128-D6FC-1FF0B828627A}"/>
                </a:ext>
              </a:extLst>
            </p:cNvPr>
            <p:cNvSpPr txBox="1"/>
            <p:nvPr/>
          </p:nvSpPr>
          <p:spPr>
            <a:xfrm>
              <a:off x="40200604" y="24598158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-90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7206C5F-394B-FCD7-9CEC-A3B2ED0784C6}"/>
                </a:ext>
              </a:extLst>
            </p:cNvPr>
            <p:cNvSpPr txBox="1"/>
            <p:nvPr/>
          </p:nvSpPr>
          <p:spPr>
            <a:xfrm>
              <a:off x="40275730" y="21796470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40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1F3972E-033F-AE31-770C-878059A78C17}"/>
                </a:ext>
              </a:extLst>
            </p:cNvPr>
            <p:cNvSpPr txBox="1"/>
            <p:nvPr/>
          </p:nvSpPr>
          <p:spPr>
            <a:xfrm rot="16200000">
              <a:off x="40204163" y="23035747"/>
              <a:ext cx="1077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mV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472BDCB7-7EAD-C796-A200-93634E1FA963}"/>
                </a:ext>
              </a:extLst>
            </p:cNvPr>
            <p:cNvSpPr txBox="1"/>
            <p:nvPr/>
          </p:nvSpPr>
          <p:spPr>
            <a:xfrm>
              <a:off x="40065962" y="21086973"/>
              <a:ext cx="11466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C)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EFA00361-B9CA-20E6-87B6-BCDC9756DC82}"/>
              </a:ext>
            </a:extLst>
          </p:cNvPr>
          <p:cNvSpPr txBox="1"/>
          <p:nvPr/>
        </p:nvSpPr>
        <p:spPr>
          <a:xfrm>
            <a:off x="27272200" y="25873235"/>
            <a:ext cx="1073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E)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31C5F20-ACFF-CFC2-8AC4-A39B9F9ED646}"/>
              </a:ext>
            </a:extLst>
          </p:cNvPr>
          <p:cNvSpPr txBox="1"/>
          <p:nvPr/>
        </p:nvSpPr>
        <p:spPr>
          <a:xfrm>
            <a:off x="33477688" y="25899126"/>
            <a:ext cx="1154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F)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169BA50-BA0F-EE67-7F93-3AD2D6E20806}"/>
              </a:ext>
            </a:extLst>
          </p:cNvPr>
          <p:cNvSpPr txBox="1"/>
          <p:nvPr/>
        </p:nvSpPr>
        <p:spPr>
          <a:xfrm>
            <a:off x="45815345" y="21434665"/>
            <a:ext cx="1305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F9B1B3B-8F46-F3F9-D1C5-9DA1B45ACC65}"/>
              </a:ext>
            </a:extLst>
          </p:cNvPr>
          <p:cNvSpPr txBox="1"/>
          <p:nvPr/>
        </p:nvSpPr>
        <p:spPr>
          <a:xfrm>
            <a:off x="1333269" y="6807539"/>
            <a:ext cx="1072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A)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FB91CF7-4099-9F06-25F6-519A24AC0755}"/>
              </a:ext>
            </a:extLst>
          </p:cNvPr>
          <p:cNvSpPr txBox="1"/>
          <p:nvPr/>
        </p:nvSpPr>
        <p:spPr>
          <a:xfrm>
            <a:off x="6636489" y="7138531"/>
            <a:ext cx="1045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B)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9BFFDE2-87EB-306F-C2C5-F1D2560D2B09}"/>
              </a:ext>
            </a:extLst>
          </p:cNvPr>
          <p:cNvSpPr txBox="1"/>
          <p:nvPr/>
        </p:nvSpPr>
        <p:spPr>
          <a:xfrm>
            <a:off x="18269617" y="6689026"/>
            <a:ext cx="1239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31E85AA-12B2-279C-5E2B-12B5BFF84B5B}"/>
              </a:ext>
            </a:extLst>
          </p:cNvPr>
          <p:cNvSpPr txBox="1"/>
          <p:nvPr/>
        </p:nvSpPr>
        <p:spPr>
          <a:xfrm>
            <a:off x="556846" y="18092576"/>
            <a:ext cx="1024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A)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D7D38F7-EA0A-D4F8-6AF2-815A1ADDEBB9}"/>
              </a:ext>
            </a:extLst>
          </p:cNvPr>
          <p:cNvSpPr txBox="1"/>
          <p:nvPr/>
        </p:nvSpPr>
        <p:spPr>
          <a:xfrm>
            <a:off x="564502" y="22873808"/>
            <a:ext cx="1024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B)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4131486-0C55-A07E-EF4D-67871C407FA6}"/>
              </a:ext>
            </a:extLst>
          </p:cNvPr>
          <p:cNvSpPr txBox="1"/>
          <p:nvPr/>
        </p:nvSpPr>
        <p:spPr>
          <a:xfrm>
            <a:off x="18642289" y="17898600"/>
            <a:ext cx="96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D)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309BBE1E-1B5C-EE7E-3CA1-297096ACF417}"/>
              </a:ext>
            </a:extLst>
          </p:cNvPr>
          <p:cNvSpPr txBox="1"/>
          <p:nvPr/>
        </p:nvSpPr>
        <p:spPr>
          <a:xfrm>
            <a:off x="9910242" y="18336789"/>
            <a:ext cx="96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C)</a:t>
            </a:r>
          </a:p>
        </p:txBody>
      </p:sp>
      <p:graphicFrame>
        <p:nvGraphicFramePr>
          <p:cNvPr id="319" name="Table 3">
            <a:extLst>
              <a:ext uri="{FF2B5EF4-FFF2-40B4-BE49-F238E27FC236}">
                <a16:creationId xmlns:a16="http://schemas.microsoft.com/office/drawing/2014/main" id="{72DB16D1-B40C-F128-9BEC-18639C78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4816"/>
              </p:ext>
            </p:extLst>
          </p:nvPr>
        </p:nvGraphicFramePr>
        <p:xfrm>
          <a:off x="10331226" y="19243554"/>
          <a:ext cx="6954051" cy="57303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780677">
                  <a:extLst>
                    <a:ext uri="{9D8B030D-6E8A-4147-A177-3AD203B41FA5}">
                      <a16:colId xmlns:a16="http://schemas.microsoft.com/office/drawing/2014/main" val="3373199582"/>
                    </a:ext>
                  </a:extLst>
                </a:gridCol>
                <a:gridCol w="1612020">
                  <a:extLst>
                    <a:ext uri="{9D8B030D-6E8A-4147-A177-3AD203B41FA5}">
                      <a16:colId xmlns:a16="http://schemas.microsoft.com/office/drawing/2014/main" val="2656315475"/>
                    </a:ext>
                  </a:extLst>
                </a:gridCol>
                <a:gridCol w="1780677">
                  <a:extLst>
                    <a:ext uri="{9D8B030D-6E8A-4147-A177-3AD203B41FA5}">
                      <a16:colId xmlns:a16="http://schemas.microsoft.com/office/drawing/2014/main" val="1387478381"/>
                    </a:ext>
                  </a:extLst>
                </a:gridCol>
                <a:gridCol w="1780677">
                  <a:extLst>
                    <a:ext uri="{9D8B030D-6E8A-4147-A177-3AD203B41FA5}">
                      <a16:colId xmlns:a16="http://schemas.microsoft.com/office/drawing/2014/main" val="4126553334"/>
                    </a:ext>
                  </a:extLst>
                </a:gridCol>
              </a:tblGrid>
              <a:tr h="1023849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RF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SVM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KNN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14074"/>
                  </a:ext>
                </a:extLst>
              </a:tr>
              <a:tr h="116686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Accuracy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97.6%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97.9%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97.8%</a:t>
                      </a:r>
                    </a:p>
                    <a:p>
                      <a:pPr algn="ctr"/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051671"/>
                  </a:ext>
                </a:extLst>
              </a:tr>
              <a:tr h="1348948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Precision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97.3%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93.2%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90.0%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30889"/>
                  </a:ext>
                </a:extLst>
              </a:tr>
              <a:tr h="116686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Recall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81.8%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76.0%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86.7%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170116"/>
                  </a:ext>
                </a:extLst>
              </a:tr>
              <a:tr h="102384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ysClr val="windowText" lastClr="000000"/>
                          </a:solidFill>
                        </a:rPr>
                        <a:t>F1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88.1%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ysClr val="windowText" lastClr="000000"/>
                          </a:solidFill>
                        </a:rPr>
                        <a:t>82.7%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88.4%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50292"/>
                  </a:ext>
                </a:extLst>
              </a:tr>
            </a:tbl>
          </a:graphicData>
        </a:graphic>
      </p:graphicFrame>
      <p:sp>
        <p:nvSpPr>
          <p:cNvPr id="320" name="TextBox 319">
            <a:extLst>
              <a:ext uri="{FF2B5EF4-FFF2-40B4-BE49-F238E27FC236}">
                <a16:creationId xmlns:a16="http://schemas.microsoft.com/office/drawing/2014/main" id="{F26108E4-7894-CE62-0BD2-92B87C2F4E99}"/>
              </a:ext>
            </a:extLst>
          </p:cNvPr>
          <p:cNvSpPr txBox="1"/>
          <p:nvPr/>
        </p:nvSpPr>
        <p:spPr>
          <a:xfrm>
            <a:off x="10770032" y="18381909"/>
            <a:ext cx="610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Metric Averages</a:t>
            </a:r>
          </a:p>
        </p:txBody>
      </p:sp>
      <p:pic>
        <p:nvPicPr>
          <p:cNvPr id="336" name="Picture 335">
            <a:extLst>
              <a:ext uri="{FF2B5EF4-FFF2-40B4-BE49-F238E27FC236}">
                <a16:creationId xmlns:a16="http://schemas.microsoft.com/office/drawing/2014/main" id="{76FC1AB6-B65D-F373-6E6F-433BC96DF056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b="4235"/>
          <a:stretch/>
        </p:blipFill>
        <p:spPr>
          <a:xfrm>
            <a:off x="28011692" y="22067744"/>
            <a:ext cx="4793752" cy="3236049"/>
          </a:xfrm>
          <a:prstGeom prst="rect">
            <a:avLst/>
          </a:prstGeom>
        </p:spPr>
      </p:pic>
      <p:pic>
        <p:nvPicPr>
          <p:cNvPr id="340" name="Picture 339">
            <a:extLst>
              <a:ext uri="{FF2B5EF4-FFF2-40B4-BE49-F238E27FC236}">
                <a16:creationId xmlns:a16="http://schemas.microsoft.com/office/drawing/2014/main" id="{A1DA29E2-63CD-5FC0-6EF3-5113CD58AA27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5" t="7039" r="2563" b="8204"/>
          <a:stretch/>
        </p:blipFill>
        <p:spPr>
          <a:xfrm>
            <a:off x="34659237" y="22309463"/>
            <a:ext cx="4086117" cy="3124373"/>
          </a:xfrm>
          <a:prstGeom prst="rect">
            <a:avLst/>
          </a:prstGeom>
        </p:spPr>
      </p:pic>
      <p:pic>
        <p:nvPicPr>
          <p:cNvPr id="344" name="Picture 343">
            <a:extLst>
              <a:ext uri="{FF2B5EF4-FFF2-40B4-BE49-F238E27FC236}">
                <a16:creationId xmlns:a16="http://schemas.microsoft.com/office/drawing/2014/main" id="{60D9F240-E4DB-B8F3-6086-E47450E689FA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6900" b="12446"/>
          <a:stretch/>
        </p:blipFill>
        <p:spPr>
          <a:xfrm>
            <a:off x="41069457" y="26855187"/>
            <a:ext cx="4611065" cy="3086859"/>
          </a:xfrm>
          <a:prstGeom prst="rect">
            <a:avLst/>
          </a:prstGeom>
        </p:spPr>
      </p:pic>
      <p:sp>
        <p:nvSpPr>
          <p:cNvPr id="345" name="TextBox 344">
            <a:extLst>
              <a:ext uri="{FF2B5EF4-FFF2-40B4-BE49-F238E27FC236}">
                <a16:creationId xmlns:a16="http://schemas.microsoft.com/office/drawing/2014/main" id="{B40C33B6-139E-9644-8A65-67C16CDED73C}"/>
              </a:ext>
            </a:extLst>
          </p:cNvPr>
          <p:cNvSpPr txBox="1"/>
          <p:nvPr/>
        </p:nvSpPr>
        <p:spPr>
          <a:xfrm>
            <a:off x="40840552" y="26039384"/>
            <a:ext cx="53692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Hist Error </a:t>
            </a:r>
            <a:r>
              <a:rPr lang="en-US" sz="5000" dirty="0" err="1"/>
              <a:t>TransPs</a:t>
            </a:r>
            <a:r>
              <a:rPr lang="en-US" sz="5000" dirty="0"/>
              <a:t> 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03092BC-DF17-F2B5-101A-5C8A00B69F44}"/>
              </a:ext>
            </a:extLst>
          </p:cNvPr>
          <p:cNvSpPr txBox="1"/>
          <p:nvPr/>
        </p:nvSpPr>
        <p:spPr>
          <a:xfrm>
            <a:off x="40292006" y="26664408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0.4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957161E-A21B-7513-86DE-8A40DEE3C6D6}"/>
              </a:ext>
            </a:extLst>
          </p:cNvPr>
          <p:cNvSpPr txBox="1"/>
          <p:nvPr/>
        </p:nvSpPr>
        <p:spPr>
          <a:xfrm>
            <a:off x="40637398" y="29388510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4B3670D6-8318-1EE9-7B2A-2B47BBF993E4}"/>
              </a:ext>
            </a:extLst>
          </p:cNvPr>
          <p:cNvSpPr txBox="1"/>
          <p:nvPr/>
        </p:nvSpPr>
        <p:spPr>
          <a:xfrm rot="16200000">
            <a:off x="39229609" y="27772810"/>
            <a:ext cx="2627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Probability</a:t>
            </a:r>
          </a:p>
          <a:p>
            <a:pPr algn="ctr"/>
            <a:r>
              <a:rPr lang="en-US" sz="4000" dirty="0"/>
              <a:t>(counts)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F18A215C-F1FC-41DF-B46B-FC5DA4016D92}"/>
              </a:ext>
            </a:extLst>
          </p:cNvPr>
          <p:cNvSpPr txBox="1"/>
          <p:nvPr/>
        </p:nvSpPr>
        <p:spPr>
          <a:xfrm>
            <a:off x="41710579" y="29765255"/>
            <a:ext cx="321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Abs Error (mV)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4ACE85C-9D32-B70A-E101-8F3C290C5B40}"/>
              </a:ext>
            </a:extLst>
          </p:cNvPr>
          <p:cNvSpPr txBox="1"/>
          <p:nvPr/>
        </p:nvSpPr>
        <p:spPr>
          <a:xfrm>
            <a:off x="41003187" y="29788057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40F12143-1B05-EA17-FC79-560BD57C949F}"/>
              </a:ext>
            </a:extLst>
          </p:cNvPr>
          <p:cNvSpPr txBox="1"/>
          <p:nvPr/>
        </p:nvSpPr>
        <p:spPr>
          <a:xfrm>
            <a:off x="45115067" y="29846982"/>
            <a:ext cx="10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C9F17B74-9242-43FF-9DC4-BFA393A635DC}"/>
              </a:ext>
            </a:extLst>
          </p:cNvPr>
          <p:cNvSpPr txBox="1"/>
          <p:nvPr/>
        </p:nvSpPr>
        <p:spPr>
          <a:xfrm>
            <a:off x="40083588" y="25897050"/>
            <a:ext cx="1075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G)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29D5A876-6C7E-D2C6-3F03-44897AFE62DD}"/>
              </a:ext>
            </a:extLst>
          </p:cNvPr>
          <p:cNvGrpSpPr/>
          <p:nvPr/>
        </p:nvGrpSpPr>
        <p:grpSpPr>
          <a:xfrm>
            <a:off x="42092818" y="67973"/>
            <a:ext cx="5221754" cy="3782683"/>
            <a:chOff x="40152355" y="1429161"/>
            <a:chExt cx="5221754" cy="3782683"/>
          </a:xfrm>
        </p:grpSpPr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2F21DF5F-FAE8-1E8B-57AE-857C7D94A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647" y="1846390"/>
              <a:ext cx="1508760" cy="1508760"/>
            </a:xfrm>
            <a:prstGeom prst="rect">
              <a:avLst/>
            </a:prstGeom>
          </p:spPr>
        </p:pic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C0F2360A-C809-4358-0351-10734DE2B6C6}"/>
                </a:ext>
              </a:extLst>
            </p:cNvPr>
            <p:cNvSpPr txBox="1"/>
            <p:nvPr/>
          </p:nvSpPr>
          <p:spPr>
            <a:xfrm>
              <a:off x="40230981" y="1429161"/>
              <a:ext cx="2168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</a:rPr>
                <a:t>Justin Pastore</a:t>
              </a:r>
            </a:p>
          </p:txBody>
        </p:sp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1C020E29-4012-9D1F-9C8E-C6170942B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6542" y="3703084"/>
              <a:ext cx="1508760" cy="1508760"/>
            </a:xfrm>
            <a:prstGeom prst="rect">
              <a:avLst/>
            </a:prstGeom>
          </p:spPr>
        </p:pic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C7E275EF-156F-69A0-0E02-133D6B5555F5}"/>
                </a:ext>
              </a:extLst>
            </p:cNvPr>
            <p:cNvSpPr txBox="1"/>
            <p:nvPr/>
          </p:nvSpPr>
          <p:spPr>
            <a:xfrm>
              <a:off x="42709229" y="3290435"/>
              <a:ext cx="26439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</a:rPr>
                <a:t>Alex </a:t>
              </a:r>
              <a:r>
                <a:rPr lang="en-US" sz="2600" b="1" dirty="0" err="1">
                  <a:solidFill>
                    <a:schemeClr val="bg1"/>
                  </a:solidFill>
                </a:rPr>
                <a:t>Kaattari</a:t>
              </a:r>
              <a:r>
                <a:rPr lang="en-US" sz="2600" b="1" dirty="0">
                  <a:solidFill>
                    <a:schemeClr val="bg1"/>
                  </a:solidFill>
                </a:rPr>
                <a:t>-Lim</a:t>
              </a:r>
            </a:p>
          </p:txBody>
        </p:sp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A1A4F8C5-C8B9-2541-9999-CF019FDC9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80282" y="1837188"/>
              <a:ext cx="1508760" cy="1508760"/>
            </a:xfrm>
            <a:prstGeom prst="rect">
              <a:avLst/>
            </a:prstGeom>
          </p:spPr>
        </p:pic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AB8DDCE-46B1-2826-83CF-512AB3F79A49}"/>
                </a:ext>
              </a:extLst>
            </p:cNvPr>
            <p:cNvSpPr txBox="1"/>
            <p:nvPr/>
          </p:nvSpPr>
          <p:spPr>
            <a:xfrm>
              <a:off x="42730122" y="1431444"/>
              <a:ext cx="26439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err="1">
                  <a:solidFill>
                    <a:schemeClr val="bg1"/>
                  </a:solidFill>
                </a:rPr>
                <a:t>Hritanshu</a:t>
              </a:r>
              <a:r>
                <a:rPr lang="en-US" sz="2600" b="1" dirty="0">
                  <a:solidFill>
                    <a:schemeClr val="bg1"/>
                  </a:solidFill>
                </a:rPr>
                <a:t> Rath</a:t>
              </a:r>
            </a:p>
          </p:txBody>
        </p:sp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C20BD2DF-A2AB-A268-29B0-4D4B8BDC2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1647" y="3696890"/>
              <a:ext cx="1511819" cy="1511819"/>
            </a:xfrm>
            <a:prstGeom prst="rect">
              <a:avLst/>
            </a:prstGeom>
          </p:spPr>
        </p:pic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47F1F15-ACA1-F945-FF02-33C059FE9173}"/>
                </a:ext>
              </a:extLst>
            </p:cNvPr>
            <p:cNvSpPr txBox="1"/>
            <p:nvPr/>
          </p:nvSpPr>
          <p:spPr>
            <a:xfrm>
              <a:off x="40152355" y="3284166"/>
              <a:ext cx="24536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err="1">
                  <a:solidFill>
                    <a:schemeClr val="bg1"/>
                  </a:solidFill>
                </a:rPr>
                <a:t>Irabiel</a:t>
              </a:r>
              <a:r>
                <a:rPr lang="en-US" sz="2600" b="1" dirty="0">
                  <a:solidFill>
                    <a:schemeClr val="bg1"/>
                  </a:solidFill>
                </a:rPr>
                <a:t> Romero</a:t>
              </a: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689E930A-7B3A-F86D-4413-36AE739225CD}"/>
              </a:ext>
            </a:extLst>
          </p:cNvPr>
          <p:cNvSpPr txBox="1"/>
          <p:nvPr/>
        </p:nvSpPr>
        <p:spPr>
          <a:xfrm rot="16200000">
            <a:off x="40813435" y="1698096"/>
            <a:ext cx="202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LinkedIn</a:t>
            </a:r>
          </a:p>
        </p:txBody>
      </p:sp>
      <p:pic>
        <p:nvPicPr>
          <p:cNvPr id="370" name="Picture 369">
            <a:extLst>
              <a:ext uri="{FF2B5EF4-FFF2-40B4-BE49-F238E27FC236}">
                <a16:creationId xmlns:a16="http://schemas.microsoft.com/office/drawing/2014/main" id="{79EF8BF7-3840-63D0-E7EC-A0C671A47FB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253" t="36351" r="21928" b="33361"/>
          <a:stretch/>
        </p:blipFill>
        <p:spPr>
          <a:xfrm>
            <a:off x="44733880" y="7865138"/>
            <a:ext cx="228600" cy="3550920"/>
          </a:xfrm>
          <a:prstGeom prst="rect">
            <a:avLst/>
          </a:prstGeom>
        </p:spPr>
      </p:pic>
      <p:sp>
        <p:nvSpPr>
          <p:cNvPr id="371" name="TextBox 370">
            <a:extLst>
              <a:ext uri="{FF2B5EF4-FFF2-40B4-BE49-F238E27FC236}">
                <a16:creationId xmlns:a16="http://schemas.microsoft.com/office/drawing/2014/main" id="{4E9F4E0D-AB93-0863-2D76-E7827A40E907}"/>
              </a:ext>
            </a:extLst>
          </p:cNvPr>
          <p:cNvSpPr txBox="1"/>
          <p:nvPr/>
        </p:nvSpPr>
        <p:spPr>
          <a:xfrm>
            <a:off x="44911963" y="10864158"/>
            <a:ext cx="96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75D71AA-0899-D89D-298D-28A02C797933}"/>
              </a:ext>
            </a:extLst>
          </p:cNvPr>
          <p:cNvSpPr txBox="1"/>
          <p:nvPr/>
        </p:nvSpPr>
        <p:spPr>
          <a:xfrm>
            <a:off x="44874330" y="7523936"/>
            <a:ext cx="96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45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A2BAB21C-2401-C49B-CEE9-E6FC37ABD3A8}"/>
              </a:ext>
            </a:extLst>
          </p:cNvPr>
          <p:cNvSpPr txBox="1"/>
          <p:nvPr/>
        </p:nvSpPr>
        <p:spPr>
          <a:xfrm rot="5400000">
            <a:off x="43721844" y="9512771"/>
            <a:ext cx="325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Time (</a:t>
            </a:r>
            <a:r>
              <a:rPr lang="en-US" sz="4400" dirty="0" err="1"/>
              <a:t>ms</a:t>
            </a:r>
            <a:r>
              <a:rPr lang="en-US" sz="4400" dirty="0"/>
              <a:t>)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F21E21CA-0A5F-D74A-6E51-7A6CFBFDFFC5}"/>
              </a:ext>
            </a:extLst>
          </p:cNvPr>
          <p:cNvSpPr txBox="1"/>
          <p:nvPr/>
        </p:nvSpPr>
        <p:spPr>
          <a:xfrm>
            <a:off x="45992578" y="30725695"/>
            <a:ext cx="52619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Train test split</a:t>
            </a:r>
            <a:r>
              <a:rPr lang="en-US" sz="3400" dirty="0"/>
              <a:t>: 80%-20%</a:t>
            </a:r>
          </a:p>
          <a:p>
            <a:r>
              <a:rPr lang="en-US" sz="3400" b="1" dirty="0"/>
              <a:t># parameters</a:t>
            </a:r>
            <a:r>
              <a:rPr lang="en-US" sz="3400" dirty="0"/>
              <a:t>: 22 million</a:t>
            </a:r>
          </a:p>
          <a:p>
            <a:r>
              <a:rPr lang="en-US" sz="3400" b="1" dirty="0"/>
              <a:t>Loss</a:t>
            </a:r>
            <a:r>
              <a:rPr lang="en-US" sz="3400" dirty="0"/>
              <a:t>: MSE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7BCADC-C9D5-15C6-761E-33E93B831A23}"/>
              </a:ext>
            </a:extLst>
          </p:cNvPr>
          <p:cNvSpPr txBox="1"/>
          <p:nvPr/>
        </p:nvSpPr>
        <p:spPr>
          <a:xfrm>
            <a:off x="3289320" y="11302613"/>
            <a:ext cx="23115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4,086</a:t>
            </a:r>
          </a:p>
        </p:txBody>
      </p:sp>
    </p:spTree>
    <p:extLst>
      <p:ext uri="{BB962C8B-B14F-4D97-AF65-F5344CB8AC3E}">
        <p14:creationId xmlns:p14="http://schemas.microsoft.com/office/powerpoint/2010/main" val="423195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1312</TotalTime>
  <Words>1276</Words>
  <Application>Microsoft Office PowerPoint</Application>
  <PresentationFormat>Custom</PresentationFormat>
  <Paragraphs>260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Pastore</dc:creator>
  <cp:lastModifiedBy>Justin Pastore</cp:lastModifiedBy>
  <cp:revision>50</cp:revision>
  <dcterms:created xsi:type="dcterms:W3CDTF">2023-07-19T23:00:29Z</dcterms:created>
  <dcterms:modified xsi:type="dcterms:W3CDTF">2023-07-22T04:55:01Z</dcterms:modified>
</cp:coreProperties>
</file>