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422" r:id="rId2"/>
    <p:sldId id="425" r:id="rId3"/>
    <p:sldId id="463" r:id="rId4"/>
    <p:sldId id="465" r:id="rId5"/>
    <p:sldId id="466" r:id="rId6"/>
    <p:sldId id="464" r:id="rId7"/>
    <p:sldId id="428" r:id="rId8"/>
    <p:sldId id="429" r:id="rId9"/>
    <p:sldId id="467" r:id="rId10"/>
    <p:sldId id="469" r:id="rId11"/>
    <p:sldId id="468" r:id="rId12"/>
    <p:sldId id="462" r:id="rId13"/>
    <p:sldId id="470" r:id="rId14"/>
    <p:sldId id="475" r:id="rId15"/>
    <p:sldId id="474" r:id="rId16"/>
    <p:sldId id="472" r:id="rId17"/>
    <p:sldId id="473" r:id="rId18"/>
    <p:sldId id="442" r:id="rId19"/>
  </p:sldIdLst>
  <p:sldSz cx="24384000" cy="13716000"/>
  <p:notesSz cx="6858000" cy="9144000"/>
  <p:custDataLst>
    <p:tags r:id="rId21"/>
  </p:custDataLst>
  <p:defaultTextStyle>
    <a:lvl1pPr>
      <a:defRPr sz="3600">
        <a:latin typeface="Calibri"/>
        <a:ea typeface="Calibri"/>
        <a:cs typeface="Calibri"/>
        <a:sym typeface="Calibri"/>
      </a:defRPr>
    </a:lvl1pPr>
    <a:lvl2pPr indent="457200">
      <a:defRPr sz="3600">
        <a:latin typeface="Calibri"/>
        <a:ea typeface="Calibri"/>
        <a:cs typeface="Calibri"/>
        <a:sym typeface="Calibri"/>
      </a:defRPr>
    </a:lvl2pPr>
    <a:lvl3pPr indent="914400">
      <a:defRPr sz="3600">
        <a:latin typeface="Calibri"/>
        <a:ea typeface="Calibri"/>
        <a:cs typeface="Calibri"/>
        <a:sym typeface="Calibri"/>
      </a:defRPr>
    </a:lvl3pPr>
    <a:lvl4pPr indent="1371600">
      <a:defRPr sz="3600">
        <a:latin typeface="Calibri"/>
        <a:ea typeface="Calibri"/>
        <a:cs typeface="Calibri"/>
        <a:sym typeface="Calibri"/>
      </a:defRPr>
    </a:lvl4pPr>
    <a:lvl5pPr indent="1828800">
      <a:defRPr sz="3600">
        <a:latin typeface="Calibri"/>
        <a:ea typeface="Calibri"/>
        <a:cs typeface="Calibri"/>
        <a:sym typeface="Calibri"/>
      </a:defRPr>
    </a:lvl5pPr>
    <a:lvl6pPr indent="2286000">
      <a:defRPr sz="3600">
        <a:latin typeface="Calibri"/>
        <a:ea typeface="Calibri"/>
        <a:cs typeface="Calibri"/>
        <a:sym typeface="Calibri"/>
      </a:defRPr>
    </a:lvl6pPr>
    <a:lvl7pPr indent="2743200">
      <a:defRPr sz="3600">
        <a:latin typeface="Calibri"/>
        <a:ea typeface="Calibri"/>
        <a:cs typeface="Calibri"/>
        <a:sym typeface="Calibri"/>
      </a:defRPr>
    </a:lvl7pPr>
    <a:lvl8pPr indent="3200400">
      <a:defRPr sz="3600">
        <a:latin typeface="Calibri"/>
        <a:ea typeface="Calibri"/>
        <a:cs typeface="Calibri"/>
        <a:sym typeface="Calibri"/>
      </a:defRPr>
    </a:lvl8pPr>
    <a:lvl9pPr indent="3657600">
      <a:defRPr sz="36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00FF"/>
    <a:srgbClr val="A50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9" autoAdjust="0"/>
    <p:restoredTop sz="95373" autoAdjust="0"/>
  </p:normalViewPr>
  <p:slideViewPr>
    <p:cSldViewPr snapToGrid="0" snapToObjects="1">
      <p:cViewPr varScale="1">
        <p:scale>
          <a:sx n="44" d="100"/>
          <a:sy n="44" d="100"/>
        </p:scale>
        <p:origin x="1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35" name="Shape 9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237001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44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44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44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44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44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44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44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44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44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37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8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62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05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65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422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48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38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76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1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36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93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313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71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2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754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85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ove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54000" y="251767"/>
            <a:ext cx="23876000" cy="13212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 sz="1800"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221200" y="12802234"/>
            <a:ext cx="5486400" cy="551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￼</a:t>
            </a:r>
          </a:p>
        </p:txBody>
      </p:sp>
      <p:sp>
        <p:nvSpPr>
          <p:cNvPr id="21" name="Shape 21"/>
          <p:cNvSpPr/>
          <p:nvPr/>
        </p:nvSpPr>
        <p:spPr>
          <a:xfrm>
            <a:off x="16165462" y="226497"/>
            <a:ext cx="7944220" cy="13212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09" y="16"/>
                </a:moveTo>
                <a:lnTo>
                  <a:pt x="21600" y="0"/>
                </a:lnTo>
                <a:lnTo>
                  <a:pt x="21545" y="21600"/>
                </a:lnTo>
                <a:cubicBezTo>
                  <a:pt x="18884" y="21600"/>
                  <a:pt x="16223" y="21600"/>
                  <a:pt x="13562" y="21600"/>
                </a:cubicBezTo>
                <a:cubicBezTo>
                  <a:pt x="9042" y="21600"/>
                  <a:pt x="4521" y="21600"/>
                  <a:pt x="0" y="21600"/>
                </a:cubicBezTo>
                <a:lnTo>
                  <a:pt x="10009" y="16"/>
                </a:lnTo>
                <a:close/>
              </a:path>
            </a:pathLst>
          </a:custGeom>
          <a:solidFill>
            <a:srgbClr val="2A2C34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457200">
              <a:defRPr sz="2800">
                <a:solidFill>
                  <a:srgbClr val="535353"/>
                </a:solidFill>
                <a:uFill>
                  <a:solidFill>
                    <a:srgbClr val="011480"/>
                  </a:solidFill>
                </a:uFill>
                <a:latin typeface="+mj-lt"/>
                <a:ea typeface="+mj-ea"/>
                <a:cs typeface="+mj-cs"/>
                <a:sym typeface="Montserrat-Regular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47237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Imag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254000" y="251767"/>
            <a:ext cx="23876000" cy="13212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 sz="1800"/>
            </a:pPr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7221200" y="12802234"/>
            <a:ext cx="5486400" cy="551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￼</a:t>
            </a:r>
          </a:p>
        </p:txBody>
      </p:sp>
      <p:sp>
        <p:nvSpPr>
          <p:cNvPr id="5" name="Espace réservé pour une image  4"/>
          <p:cNvSpPr>
            <a:spLocks noGrp="1"/>
          </p:cNvSpPr>
          <p:nvPr>
            <p:ph type="pic" sz="quarter" idx="10"/>
          </p:nvPr>
        </p:nvSpPr>
        <p:spPr>
          <a:xfrm>
            <a:off x="254000" y="251767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pour une image  4"/>
          <p:cNvSpPr>
            <a:spLocks noGrp="1"/>
          </p:cNvSpPr>
          <p:nvPr>
            <p:ph type="pic" sz="quarter" idx="13"/>
          </p:nvPr>
        </p:nvSpPr>
        <p:spPr>
          <a:xfrm>
            <a:off x="262022" y="4727510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270044" y="9195232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8" name="Espace réservé pour une image  4"/>
          <p:cNvSpPr>
            <a:spLocks noGrp="1"/>
          </p:cNvSpPr>
          <p:nvPr>
            <p:ph type="pic" sz="quarter" idx="17"/>
          </p:nvPr>
        </p:nvSpPr>
        <p:spPr>
          <a:xfrm>
            <a:off x="8291103" y="9179191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pour une image  4"/>
          <p:cNvSpPr>
            <a:spLocks noGrp="1"/>
          </p:cNvSpPr>
          <p:nvPr>
            <p:ph type="pic" sz="quarter" idx="18"/>
          </p:nvPr>
        </p:nvSpPr>
        <p:spPr>
          <a:xfrm>
            <a:off x="16336225" y="9187213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2" name="Espace réservé pour une image  4"/>
          <p:cNvSpPr>
            <a:spLocks noGrp="1"/>
          </p:cNvSpPr>
          <p:nvPr>
            <p:ph type="pic" sz="quarter" idx="19"/>
          </p:nvPr>
        </p:nvSpPr>
        <p:spPr>
          <a:xfrm>
            <a:off x="8316502" y="251767"/>
            <a:ext cx="15813497" cy="8763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5347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Image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254000" y="251767"/>
            <a:ext cx="23876000" cy="13212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 sz="1800"/>
            </a:pPr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7221200" y="12802234"/>
            <a:ext cx="5486400" cy="551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￼</a:t>
            </a:r>
          </a:p>
        </p:txBody>
      </p:sp>
      <p:sp>
        <p:nvSpPr>
          <p:cNvPr id="159" name="Shape 159"/>
          <p:cNvSpPr/>
          <p:nvPr/>
        </p:nvSpPr>
        <p:spPr>
          <a:xfrm>
            <a:off x="16276373" y="9215300"/>
            <a:ext cx="7818364" cy="4249864"/>
          </a:xfrm>
          <a:prstGeom prst="rect">
            <a:avLst/>
          </a:prstGeom>
          <a:solidFill>
            <a:srgbClr val="A4947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9" name="Espace réservé pour une image  4"/>
          <p:cNvSpPr>
            <a:spLocks noGrp="1"/>
          </p:cNvSpPr>
          <p:nvPr>
            <p:ph type="pic" sz="quarter" idx="11"/>
          </p:nvPr>
        </p:nvSpPr>
        <p:spPr>
          <a:xfrm>
            <a:off x="8275059" y="235726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0" name="Espace réservé pour une image  4"/>
          <p:cNvSpPr>
            <a:spLocks noGrp="1"/>
          </p:cNvSpPr>
          <p:nvPr>
            <p:ph type="pic" sz="quarter" idx="12"/>
          </p:nvPr>
        </p:nvSpPr>
        <p:spPr>
          <a:xfrm>
            <a:off x="16320181" y="243748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1" name="Espace réservé pour une image  4"/>
          <p:cNvSpPr>
            <a:spLocks noGrp="1"/>
          </p:cNvSpPr>
          <p:nvPr>
            <p:ph type="pic" sz="quarter" idx="13"/>
          </p:nvPr>
        </p:nvSpPr>
        <p:spPr>
          <a:xfrm>
            <a:off x="262022" y="250836"/>
            <a:ext cx="7823200" cy="874387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2" name="Espace réservé pour une image  4"/>
          <p:cNvSpPr>
            <a:spLocks noGrp="1"/>
          </p:cNvSpPr>
          <p:nvPr>
            <p:ph type="pic" sz="quarter" idx="14"/>
          </p:nvPr>
        </p:nvSpPr>
        <p:spPr>
          <a:xfrm>
            <a:off x="8283081" y="4727510"/>
            <a:ext cx="15811656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4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270044" y="9195232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5" name="Espace réservé pour une image  4"/>
          <p:cNvSpPr>
            <a:spLocks noGrp="1"/>
          </p:cNvSpPr>
          <p:nvPr>
            <p:ph type="pic" sz="quarter" idx="17"/>
          </p:nvPr>
        </p:nvSpPr>
        <p:spPr>
          <a:xfrm>
            <a:off x="8291103" y="9179191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3711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Imag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254000" y="251767"/>
            <a:ext cx="23876000" cy="13212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 sz="1800"/>
            </a:pPr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7221200" y="12802234"/>
            <a:ext cx="5486400" cy="551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￼</a:t>
            </a:r>
          </a:p>
        </p:txBody>
      </p:sp>
      <p:sp>
        <p:nvSpPr>
          <p:cNvPr id="5" name="Espace réservé pour une image  4"/>
          <p:cNvSpPr>
            <a:spLocks noGrp="1"/>
          </p:cNvSpPr>
          <p:nvPr>
            <p:ph type="pic" sz="quarter" idx="13"/>
          </p:nvPr>
        </p:nvSpPr>
        <p:spPr>
          <a:xfrm>
            <a:off x="262022" y="250835"/>
            <a:ext cx="7823200" cy="1321339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pour une image  4"/>
          <p:cNvSpPr>
            <a:spLocks noGrp="1"/>
          </p:cNvSpPr>
          <p:nvPr>
            <p:ph type="pic" sz="quarter" idx="14"/>
          </p:nvPr>
        </p:nvSpPr>
        <p:spPr>
          <a:xfrm>
            <a:off x="8280400" y="250834"/>
            <a:ext cx="7823200" cy="1321339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16314822" y="250834"/>
            <a:ext cx="7823200" cy="1321339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65279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Image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254000" y="251767"/>
            <a:ext cx="23876000" cy="13212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 sz="1800"/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7221200" y="12802234"/>
            <a:ext cx="5486400" cy="551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￼</a:t>
            </a:r>
          </a:p>
        </p:txBody>
      </p:sp>
      <p:sp>
        <p:nvSpPr>
          <p:cNvPr id="170" name="Shape 170"/>
          <p:cNvSpPr/>
          <p:nvPr/>
        </p:nvSpPr>
        <p:spPr>
          <a:xfrm>
            <a:off x="267794" y="250835"/>
            <a:ext cx="23848412" cy="4275604"/>
          </a:xfrm>
          <a:prstGeom prst="rect">
            <a:avLst/>
          </a:prstGeom>
          <a:solidFill>
            <a:srgbClr val="2A2C3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3" name="Espace réservé pour une image  4"/>
          <p:cNvSpPr>
            <a:spLocks noGrp="1"/>
          </p:cNvSpPr>
          <p:nvPr>
            <p:ph type="pic" sz="quarter" idx="13"/>
          </p:nvPr>
        </p:nvSpPr>
        <p:spPr>
          <a:xfrm>
            <a:off x="262022" y="4727510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4" name="Espace réservé pour une image  4"/>
          <p:cNvSpPr>
            <a:spLocks noGrp="1"/>
          </p:cNvSpPr>
          <p:nvPr>
            <p:ph type="pic" sz="quarter" idx="14"/>
          </p:nvPr>
        </p:nvSpPr>
        <p:spPr>
          <a:xfrm>
            <a:off x="8283081" y="4727510"/>
            <a:ext cx="7823200" cy="8734922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5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16328203" y="4727510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6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270044" y="9195232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8" name="Espace réservé pour une image  4"/>
          <p:cNvSpPr>
            <a:spLocks noGrp="1"/>
          </p:cNvSpPr>
          <p:nvPr>
            <p:ph type="pic" sz="quarter" idx="18"/>
          </p:nvPr>
        </p:nvSpPr>
        <p:spPr>
          <a:xfrm>
            <a:off x="16336225" y="9187213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7392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Mobil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15663732" y="1606226"/>
            <a:ext cx="3355167" cy="3355167"/>
          </a:xfrm>
          <a:prstGeom prst="rect">
            <a:avLst/>
          </a:prstGeom>
          <a:solidFill>
            <a:srgbClr val="A4947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2307131" y="4955363"/>
            <a:ext cx="3355168" cy="3355168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16122884" y="8955216"/>
            <a:ext cx="3355167" cy="3355167"/>
          </a:xfrm>
          <a:prstGeom prst="rect">
            <a:avLst/>
          </a:prstGeom>
          <a:solidFill>
            <a:srgbClr val="EFEFE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438" name="iPhone.png"/>
          <p:cNvPicPr/>
          <p:nvPr/>
        </p:nvPicPr>
        <p:blipFill>
          <a:blip r:embed="rId2">
            <a:extLst/>
          </a:blip>
          <a:srcRect l="28674" r="26166"/>
          <a:stretch>
            <a:fillRect/>
          </a:stretch>
        </p:blipFill>
        <p:spPr>
          <a:xfrm flipH="1">
            <a:off x="18162218" y="-2819400"/>
            <a:ext cx="6194049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iPhone.png"/>
          <p:cNvPicPr/>
          <p:nvPr/>
        </p:nvPicPr>
        <p:blipFill>
          <a:blip r:embed="rId2">
            <a:extLst/>
          </a:blip>
          <a:srcRect l="28674" r="26166"/>
          <a:stretch>
            <a:fillRect/>
          </a:stretch>
        </p:blipFill>
        <p:spPr>
          <a:xfrm>
            <a:off x="10900158" y="6316820"/>
            <a:ext cx="6194049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Shape 441"/>
          <p:cNvSpPr/>
          <p:nvPr/>
        </p:nvSpPr>
        <p:spPr>
          <a:xfrm>
            <a:off x="16830419" y="3532780"/>
            <a:ext cx="1302208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FFFFFF"/>
                </a:solidFill>
                <a:latin typeface="+mj-lt"/>
                <a:ea typeface="+mj-ea"/>
                <a:cs typeface="+mj-cs"/>
                <a:sym typeface="Montserrat-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ipsum</a:t>
            </a:r>
          </a:p>
        </p:txBody>
      </p:sp>
      <p:sp>
        <p:nvSpPr>
          <p:cNvPr id="443" name="Shape 443"/>
          <p:cNvSpPr/>
          <p:nvPr/>
        </p:nvSpPr>
        <p:spPr>
          <a:xfrm>
            <a:off x="13344867" y="6936785"/>
            <a:ext cx="1347014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FFFFFF"/>
                </a:solidFill>
                <a:latin typeface="+mj-lt"/>
                <a:ea typeface="+mj-ea"/>
                <a:cs typeface="+mj-cs"/>
                <a:sym typeface="Montserrat-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Lorem</a:t>
            </a:r>
          </a:p>
        </p:txBody>
      </p:sp>
      <p:sp>
        <p:nvSpPr>
          <p:cNvPr id="445" name="Shape 445"/>
          <p:cNvSpPr/>
          <p:nvPr/>
        </p:nvSpPr>
        <p:spPr>
          <a:xfrm>
            <a:off x="17160619" y="10936638"/>
            <a:ext cx="1347013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535353"/>
                </a:solidFill>
                <a:latin typeface="+mj-lt"/>
                <a:ea typeface="+mj-ea"/>
                <a:cs typeface="+mj-cs"/>
                <a:sym typeface="Montserrat-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353"/>
                </a:solidFill>
              </a:rPr>
              <a:t>Lorem</a:t>
            </a:r>
          </a:p>
        </p:txBody>
      </p:sp>
      <p:sp>
        <p:nvSpPr>
          <p:cNvPr id="17" name="Espace réservé pour une image  4"/>
          <p:cNvSpPr>
            <a:spLocks noGrp="1"/>
          </p:cNvSpPr>
          <p:nvPr>
            <p:ph type="pic" sz="quarter" idx="13"/>
          </p:nvPr>
        </p:nvSpPr>
        <p:spPr>
          <a:xfrm>
            <a:off x="19353302" y="372533"/>
            <a:ext cx="4050894" cy="7315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8" name="Espace réservé pour une image  4"/>
          <p:cNvSpPr>
            <a:spLocks noGrp="1"/>
          </p:cNvSpPr>
          <p:nvPr>
            <p:ph type="pic" sz="quarter" idx="14"/>
          </p:nvPr>
        </p:nvSpPr>
        <p:spPr>
          <a:xfrm>
            <a:off x="11831640" y="9517220"/>
            <a:ext cx="4050894" cy="7315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46174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Mobile #1 Black">
    <p:bg>
      <p:bgPr>
        <a:solidFill>
          <a:srgbClr val="2A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254000" y="251767"/>
            <a:ext cx="23876000" cy="13212466"/>
          </a:xfrm>
          <a:prstGeom prst="rect">
            <a:avLst/>
          </a:prstGeom>
          <a:ln w="25400">
            <a:solidFill>
              <a:srgbClr val="A4947E"/>
            </a:solidFill>
            <a:miter/>
          </a:ln>
        </p:spPr>
        <p:txBody>
          <a:bodyPr lIns="45719" rIns="45719" anchor="ctr"/>
          <a:lstStyle/>
          <a:p>
            <a:pPr lvl="0">
              <a:defRPr sz="1800"/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15663732" y="1606226"/>
            <a:ext cx="3355167" cy="3355167"/>
          </a:xfrm>
          <a:prstGeom prst="rect">
            <a:avLst/>
          </a:prstGeom>
          <a:solidFill>
            <a:srgbClr val="A4947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12307131" y="4955363"/>
            <a:ext cx="3355168" cy="3355168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16122884" y="8955216"/>
            <a:ext cx="3355167" cy="3355167"/>
          </a:xfrm>
          <a:prstGeom prst="rect">
            <a:avLst/>
          </a:prstGeom>
          <a:solidFill>
            <a:srgbClr val="EFEFE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460" name="iPhone-Blac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18427700" y="-1148491"/>
            <a:ext cx="5523053" cy="1091976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iPhone-Blac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4947" y="7991812"/>
            <a:ext cx="5523054" cy="10919763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Espace réservé pour une image  4"/>
          <p:cNvSpPr>
            <a:spLocks noGrp="1"/>
          </p:cNvSpPr>
          <p:nvPr>
            <p:ph type="pic" sz="quarter" idx="13"/>
          </p:nvPr>
        </p:nvSpPr>
        <p:spPr>
          <a:xfrm>
            <a:off x="19353302" y="372533"/>
            <a:ext cx="4050894" cy="7315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7" name="Espace réservé pour une image  4"/>
          <p:cNvSpPr>
            <a:spLocks noGrp="1"/>
          </p:cNvSpPr>
          <p:nvPr>
            <p:ph type="pic" sz="quarter" idx="14"/>
          </p:nvPr>
        </p:nvSpPr>
        <p:spPr>
          <a:xfrm>
            <a:off x="11830989" y="9498170"/>
            <a:ext cx="4050894" cy="7315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730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Mobil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254000" y="251767"/>
            <a:ext cx="23876000" cy="13212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 sz="1800"/>
            </a:pPr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68" name="Shape 468"/>
          <p:cNvSpPr/>
          <p:nvPr/>
        </p:nvSpPr>
        <p:spPr>
          <a:xfrm rot="2369050">
            <a:off x="13004076" y="-3032910"/>
            <a:ext cx="8316453" cy="23104549"/>
          </a:xfrm>
          <a:prstGeom prst="rect">
            <a:avLst/>
          </a:prstGeom>
          <a:solidFill>
            <a:srgbClr val="A4947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476" name="iPhone.png"/>
          <p:cNvPicPr/>
          <p:nvPr/>
        </p:nvPicPr>
        <p:blipFill>
          <a:blip r:embed="rId2">
            <a:extLst/>
          </a:blip>
          <a:srcRect l="28674" r="26166"/>
          <a:stretch>
            <a:fillRect/>
          </a:stretch>
        </p:blipFill>
        <p:spPr>
          <a:xfrm flipH="1">
            <a:off x="17146218" y="482600"/>
            <a:ext cx="6194049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Espace réservé pour une image  4"/>
          <p:cNvSpPr>
            <a:spLocks noGrp="1"/>
          </p:cNvSpPr>
          <p:nvPr>
            <p:ph type="pic" sz="quarter" idx="13"/>
          </p:nvPr>
        </p:nvSpPr>
        <p:spPr>
          <a:xfrm>
            <a:off x="18343574" y="3684526"/>
            <a:ext cx="4050894" cy="7315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21929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Mobil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254000" y="251767"/>
            <a:ext cx="23876000" cy="13212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 sz="1800"/>
            </a:pPr>
            <a:endParaRPr/>
          </a:p>
        </p:txBody>
      </p:sp>
      <p:sp>
        <p:nvSpPr>
          <p:cNvPr id="484" name="Shape 484"/>
          <p:cNvSpPr/>
          <p:nvPr/>
        </p:nvSpPr>
        <p:spPr>
          <a:xfrm rot="5400000">
            <a:off x="10448201" y="-219158"/>
            <a:ext cx="3487600" cy="23895827"/>
          </a:xfrm>
          <a:prstGeom prst="rect">
            <a:avLst/>
          </a:prstGeom>
          <a:solidFill>
            <a:srgbClr val="A4947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488" name="iPhone.png"/>
          <p:cNvPicPr/>
          <p:nvPr/>
        </p:nvPicPr>
        <p:blipFill>
          <a:blip r:embed="rId2">
            <a:extLst/>
          </a:blip>
          <a:srcRect l="28674" r="26166"/>
          <a:stretch>
            <a:fillRect/>
          </a:stretch>
        </p:blipFill>
        <p:spPr>
          <a:xfrm flipH="1">
            <a:off x="16138178" y="-1241587"/>
            <a:ext cx="7202089" cy="15948187"/>
          </a:xfrm>
          <a:prstGeom prst="rect">
            <a:avLst/>
          </a:prstGeom>
          <a:ln w="12700">
            <a:miter lim="400000"/>
          </a:ln>
        </p:spPr>
      </p:pic>
      <p:sp>
        <p:nvSpPr>
          <p:cNvPr id="495" name="Shape 4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17523993" y="2462094"/>
            <a:ext cx="4780665" cy="8540664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9" name="Espace réservé pour une image  4"/>
          <p:cNvSpPr>
            <a:spLocks noGrp="1"/>
          </p:cNvSpPr>
          <p:nvPr>
            <p:ph type="pic" sz="quarter" idx="13"/>
          </p:nvPr>
        </p:nvSpPr>
        <p:spPr>
          <a:xfrm>
            <a:off x="17514078" y="2436024"/>
            <a:ext cx="4790580" cy="85225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9863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Mobile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 flipH="1">
            <a:off x="1831183" y="10958568"/>
            <a:ext cx="1" cy="1540375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2800">
                <a:solidFill>
                  <a:srgbClr val="535353"/>
                </a:solidFill>
                <a:uFill>
                  <a:solidFill>
                    <a:srgbClr val="011480"/>
                  </a:solidFill>
                </a:uFill>
                <a:latin typeface="+mj-lt"/>
                <a:ea typeface="+mj-ea"/>
                <a:cs typeface="+mj-cs"/>
                <a:sym typeface="Montserrat-Regular"/>
              </a:defRPr>
            </a:pPr>
            <a:endParaRPr/>
          </a:p>
        </p:txBody>
      </p:sp>
      <p:pic>
        <p:nvPicPr>
          <p:cNvPr id="501" name="iPhone.png"/>
          <p:cNvPicPr/>
          <p:nvPr/>
        </p:nvPicPr>
        <p:blipFill>
          <a:blip r:embed="rId2">
            <a:extLst/>
          </a:blip>
          <a:srcRect l="28674" r="26166"/>
          <a:stretch>
            <a:fillRect/>
          </a:stretch>
        </p:blipFill>
        <p:spPr>
          <a:xfrm flipH="1">
            <a:off x="16138178" y="-1241587"/>
            <a:ext cx="7202089" cy="15948187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Shape 502"/>
          <p:cNvSpPr/>
          <p:nvPr/>
        </p:nvSpPr>
        <p:spPr>
          <a:xfrm>
            <a:off x="12626756" y="10569847"/>
            <a:ext cx="1846902" cy="154037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lnSpc>
                <a:spcPct val="90000"/>
              </a:lnSpc>
              <a:defRPr sz="8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#</a:t>
            </a:r>
          </a:p>
        </p:txBody>
      </p:sp>
      <p:sp>
        <p:nvSpPr>
          <p:cNvPr id="503" name="Shape 503"/>
          <p:cNvSpPr/>
          <p:nvPr/>
        </p:nvSpPr>
        <p:spPr>
          <a:xfrm>
            <a:off x="12656359" y="11868405"/>
            <a:ext cx="2551075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FFFFFF"/>
                </a:solidFill>
                <a:latin typeface="+mj-lt"/>
                <a:ea typeface="+mj-ea"/>
                <a:cs typeface="+mj-cs"/>
                <a:sym typeface="Montserrat-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Lorem ipsum</a:t>
            </a:r>
          </a:p>
        </p:txBody>
      </p:sp>
      <p:sp>
        <p:nvSpPr>
          <p:cNvPr id="504" name="Shape 504"/>
          <p:cNvSpPr/>
          <p:nvPr/>
        </p:nvSpPr>
        <p:spPr>
          <a:xfrm>
            <a:off x="12245183" y="10958568"/>
            <a:ext cx="1" cy="1540375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2800">
                <a:solidFill>
                  <a:srgbClr val="535353"/>
                </a:solidFill>
                <a:uFill>
                  <a:solidFill>
                    <a:srgbClr val="011480"/>
                  </a:solidFill>
                </a:uFill>
                <a:latin typeface="+mj-lt"/>
                <a:ea typeface="+mj-ea"/>
                <a:cs typeface="+mj-cs"/>
                <a:sym typeface="Montserrat-Regular"/>
              </a:defRPr>
            </a:pPr>
            <a:endParaRPr/>
          </a:p>
        </p:txBody>
      </p:sp>
      <p:sp>
        <p:nvSpPr>
          <p:cNvPr id="505" name="Shape 5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2155168" y="6663315"/>
            <a:ext cx="692256" cy="90034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4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1.</a:t>
            </a:r>
          </a:p>
        </p:txBody>
      </p:sp>
      <p:sp>
        <p:nvSpPr>
          <p:cNvPr id="26" name="Espace réservé pour une image  4"/>
          <p:cNvSpPr>
            <a:spLocks noGrp="1"/>
          </p:cNvSpPr>
          <p:nvPr>
            <p:ph type="pic" sz="quarter" idx="13"/>
          </p:nvPr>
        </p:nvSpPr>
        <p:spPr>
          <a:xfrm>
            <a:off x="17514078" y="2496984"/>
            <a:ext cx="4776962" cy="84765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06246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Mobil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iPhone.png"/>
          <p:cNvPicPr/>
          <p:nvPr/>
        </p:nvPicPr>
        <p:blipFill>
          <a:blip r:embed="rId2">
            <a:extLst/>
          </a:blip>
          <a:srcRect l="28674" r="26166"/>
          <a:stretch>
            <a:fillRect/>
          </a:stretch>
        </p:blipFill>
        <p:spPr>
          <a:xfrm flipH="1">
            <a:off x="991818" y="4157133"/>
            <a:ext cx="6194049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Shape 5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527" name="iPhone.png"/>
          <p:cNvPicPr/>
          <p:nvPr/>
        </p:nvPicPr>
        <p:blipFill>
          <a:blip r:embed="rId2">
            <a:extLst/>
          </a:blip>
          <a:srcRect l="28674" r="26166"/>
          <a:stretch>
            <a:fillRect/>
          </a:stretch>
        </p:blipFill>
        <p:spPr>
          <a:xfrm flipH="1">
            <a:off x="8649426" y="4157133"/>
            <a:ext cx="6194049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8" name="iPhone.png"/>
          <p:cNvPicPr/>
          <p:nvPr/>
        </p:nvPicPr>
        <p:blipFill>
          <a:blip r:embed="rId2">
            <a:extLst/>
          </a:blip>
          <a:srcRect l="28674" r="26166"/>
          <a:stretch>
            <a:fillRect/>
          </a:stretch>
        </p:blipFill>
        <p:spPr>
          <a:xfrm flipH="1">
            <a:off x="16371097" y="4157133"/>
            <a:ext cx="6194049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Espace réservé pour une image  4"/>
          <p:cNvSpPr>
            <a:spLocks noGrp="1"/>
          </p:cNvSpPr>
          <p:nvPr>
            <p:ph type="pic" sz="quarter" idx="13"/>
          </p:nvPr>
        </p:nvSpPr>
        <p:spPr>
          <a:xfrm>
            <a:off x="2189689" y="7343304"/>
            <a:ext cx="4058711" cy="7317576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0" name="Espace réservé pour une image  4"/>
          <p:cNvSpPr>
            <a:spLocks noGrp="1"/>
          </p:cNvSpPr>
          <p:nvPr>
            <p:ph type="pic" sz="quarter" idx="14"/>
          </p:nvPr>
        </p:nvSpPr>
        <p:spPr>
          <a:xfrm>
            <a:off x="9857979" y="7356345"/>
            <a:ext cx="4058711" cy="7317576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1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17556396" y="7352420"/>
            <a:ext cx="4058711" cy="7317576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0476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ummary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54000" y="251767"/>
            <a:ext cx="23876000" cy="13212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 sz="1800"/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55930" y="264197"/>
            <a:ext cx="10412515" cy="13187606"/>
          </a:xfrm>
          <a:prstGeom prst="rect">
            <a:avLst/>
          </a:prstGeom>
          <a:solidFill>
            <a:srgbClr val="A4947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58208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Desktop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Macboo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78079" y="1675810"/>
            <a:ext cx="17811838" cy="1036438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17268532" y="2541595"/>
            <a:ext cx="12754268" cy="7967909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31" name="Shape 5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941782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Desktop #1 Black">
    <p:bg>
      <p:bgPr>
        <a:solidFill>
          <a:srgbClr val="2A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Macbook-Blac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02144" y="1660525"/>
            <a:ext cx="17864377" cy="1039495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17014533" y="2541595"/>
            <a:ext cx="12754268" cy="7967909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43" name="Shape 5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254000" y="251767"/>
            <a:ext cx="23876000" cy="13212466"/>
          </a:xfrm>
          <a:prstGeom prst="rect">
            <a:avLst/>
          </a:prstGeom>
          <a:ln w="25400">
            <a:solidFill>
              <a:srgbClr val="A4947E"/>
            </a:solidFill>
            <a:miter/>
          </a:ln>
        </p:spPr>
        <p:txBody>
          <a:bodyPr lIns="45719" rIns="45719" anchor="ctr"/>
          <a:lstStyle/>
          <a:p>
            <a:pPr lvl="0">
              <a:defRPr sz="1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22716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Deskto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 rot="5400000">
            <a:off x="10456326" y="-219158"/>
            <a:ext cx="3487601" cy="23895827"/>
          </a:xfrm>
          <a:prstGeom prst="rect">
            <a:avLst/>
          </a:prstGeom>
          <a:solidFill>
            <a:srgbClr val="A4947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570" name="Macboo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0079" y="1675810"/>
            <a:ext cx="17811838" cy="10364380"/>
          </a:xfrm>
          <a:prstGeom prst="rect">
            <a:avLst/>
          </a:prstGeom>
          <a:ln w="12700">
            <a:miter lim="400000"/>
          </a:ln>
        </p:spPr>
      </p:pic>
      <p:sp>
        <p:nvSpPr>
          <p:cNvPr id="571" name="Shape 5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18038146" y="2541595"/>
            <a:ext cx="12754268" cy="7967909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153991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Deskto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/>
        </p:nvSpPr>
        <p:spPr>
          <a:xfrm flipH="1">
            <a:off x="1831183" y="10958568"/>
            <a:ext cx="1" cy="1540375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2800">
                <a:solidFill>
                  <a:srgbClr val="535353"/>
                </a:solidFill>
                <a:uFill>
                  <a:solidFill>
                    <a:srgbClr val="011480"/>
                  </a:solidFill>
                </a:uFill>
                <a:latin typeface="+mj-lt"/>
                <a:ea typeface="+mj-ea"/>
                <a:cs typeface="+mj-cs"/>
                <a:sym typeface="Montserrat-Regular"/>
              </a:defRPr>
            </a:pPr>
            <a:endParaRPr/>
          </a:p>
        </p:txBody>
      </p:sp>
      <p:sp>
        <p:nvSpPr>
          <p:cNvPr id="576" name="Shape 5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78" name="Shape 578"/>
          <p:cNvSpPr/>
          <p:nvPr/>
        </p:nvSpPr>
        <p:spPr>
          <a:xfrm rot="2369050">
            <a:off x="13004076" y="-3032910"/>
            <a:ext cx="8316453" cy="23104549"/>
          </a:xfrm>
          <a:prstGeom prst="rect">
            <a:avLst/>
          </a:prstGeom>
          <a:solidFill>
            <a:srgbClr val="A4947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585" name="Macboo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24279" y="2183810"/>
            <a:ext cx="17811838" cy="1036438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18624365" y="3046091"/>
            <a:ext cx="12754268" cy="7967909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61447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Deskto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593" name="Macboo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0079" y="1675810"/>
            <a:ext cx="17811838" cy="1036438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18056807" y="2541595"/>
            <a:ext cx="12754268" cy="7967909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25872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Desktop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15" name="Macboo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3032" y="5436221"/>
            <a:ext cx="25186634" cy="1465563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2977276" y="6640629"/>
            <a:ext cx="18003732" cy="1123746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3836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oduct Desktop #5">
    <p:bg>
      <p:bgPr>
        <a:solidFill>
          <a:srgbClr val="2A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254000" y="251767"/>
            <a:ext cx="23876000" cy="13212466"/>
          </a:xfrm>
          <a:prstGeom prst="rect">
            <a:avLst/>
          </a:prstGeom>
          <a:ln w="25400">
            <a:solidFill>
              <a:srgbClr val="A4947E"/>
            </a:solidFill>
            <a:miter/>
          </a:ln>
        </p:spPr>
        <p:txBody>
          <a:bodyPr lIns="45719" rIns="45719" anchor="ctr"/>
          <a:lstStyle/>
          <a:p>
            <a:pPr lvl="0">
              <a:defRPr sz="1800"/>
            </a:pPr>
            <a:endParaRPr/>
          </a:p>
        </p:txBody>
      </p:sp>
      <p:pic>
        <p:nvPicPr>
          <p:cNvPr id="622" name="Macbook-Blac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195" y="5965825"/>
            <a:ext cx="23571809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3752193" y="7126015"/>
            <a:ext cx="16837573" cy="10436772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8507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Tablet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34" name="iPa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16172397" y="-4761686"/>
            <a:ext cx="9096894" cy="12423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5" name="iPa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12653212" y="8267023"/>
            <a:ext cx="8994228" cy="12420601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Shape 636"/>
          <p:cNvSpPr/>
          <p:nvPr/>
        </p:nvSpPr>
        <p:spPr>
          <a:xfrm>
            <a:off x="17114336" y="-3693341"/>
            <a:ext cx="7429866" cy="9936557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13575092" y="9343945"/>
            <a:ext cx="7429867" cy="9936557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17114336" y="-3693341"/>
            <a:ext cx="7429866" cy="993655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7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13576642" y="9333784"/>
            <a:ext cx="7429866" cy="993655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42172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Tablet #2">
    <p:bg>
      <p:bgPr>
        <a:solidFill>
          <a:srgbClr val="2A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254000" y="251767"/>
            <a:ext cx="23876000" cy="13212466"/>
          </a:xfrm>
          <a:prstGeom prst="rect">
            <a:avLst/>
          </a:prstGeom>
          <a:ln w="25400">
            <a:solidFill>
              <a:srgbClr val="A4947E"/>
            </a:solidFill>
            <a:miter/>
          </a:ln>
        </p:spPr>
        <p:txBody>
          <a:bodyPr lIns="45719" rIns="45719" anchor="ctr"/>
          <a:lstStyle/>
          <a:p>
            <a:pPr lvl="0">
              <a:defRPr sz="1800"/>
            </a:pPr>
            <a:endParaRPr/>
          </a:p>
        </p:txBody>
      </p:sp>
      <p:pic>
        <p:nvPicPr>
          <p:cNvPr id="650" name="iPad-Blac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28699" y="8253920"/>
            <a:ext cx="9080501" cy="1252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1" name="iPad-Blac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98533" y="-4811196"/>
            <a:ext cx="9080501" cy="12522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17114336" y="-3693341"/>
            <a:ext cx="7429866" cy="993655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6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13576642" y="9333784"/>
            <a:ext cx="7429866" cy="993655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81787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Tablet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iPa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15860979" y="-1796191"/>
            <a:ext cx="10043563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668" name="Shape 6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16896648" y="-611576"/>
            <a:ext cx="8215062" cy="10891649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6211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ummary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4000" y="251767"/>
            <a:ext cx="23876000" cy="13212466"/>
          </a:xfrm>
          <a:prstGeom prst="rect">
            <a:avLst/>
          </a:prstGeom>
          <a:solidFill>
            <a:srgbClr val="A4947E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 sz="1800"/>
            </a:pPr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0250176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Tablet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83" name="iPa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17892979" y="-1131919"/>
            <a:ext cx="8906178" cy="1216272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18810776" y="-79512"/>
            <a:ext cx="7281311" cy="967618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85980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Tablet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89" name="iPa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16495979" y="1027081"/>
            <a:ext cx="8906178" cy="12162729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17397276" y="2076565"/>
            <a:ext cx="7281311" cy="967618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818239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Tablet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710" name="iPa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64261" y="5699172"/>
            <a:ext cx="8740746" cy="12070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iPa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9575" y="5699172"/>
            <a:ext cx="8740746" cy="1207055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2288058" y="6772135"/>
            <a:ext cx="7201931" cy="956349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pour une image  4"/>
          <p:cNvSpPr>
            <a:spLocks noGrp="1"/>
          </p:cNvSpPr>
          <p:nvPr>
            <p:ph type="pic" sz="quarter" idx="17"/>
          </p:nvPr>
        </p:nvSpPr>
        <p:spPr>
          <a:xfrm>
            <a:off x="13785384" y="6772135"/>
            <a:ext cx="7201931" cy="956349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96399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Tablet #6 Black">
    <p:bg>
      <p:bgPr>
        <a:solidFill>
          <a:srgbClr val="2A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254000" y="251767"/>
            <a:ext cx="23876000" cy="13212466"/>
          </a:xfrm>
          <a:prstGeom prst="rect">
            <a:avLst/>
          </a:prstGeom>
          <a:ln w="25400">
            <a:solidFill>
              <a:srgbClr val="A4947E"/>
            </a:solidFill>
            <a:miter/>
          </a:ln>
        </p:spPr>
        <p:txBody>
          <a:bodyPr lIns="45719" rIns="45719" anchor="ctr"/>
          <a:lstStyle/>
          <a:p>
            <a:pPr lvl="0">
              <a:defRPr sz="1800"/>
            </a:pPr>
            <a:endParaRPr/>
          </a:p>
        </p:txBody>
      </p:sp>
      <p:pic>
        <p:nvPicPr>
          <p:cNvPr id="719" name="iPad-Blac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9698" y="5409615"/>
            <a:ext cx="9080501" cy="1252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0" name="iPad-Blac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94383" y="5409615"/>
            <a:ext cx="9080501" cy="1252220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2150407" y="6486999"/>
            <a:ext cx="7485206" cy="9952536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11" name="Espace réservé pour une image  4"/>
          <p:cNvSpPr>
            <a:spLocks noGrp="1"/>
          </p:cNvSpPr>
          <p:nvPr>
            <p:ph type="pic" sz="quarter" idx="17"/>
          </p:nvPr>
        </p:nvSpPr>
        <p:spPr>
          <a:xfrm>
            <a:off x="13613391" y="6477907"/>
            <a:ext cx="7485206" cy="9952536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187193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12681759" y="12274805"/>
            <a:ext cx="2551075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FFFFFF"/>
                </a:solidFill>
                <a:latin typeface="+mj-lt"/>
                <a:ea typeface="+mj-ea"/>
                <a:cs typeface="+mj-cs"/>
                <a:sym typeface="Montserrat-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Lorem ipsum</a:t>
            </a:r>
          </a:p>
        </p:txBody>
      </p:sp>
      <p:sp>
        <p:nvSpPr>
          <p:cNvPr id="11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10771756" y="1400293"/>
            <a:ext cx="5664200" cy="835643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13" name="Espace réservé pour une image  4"/>
          <p:cNvSpPr>
            <a:spLocks noGrp="1"/>
          </p:cNvSpPr>
          <p:nvPr>
            <p:ph type="pic" sz="quarter" idx="17"/>
          </p:nvPr>
        </p:nvSpPr>
        <p:spPr>
          <a:xfrm>
            <a:off x="17003643" y="1372573"/>
            <a:ext cx="5664200" cy="835643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43439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4"/>
          <p:cNvSpPr>
            <a:spLocks noGrp="1"/>
          </p:cNvSpPr>
          <p:nvPr>
            <p:ph type="pic" sz="quarter" idx="17"/>
          </p:nvPr>
        </p:nvSpPr>
        <p:spPr>
          <a:xfrm>
            <a:off x="7184146" y="5578056"/>
            <a:ext cx="4798924" cy="699132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18" name="Espace réservé pour une image  4"/>
          <p:cNvSpPr>
            <a:spLocks noGrp="1"/>
          </p:cNvSpPr>
          <p:nvPr>
            <p:ph type="pic" sz="quarter" idx="18"/>
          </p:nvPr>
        </p:nvSpPr>
        <p:spPr>
          <a:xfrm>
            <a:off x="12504211" y="5567055"/>
            <a:ext cx="4798924" cy="699132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19" name="Espace réservé pour une image  4"/>
          <p:cNvSpPr>
            <a:spLocks noGrp="1"/>
          </p:cNvSpPr>
          <p:nvPr>
            <p:ph type="pic" sz="quarter" idx="19"/>
          </p:nvPr>
        </p:nvSpPr>
        <p:spPr>
          <a:xfrm>
            <a:off x="17826795" y="5567054"/>
            <a:ext cx="4798924" cy="699132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16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1861562" y="5578057"/>
            <a:ext cx="4798924" cy="699132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34" name="Shape 7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12681759" y="12274805"/>
            <a:ext cx="2551075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FFFFFF"/>
                </a:solidFill>
                <a:latin typeface="+mj-lt"/>
                <a:ea typeface="+mj-ea"/>
                <a:cs typeface="+mj-cs"/>
                <a:sym typeface="Montserrat-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Lorem ipsum</a:t>
            </a:r>
          </a:p>
        </p:txBody>
      </p:sp>
      <p:sp>
        <p:nvSpPr>
          <p:cNvPr id="737" name="Shape 737"/>
          <p:cNvSpPr/>
          <p:nvPr/>
        </p:nvSpPr>
        <p:spPr>
          <a:xfrm rot="16200000">
            <a:off x="2778375" y="8663247"/>
            <a:ext cx="2988441" cy="4836599"/>
          </a:xfrm>
          <a:prstGeom prst="rect">
            <a:avLst/>
          </a:prstGeom>
          <a:gradFill>
            <a:gsLst>
              <a:gs pos="0">
                <a:srgbClr val="292C34"/>
              </a:gs>
              <a:gs pos="100000">
                <a:srgbClr val="292C34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39" name="Shape 739"/>
          <p:cNvSpPr/>
          <p:nvPr/>
        </p:nvSpPr>
        <p:spPr>
          <a:xfrm rot="16200000">
            <a:off x="8086203" y="8656864"/>
            <a:ext cx="2988440" cy="4836599"/>
          </a:xfrm>
          <a:prstGeom prst="rect">
            <a:avLst/>
          </a:prstGeom>
          <a:gradFill>
            <a:gsLst>
              <a:gs pos="0">
                <a:srgbClr val="292C34"/>
              </a:gs>
              <a:gs pos="100000">
                <a:srgbClr val="292C34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41" name="Shape 741"/>
          <p:cNvSpPr/>
          <p:nvPr/>
        </p:nvSpPr>
        <p:spPr>
          <a:xfrm rot="16200000">
            <a:off x="13400402" y="8656864"/>
            <a:ext cx="2988440" cy="4836599"/>
          </a:xfrm>
          <a:prstGeom prst="rect">
            <a:avLst/>
          </a:prstGeom>
          <a:gradFill>
            <a:gsLst>
              <a:gs pos="0">
                <a:srgbClr val="292C34"/>
              </a:gs>
              <a:gs pos="100000">
                <a:srgbClr val="292C34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43" name="Shape 743"/>
          <p:cNvSpPr/>
          <p:nvPr/>
        </p:nvSpPr>
        <p:spPr>
          <a:xfrm rot="16200000">
            <a:off x="18714601" y="8656864"/>
            <a:ext cx="2988440" cy="4836599"/>
          </a:xfrm>
          <a:prstGeom prst="rect">
            <a:avLst/>
          </a:prstGeom>
          <a:gradFill>
            <a:gsLst>
              <a:gs pos="0">
                <a:srgbClr val="292C34"/>
              </a:gs>
              <a:gs pos="100000">
                <a:srgbClr val="292C34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06932437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  4"/>
          <p:cNvSpPr>
            <a:spLocks noGrp="1"/>
          </p:cNvSpPr>
          <p:nvPr>
            <p:ph type="pic" sz="quarter" idx="18"/>
          </p:nvPr>
        </p:nvSpPr>
        <p:spPr>
          <a:xfrm>
            <a:off x="6291529" y="233861"/>
            <a:ext cx="5922328" cy="13255676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13" name="Espace réservé pour une image  4"/>
          <p:cNvSpPr>
            <a:spLocks noGrp="1"/>
          </p:cNvSpPr>
          <p:nvPr>
            <p:ph type="pic" sz="quarter" idx="19"/>
          </p:nvPr>
        </p:nvSpPr>
        <p:spPr>
          <a:xfrm>
            <a:off x="12292623" y="233861"/>
            <a:ext cx="5922328" cy="13255676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14" name="Espace réservé pour une image  4"/>
          <p:cNvSpPr>
            <a:spLocks noGrp="1"/>
          </p:cNvSpPr>
          <p:nvPr>
            <p:ph type="pic" sz="quarter" idx="20"/>
          </p:nvPr>
        </p:nvSpPr>
        <p:spPr>
          <a:xfrm>
            <a:off x="18293718" y="233861"/>
            <a:ext cx="5922328" cy="13255676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11" name="Espace réservé pour une image  4"/>
          <p:cNvSpPr>
            <a:spLocks noGrp="1"/>
          </p:cNvSpPr>
          <p:nvPr>
            <p:ph type="pic" sz="quarter" idx="17"/>
          </p:nvPr>
        </p:nvSpPr>
        <p:spPr>
          <a:xfrm>
            <a:off x="290435" y="233861"/>
            <a:ext cx="5922328" cy="13255676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46" name="Shape 746"/>
          <p:cNvSpPr/>
          <p:nvPr/>
        </p:nvSpPr>
        <p:spPr>
          <a:xfrm>
            <a:off x="17221200" y="12802234"/>
            <a:ext cx="5486400" cy="551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￼</a:t>
            </a:r>
          </a:p>
        </p:txBody>
      </p:sp>
      <p:sp>
        <p:nvSpPr>
          <p:cNvPr id="747" name="Shape 747"/>
          <p:cNvSpPr/>
          <p:nvPr/>
        </p:nvSpPr>
        <p:spPr>
          <a:xfrm rot="16200000">
            <a:off x="1285977" y="8560625"/>
            <a:ext cx="3902210" cy="5955613"/>
          </a:xfrm>
          <a:prstGeom prst="rect">
            <a:avLst/>
          </a:prstGeom>
          <a:gradFill>
            <a:gsLst>
              <a:gs pos="0">
                <a:srgbClr val="292C34"/>
              </a:gs>
              <a:gs pos="100000">
                <a:srgbClr val="292C34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49" name="Shape 749"/>
          <p:cNvSpPr/>
          <p:nvPr/>
        </p:nvSpPr>
        <p:spPr>
          <a:xfrm rot="16200000">
            <a:off x="7293078" y="8560625"/>
            <a:ext cx="3902210" cy="5955613"/>
          </a:xfrm>
          <a:prstGeom prst="rect">
            <a:avLst/>
          </a:prstGeom>
          <a:gradFill>
            <a:gsLst>
              <a:gs pos="0">
                <a:srgbClr val="292C34"/>
              </a:gs>
              <a:gs pos="100000">
                <a:srgbClr val="292C34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51" name="Shape 751"/>
          <p:cNvSpPr/>
          <p:nvPr/>
        </p:nvSpPr>
        <p:spPr>
          <a:xfrm rot="16200000">
            <a:off x="13302305" y="8560625"/>
            <a:ext cx="3902210" cy="5955613"/>
          </a:xfrm>
          <a:prstGeom prst="rect">
            <a:avLst/>
          </a:prstGeom>
          <a:gradFill>
            <a:gsLst>
              <a:gs pos="0">
                <a:srgbClr val="292C34"/>
              </a:gs>
              <a:gs pos="100000">
                <a:srgbClr val="292C34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53" name="Shape 753"/>
          <p:cNvSpPr/>
          <p:nvPr/>
        </p:nvSpPr>
        <p:spPr>
          <a:xfrm rot="16200000">
            <a:off x="19309407" y="8560625"/>
            <a:ext cx="3902210" cy="5955613"/>
          </a:xfrm>
          <a:prstGeom prst="rect">
            <a:avLst/>
          </a:prstGeom>
          <a:gradFill>
            <a:gsLst>
              <a:gs pos="0">
                <a:srgbClr val="292C34"/>
              </a:gs>
              <a:gs pos="100000">
                <a:srgbClr val="292C34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769119612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3048000" y="0"/>
            <a:ext cx="18288000" cy="7019926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800">
                <a:solidFill>
                  <a:srgbClr val="A4947E"/>
                </a:solidFill>
              </a:rPr>
              <a:t>Texte du titre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3048000" y="7204075"/>
            <a:ext cx="18288000" cy="651192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600">
                <a:latin typeface="+mj-lt"/>
                <a:ea typeface="+mj-ea"/>
                <a:cs typeface="+mj-cs"/>
                <a:sym typeface="Montserrat-Regular"/>
              </a:defRPr>
            </a:lvl1pPr>
            <a:lvl2pPr marL="0" indent="457200">
              <a:buSzTx/>
              <a:buFontTx/>
              <a:buNone/>
              <a:defRPr sz="3600">
                <a:latin typeface="+mj-lt"/>
                <a:ea typeface="+mj-ea"/>
                <a:cs typeface="+mj-cs"/>
                <a:sym typeface="Montserrat-Regular"/>
              </a:defRPr>
            </a:lvl2pPr>
            <a:lvl3pPr marL="0" indent="914400">
              <a:buSzTx/>
              <a:buFontTx/>
              <a:buNone/>
              <a:defRPr sz="3600">
                <a:latin typeface="+mj-lt"/>
                <a:ea typeface="+mj-ea"/>
                <a:cs typeface="+mj-cs"/>
                <a:sym typeface="Montserrat-Regular"/>
              </a:defRPr>
            </a:lvl3pPr>
            <a:lvl4pPr marL="0" indent="1371600">
              <a:buSzTx/>
              <a:buFontTx/>
              <a:buNone/>
              <a:defRPr sz="3600">
                <a:latin typeface="+mj-lt"/>
                <a:ea typeface="+mj-ea"/>
                <a:cs typeface="+mj-cs"/>
                <a:sym typeface="Montserrat-Regular"/>
              </a:defRPr>
            </a:lvl4pPr>
            <a:lvl5pPr marL="0" indent="1828800">
              <a:buSzTx/>
              <a:buFontTx/>
              <a:buNone/>
              <a:defRPr sz="3600">
                <a:latin typeface="+mj-lt"/>
                <a:ea typeface="+mj-ea"/>
                <a:cs typeface="+mj-cs"/>
                <a:sym typeface="Montserrat-Regular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Texte niveau 5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845526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254000" y="251767"/>
            <a:ext cx="23876000" cy="13212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 sz="1800"/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" name="Espace réservé pour une image  4"/>
          <p:cNvSpPr>
            <a:spLocks noGrp="1"/>
          </p:cNvSpPr>
          <p:nvPr>
            <p:ph type="pic" sz="quarter" idx="10"/>
          </p:nvPr>
        </p:nvSpPr>
        <p:spPr>
          <a:xfrm>
            <a:off x="254000" y="273785"/>
            <a:ext cx="14491105" cy="1317678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1226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  4"/>
          <p:cNvSpPr>
            <a:spLocks noGrp="1"/>
          </p:cNvSpPr>
          <p:nvPr>
            <p:ph type="pic" sz="quarter" idx="10"/>
          </p:nvPr>
        </p:nvSpPr>
        <p:spPr>
          <a:xfrm>
            <a:off x="1715133" y="1820910"/>
            <a:ext cx="14483542" cy="100016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1144892" y="2787248"/>
            <a:ext cx="11750953" cy="82710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27000" dir="5400000" rotWithShape="0">
              <a:srgbClr val="000000">
                <a:alpha val="30676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24937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#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  4"/>
          <p:cNvSpPr>
            <a:spLocks noGrp="1"/>
          </p:cNvSpPr>
          <p:nvPr>
            <p:ph type="pic" sz="quarter" idx="10"/>
          </p:nvPr>
        </p:nvSpPr>
        <p:spPr>
          <a:xfrm>
            <a:off x="8131484" y="1820910"/>
            <a:ext cx="14483542" cy="100016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714800" y="2787248"/>
            <a:ext cx="11750953" cy="82710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27000" dir="5400000" rotWithShape="0">
              <a:srgbClr val="000000">
                <a:alpha val="30676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61402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Imag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254000" y="251767"/>
            <a:ext cx="23876000" cy="13212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 sz="1800"/>
            </a:pPr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7221200" y="12802234"/>
            <a:ext cx="5486400" cy="551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￼</a:t>
            </a:r>
          </a:p>
        </p:txBody>
      </p:sp>
      <p:sp>
        <p:nvSpPr>
          <p:cNvPr id="5" name="Espace réservé pour une image  4"/>
          <p:cNvSpPr>
            <a:spLocks noGrp="1"/>
          </p:cNvSpPr>
          <p:nvPr>
            <p:ph type="pic" sz="quarter" idx="10"/>
          </p:nvPr>
        </p:nvSpPr>
        <p:spPr>
          <a:xfrm>
            <a:off x="254000" y="251767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pour une image  4"/>
          <p:cNvSpPr>
            <a:spLocks noGrp="1"/>
          </p:cNvSpPr>
          <p:nvPr>
            <p:ph type="pic" sz="quarter" idx="11"/>
          </p:nvPr>
        </p:nvSpPr>
        <p:spPr>
          <a:xfrm>
            <a:off x="8275059" y="235726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8" name="Espace réservé pour une image  4"/>
          <p:cNvSpPr>
            <a:spLocks noGrp="1"/>
          </p:cNvSpPr>
          <p:nvPr>
            <p:ph type="pic" sz="quarter" idx="12"/>
          </p:nvPr>
        </p:nvSpPr>
        <p:spPr>
          <a:xfrm>
            <a:off x="16320181" y="243748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pour une image  4"/>
          <p:cNvSpPr>
            <a:spLocks noGrp="1"/>
          </p:cNvSpPr>
          <p:nvPr>
            <p:ph type="pic" sz="quarter" idx="13"/>
          </p:nvPr>
        </p:nvSpPr>
        <p:spPr>
          <a:xfrm>
            <a:off x="262022" y="4727510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0" name="Espace réservé pour une image  4"/>
          <p:cNvSpPr>
            <a:spLocks noGrp="1"/>
          </p:cNvSpPr>
          <p:nvPr>
            <p:ph type="pic" sz="quarter" idx="14"/>
          </p:nvPr>
        </p:nvSpPr>
        <p:spPr>
          <a:xfrm>
            <a:off x="8283081" y="4727510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1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16328203" y="4727510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2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270044" y="9195232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3" name="Espace réservé pour une image  4"/>
          <p:cNvSpPr>
            <a:spLocks noGrp="1"/>
          </p:cNvSpPr>
          <p:nvPr>
            <p:ph type="pic" sz="quarter" idx="17"/>
          </p:nvPr>
        </p:nvSpPr>
        <p:spPr>
          <a:xfrm>
            <a:off x="8291103" y="9179191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4" name="Espace réservé pour une image  4"/>
          <p:cNvSpPr>
            <a:spLocks noGrp="1"/>
          </p:cNvSpPr>
          <p:nvPr>
            <p:ph type="pic" sz="quarter" idx="18"/>
          </p:nvPr>
        </p:nvSpPr>
        <p:spPr>
          <a:xfrm>
            <a:off x="16336225" y="9187213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9578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254000" y="251767"/>
            <a:ext cx="23876000" cy="13212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 sz="1800"/>
            </a:pPr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7221200" y="12802234"/>
            <a:ext cx="5486400" cy="551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￼</a:t>
            </a:r>
          </a:p>
        </p:txBody>
      </p:sp>
      <p:sp>
        <p:nvSpPr>
          <p:cNvPr id="8" name="Espace réservé pour une image  4"/>
          <p:cNvSpPr>
            <a:spLocks noGrp="1"/>
          </p:cNvSpPr>
          <p:nvPr>
            <p:ph type="pic" sz="quarter" idx="12"/>
          </p:nvPr>
        </p:nvSpPr>
        <p:spPr>
          <a:xfrm>
            <a:off x="16320181" y="243748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16328203" y="4727510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0" name="Espace réservé pour une image  4"/>
          <p:cNvSpPr>
            <a:spLocks noGrp="1"/>
          </p:cNvSpPr>
          <p:nvPr>
            <p:ph type="pic" sz="quarter" idx="18"/>
          </p:nvPr>
        </p:nvSpPr>
        <p:spPr>
          <a:xfrm>
            <a:off x="16336225" y="9187213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1" name="Espace réservé pour une image  4"/>
          <p:cNvSpPr>
            <a:spLocks noGrp="1"/>
          </p:cNvSpPr>
          <p:nvPr>
            <p:ph type="pic" sz="quarter" idx="10"/>
          </p:nvPr>
        </p:nvSpPr>
        <p:spPr>
          <a:xfrm>
            <a:off x="254000" y="224039"/>
            <a:ext cx="15900400" cy="1322048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39" name="Shape 139"/>
          <p:cNvSpPr/>
          <p:nvPr/>
        </p:nvSpPr>
        <p:spPr>
          <a:xfrm>
            <a:off x="271641" y="8405691"/>
            <a:ext cx="5086270" cy="5086270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08718708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Imag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254000" y="251767"/>
            <a:ext cx="23876000" cy="13212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 sz="1800"/>
            </a:pPr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7221200" y="12802234"/>
            <a:ext cx="5486400" cy="551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￼</a:t>
            </a:r>
          </a:p>
        </p:txBody>
      </p:sp>
      <p:sp>
        <p:nvSpPr>
          <p:cNvPr id="146" name="Shape 146"/>
          <p:cNvSpPr/>
          <p:nvPr/>
        </p:nvSpPr>
        <p:spPr>
          <a:xfrm>
            <a:off x="262845" y="246677"/>
            <a:ext cx="7828262" cy="13197245"/>
          </a:xfrm>
          <a:prstGeom prst="rect">
            <a:avLst/>
          </a:prstGeom>
          <a:solidFill>
            <a:srgbClr val="A4947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683490" y="11633872"/>
            <a:ext cx="4986972" cy="187433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896111">
              <a:lnSpc>
                <a:spcPct val="80000"/>
              </a:lnSpc>
              <a:defRPr sz="4312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12">
                <a:solidFill>
                  <a:srgbClr val="FFFFFF"/>
                </a:solidFill>
              </a:rPr>
              <a:t>The most beautiful presentation</a:t>
            </a:r>
          </a:p>
        </p:txBody>
      </p:sp>
      <p:sp>
        <p:nvSpPr>
          <p:cNvPr id="10" name="Espace réservé pour une image  4"/>
          <p:cNvSpPr>
            <a:spLocks noGrp="1"/>
          </p:cNvSpPr>
          <p:nvPr>
            <p:ph type="pic" sz="quarter" idx="11"/>
          </p:nvPr>
        </p:nvSpPr>
        <p:spPr>
          <a:xfrm>
            <a:off x="8275059" y="235726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1" name="Espace réservé pour une image  4"/>
          <p:cNvSpPr>
            <a:spLocks noGrp="1"/>
          </p:cNvSpPr>
          <p:nvPr>
            <p:ph type="pic" sz="quarter" idx="12"/>
          </p:nvPr>
        </p:nvSpPr>
        <p:spPr>
          <a:xfrm>
            <a:off x="16320181" y="243748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2" name="Espace réservé pour une image  4"/>
          <p:cNvSpPr>
            <a:spLocks noGrp="1"/>
          </p:cNvSpPr>
          <p:nvPr>
            <p:ph type="pic" sz="quarter" idx="14"/>
          </p:nvPr>
        </p:nvSpPr>
        <p:spPr>
          <a:xfrm>
            <a:off x="8283081" y="4727510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3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16328203" y="4727510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4" name="Espace réservé pour une image  4"/>
          <p:cNvSpPr>
            <a:spLocks noGrp="1"/>
          </p:cNvSpPr>
          <p:nvPr>
            <p:ph type="pic" sz="quarter" idx="17"/>
          </p:nvPr>
        </p:nvSpPr>
        <p:spPr>
          <a:xfrm>
            <a:off x="8291103" y="9179191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5" name="Espace réservé pour une image  4"/>
          <p:cNvSpPr>
            <a:spLocks noGrp="1"/>
          </p:cNvSpPr>
          <p:nvPr>
            <p:ph type="pic" sz="quarter" idx="18"/>
          </p:nvPr>
        </p:nvSpPr>
        <p:spPr>
          <a:xfrm>
            <a:off x="16336225" y="9187213"/>
            <a:ext cx="7823200" cy="426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0366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54000" y="251767"/>
            <a:ext cx="23876000" cy="13212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 sz="1800"/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676400" y="460375"/>
            <a:ext cx="21031200" cy="31908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800">
                <a:solidFill>
                  <a:srgbClr val="A4947E"/>
                </a:solidFill>
              </a:rPr>
              <a:t>Texte du titre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1006475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535353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535353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535353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535353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535353"/>
                </a:solidFill>
              </a:rPr>
              <a:t>Texte niveau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7221200" y="12802234"/>
            <a:ext cx="5486400" cy="551181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7" r:id="rId20"/>
    <p:sldLayoutId id="2147483758" r:id="rId21"/>
    <p:sldLayoutId id="2147483759" r:id="rId22"/>
    <p:sldLayoutId id="2147483760" r:id="rId23"/>
    <p:sldLayoutId id="2147483761" r:id="rId24"/>
    <p:sldLayoutId id="2147483762" r:id="rId25"/>
    <p:sldLayoutId id="2147483763" r:id="rId26"/>
    <p:sldLayoutId id="2147483764" r:id="rId27"/>
    <p:sldLayoutId id="2147483765" r:id="rId28"/>
    <p:sldLayoutId id="2147483766" r:id="rId29"/>
    <p:sldLayoutId id="2147483767" r:id="rId30"/>
    <p:sldLayoutId id="2147483768" r:id="rId31"/>
    <p:sldLayoutId id="2147483769" r:id="rId32"/>
    <p:sldLayoutId id="2147483770" r:id="rId33"/>
    <p:sldLayoutId id="2147483771" r:id="rId34"/>
    <p:sldLayoutId id="2147483772" r:id="rId35"/>
    <p:sldLayoutId id="2147483773" r:id="rId36"/>
    <p:sldLayoutId id="2147483774" r:id="rId37"/>
  </p:sldLayoutIdLst>
  <p:transition spd="med"/>
  <p:txStyles>
    <p:titleStyle>
      <a:lvl1pPr>
        <a:lnSpc>
          <a:spcPct val="90000"/>
        </a:lnSpc>
        <a:defRPr sz="8800">
          <a:solidFill>
            <a:srgbClr val="A4947E"/>
          </a:solidFill>
          <a:latin typeface="Lora"/>
          <a:ea typeface="Lora"/>
          <a:cs typeface="Lora"/>
          <a:sym typeface="Lora"/>
        </a:defRPr>
      </a:lvl1pPr>
      <a:lvl2pPr>
        <a:lnSpc>
          <a:spcPct val="90000"/>
        </a:lnSpc>
        <a:defRPr sz="8800">
          <a:solidFill>
            <a:srgbClr val="A4947E"/>
          </a:solidFill>
          <a:latin typeface="Lora"/>
          <a:ea typeface="Lora"/>
          <a:cs typeface="Lora"/>
          <a:sym typeface="Lora"/>
        </a:defRPr>
      </a:lvl2pPr>
      <a:lvl3pPr>
        <a:lnSpc>
          <a:spcPct val="90000"/>
        </a:lnSpc>
        <a:defRPr sz="8800">
          <a:solidFill>
            <a:srgbClr val="A4947E"/>
          </a:solidFill>
          <a:latin typeface="Lora"/>
          <a:ea typeface="Lora"/>
          <a:cs typeface="Lora"/>
          <a:sym typeface="Lora"/>
        </a:defRPr>
      </a:lvl3pPr>
      <a:lvl4pPr>
        <a:lnSpc>
          <a:spcPct val="90000"/>
        </a:lnSpc>
        <a:defRPr sz="8800">
          <a:solidFill>
            <a:srgbClr val="A4947E"/>
          </a:solidFill>
          <a:latin typeface="Lora"/>
          <a:ea typeface="Lora"/>
          <a:cs typeface="Lora"/>
          <a:sym typeface="Lora"/>
        </a:defRPr>
      </a:lvl4pPr>
      <a:lvl5pPr>
        <a:lnSpc>
          <a:spcPct val="90000"/>
        </a:lnSpc>
        <a:defRPr sz="8800">
          <a:solidFill>
            <a:srgbClr val="A4947E"/>
          </a:solidFill>
          <a:latin typeface="Lora"/>
          <a:ea typeface="Lora"/>
          <a:cs typeface="Lora"/>
          <a:sym typeface="Lora"/>
        </a:defRPr>
      </a:lvl5pPr>
      <a:lvl6pPr>
        <a:lnSpc>
          <a:spcPct val="90000"/>
        </a:lnSpc>
        <a:defRPr sz="8800">
          <a:solidFill>
            <a:srgbClr val="A4947E"/>
          </a:solidFill>
          <a:latin typeface="Lora"/>
          <a:ea typeface="Lora"/>
          <a:cs typeface="Lora"/>
          <a:sym typeface="Lora"/>
        </a:defRPr>
      </a:lvl6pPr>
      <a:lvl7pPr>
        <a:lnSpc>
          <a:spcPct val="90000"/>
        </a:lnSpc>
        <a:defRPr sz="8800">
          <a:solidFill>
            <a:srgbClr val="A4947E"/>
          </a:solidFill>
          <a:latin typeface="Lora"/>
          <a:ea typeface="Lora"/>
          <a:cs typeface="Lora"/>
          <a:sym typeface="Lora"/>
        </a:defRPr>
      </a:lvl7pPr>
      <a:lvl8pPr>
        <a:lnSpc>
          <a:spcPct val="90000"/>
        </a:lnSpc>
        <a:defRPr sz="8800">
          <a:solidFill>
            <a:srgbClr val="A4947E"/>
          </a:solidFill>
          <a:latin typeface="Lora"/>
          <a:ea typeface="Lora"/>
          <a:cs typeface="Lora"/>
          <a:sym typeface="Lora"/>
        </a:defRPr>
      </a:lvl8pPr>
      <a:lvl9pPr>
        <a:lnSpc>
          <a:spcPct val="90000"/>
        </a:lnSpc>
        <a:defRPr sz="8800">
          <a:solidFill>
            <a:srgbClr val="A4947E"/>
          </a:solidFill>
          <a:latin typeface="Lora"/>
          <a:ea typeface="Lora"/>
          <a:cs typeface="Lora"/>
          <a:sym typeface="Lora"/>
        </a:defRPr>
      </a:lvl9pPr>
    </p:titleStyle>
    <p:bodyStyle>
      <a:lvl1pPr marL="457200" indent="-457200">
        <a:lnSpc>
          <a:spcPct val="90000"/>
        </a:lnSpc>
        <a:spcBef>
          <a:spcPts val="1000"/>
        </a:spcBef>
        <a:buSzPct val="100000"/>
        <a:buFont typeface="Arial"/>
        <a:buChar char="•"/>
        <a:defRPr sz="5600">
          <a:solidFill>
            <a:srgbClr val="535353"/>
          </a:solidFill>
          <a:latin typeface="Lora"/>
          <a:ea typeface="Lora"/>
          <a:cs typeface="Lora"/>
          <a:sym typeface="Lora"/>
        </a:defRPr>
      </a:lvl1pPr>
      <a:lvl2pPr marL="990600" indent="-533400">
        <a:lnSpc>
          <a:spcPct val="90000"/>
        </a:lnSpc>
        <a:spcBef>
          <a:spcPts val="1000"/>
        </a:spcBef>
        <a:buSzPct val="100000"/>
        <a:buFont typeface="Arial"/>
        <a:buChar char="•"/>
        <a:defRPr sz="5600">
          <a:solidFill>
            <a:srgbClr val="535353"/>
          </a:solidFill>
          <a:latin typeface="Lora"/>
          <a:ea typeface="Lora"/>
          <a:cs typeface="Lora"/>
          <a:sym typeface="Lora"/>
        </a:defRPr>
      </a:lvl2pPr>
      <a:lvl3pPr marL="1554479" indent="-640079">
        <a:lnSpc>
          <a:spcPct val="90000"/>
        </a:lnSpc>
        <a:spcBef>
          <a:spcPts val="1000"/>
        </a:spcBef>
        <a:buSzPct val="100000"/>
        <a:buFont typeface="Arial"/>
        <a:buChar char="•"/>
        <a:defRPr sz="5600">
          <a:solidFill>
            <a:srgbClr val="535353"/>
          </a:solidFill>
          <a:latin typeface="Lora"/>
          <a:ea typeface="Lora"/>
          <a:cs typeface="Lora"/>
          <a:sym typeface="Lora"/>
        </a:defRPr>
      </a:lvl3pPr>
      <a:lvl4pPr marL="2082800" indent="-711200">
        <a:lnSpc>
          <a:spcPct val="90000"/>
        </a:lnSpc>
        <a:spcBef>
          <a:spcPts val="1000"/>
        </a:spcBef>
        <a:buSzPct val="100000"/>
        <a:buFont typeface="Arial"/>
        <a:buChar char="•"/>
        <a:defRPr sz="5600">
          <a:solidFill>
            <a:srgbClr val="535353"/>
          </a:solidFill>
          <a:latin typeface="Lora"/>
          <a:ea typeface="Lora"/>
          <a:cs typeface="Lora"/>
          <a:sym typeface="Lora"/>
        </a:defRPr>
      </a:lvl4pPr>
      <a:lvl5pPr marL="2540000" indent="-711200">
        <a:lnSpc>
          <a:spcPct val="90000"/>
        </a:lnSpc>
        <a:spcBef>
          <a:spcPts val="1000"/>
        </a:spcBef>
        <a:buSzPct val="100000"/>
        <a:buFont typeface="Arial"/>
        <a:buChar char="•"/>
        <a:defRPr sz="5600">
          <a:solidFill>
            <a:srgbClr val="535353"/>
          </a:solidFill>
          <a:latin typeface="Lora"/>
          <a:ea typeface="Lora"/>
          <a:cs typeface="Lora"/>
          <a:sym typeface="Lora"/>
        </a:defRPr>
      </a:lvl5pPr>
      <a:lvl6pPr marL="2997200" indent="-711200">
        <a:lnSpc>
          <a:spcPct val="90000"/>
        </a:lnSpc>
        <a:spcBef>
          <a:spcPts val="1000"/>
        </a:spcBef>
        <a:buSzPct val="100000"/>
        <a:buFont typeface="Arial"/>
        <a:buChar char="•"/>
        <a:defRPr sz="5600">
          <a:solidFill>
            <a:srgbClr val="535353"/>
          </a:solidFill>
          <a:latin typeface="Lora"/>
          <a:ea typeface="Lora"/>
          <a:cs typeface="Lora"/>
          <a:sym typeface="Lora"/>
        </a:defRPr>
      </a:lvl6pPr>
      <a:lvl7pPr marL="3454400" indent="-711200">
        <a:lnSpc>
          <a:spcPct val="90000"/>
        </a:lnSpc>
        <a:spcBef>
          <a:spcPts val="1000"/>
        </a:spcBef>
        <a:buSzPct val="100000"/>
        <a:buFont typeface="Arial"/>
        <a:buChar char="•"/>
        <a:defRPr sz="5600">
          <a:solidFill>
            <a:srgbClr val="535353"/>
          </a:solidFill>
          <a:latin typeface="Lora"/>
          <a:ea typeface="Lora"/>
          <a:cs typeface="Lora"/>
          <a:sym typeface="Lora"/>
        </a:defRPr>
      </a:lvl7pPr>
      <a:lvl8pPr marL="3911600" indent="-711200">
        <a:lnSpc>
          <a:spcPct val="90000"/>
        </a:lnSpc>
        <a:spcBef>
          <a:spcPts val="1000"/>
        </a:spcBef>
        <a:buSzPct val="100000"/>
        <a:buFont typeface="Arial"/>
        <a:buChar char="•"/>
        <a:defRPr sz="5600">
          <a:solidFill>
            <a:srgbClr val="535353"/>
          </a:solidFill>
          <a:latin typeface="Lora"/>
          <a:ea typeface="Lora"/>
          <a:cs typeface="Lora"/>
          <a:sym typeface="Lora"/>
        </a:defRPr>
      </a:lvl8pPr>
      <a:lvl9pPr marL="4368800" indent="-711200">
        <a:lnSpc>
          <a:spcPct val="90000"/>
        </a:lnSpc>
        <a:spcBef>
          <a:spcPts val="1000"/>
        </a:spcBef>
        <a:buSzPct val="100000"/>
        <a:buFont typeface="Arial"/>
        <a:buChar char="•"/>
        <a:defRPr sz="5600">
          <a:solidFill>
            <a:srgbClr val="535353"/>
          </a:solidFill>
          <a:latin typeface="Lora"/>
          <a:ea typeface="Lora"/>
          <a:cs typeface="Lora"/>
          <a:sym typeface="Lora"/>
        </a:defRPr>
      </a:lvl9pPr>
    </p:bodyStyle>
    <p:otherStyle>
      <a:lvl1pPr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888888"/>
                </a:solidFill>
              </a:rPr>
              <a:t>1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16421100" y="235464"/>
            <a:ext cx="7734547" cy="13212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09" y="16"/>
                </a:moveTo>
                <a:lnTo>
                  <a:pt x="21600" y="0"/>
                </a:lnTo>
                <a:lnTo>
                  <a:pt x="21545" y="21600"/>
                </a:lnTo>
                <a:cubicBezTo>
                  <a:pt x="18884" y="21600"/>
                  <a:pt x="16223" y="21600"/>
                  <a:pt x="13562" y="21600"/>
                </a:cubicBezTo>
                <a:cubicBezTo>
                  <a:pt x="9042" y="21600"/>
                  <a:pt x="4521" y="21600"/>
                  <a:pt x="0" y="21600"/>
                </a:cubicBezTo>
                <a:lnTo>
                  <a:pt x="10009" y="1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noFill/>
            <a:miter lim="400000"/>
          </a:ln>
        </p:spPr>
        <p:txBody>
          <a:bodyPr lIns="0" tIns="0" rIns="0" bIns="0"/>
          <a:lstStyle/>
          <a:p>
            <a:pPr lvl="0" defTabSz="457200">
              <a:defRPr sz="2800">
                <a:solidFill>
                  <a:srgbClr val="535353"/>
                </a:solidFill>
                <a:uFill>
                  <a:solidFill>
                    <a:srgbClr val="011480"/>
                  </a:solidFill>
                </a:uFill>
                <a:latin typeface="+mj-lt"/>
                <a:ea typeface="+mj-ea"/>
                <a:cs typeface="+mj-cs"/>
                <a:sym typeface="Montserrat-Regular"/>
              </a:defRPr>
            </a:pPr>
            <a:endParaRPr/>
          </a:p>
        </p:txBody>
      </p:sp>
      <p:sp>
        <p:nvSpPr>
          <p:cNvPr id="946" name="Shape 946"/>
          <p:cNvSpPr>
            <a:spLocks noGrp="1"/>
          </p:cNvSpPr>
          <p:nvPr>
            <p:ph type="body" idx="1"/>
          </p:nvPr>
        </p:nvSpPr>
        <p:spPr>
          <a:xfrm>
            <a:off x="19353635" y="5078833"/>
            <a:ext cx="4378387" cy="207058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 defTabSz="740663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5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曹顺顺</a:t>
            </a:r>
            <a:endParaRPr lang="en-US" altLang="zh-CN" sz="5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defTabSz="740663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北京大学</a:t>
            </a:r>
            <a:endParaRPr lang="en-US" altLang="zh-CN" sz="5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defTabSz="740663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物理学院</a:t>
            </a:r>
            <a:endParaRPr lang="en-US" altLang="zh-CN" sz="5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lvl="0" algn="l" defTabSz="740663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天文学系</a:t>
            </a:r>
            <a:endParaRPr lang="en-US" altLang="zh-CN" sz="5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lvl="0" algn="l" defTabSz="740663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博士研究生</a:t>
            </a:r>
            <a:endParaRPr lang="en-US" altLang="zh-CN" sz="5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lvl="0" algn="l" defTabSz="740663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lang="en-US" altLang="zh-CN" sz="5400" dirty="0">
              <a:solidFill>
                <a:schemeClr val="tx1"/>
              </a:solidFill>
              <a:latin typeface="Calibri" panose="020F0502020204030204" pitchFamily="34" charset="0"/>
              <a:ea typeface="HGSMinchoB" panose="02020800000000000000" pitchFamily="18" charset="-128"/>
              <a:cs typeface="Calibri" panose="020F0502020204030204" pitchFamily="34" charset="0"/>
            </a:endParaRPr>
          </a:p>
          <a:p>
            <a:pPr lvl="0" algn="l" defTabSz="740663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5400" dirty="0">
                <a:solidFill>
                  <a:schemeClr val="tx1"/>
                </a:solidFill>
                <a:latin typeface="Calibri" panose="020F0502020204030204" pitchFamily="34" charset="0"/>
                <a:ea typeface="HGSMinchoB" panose="02020800000000000000" pitchFamily="18" charset="-128"/>
                <a:cs typeface="Calibri" panose="020F0502020204030204" pitchFamily="34" charset="0"/>
              </a:rPr>
              <a:t>2025.5.7</a:t>
            </a:r>
          </a:p>
          <a:p>
            <a:pPr lvl="0" algn="l" defTabSz="740663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5400" dirty="0">
                <a:solidFill>
                  <a:schemeClr val="tx1"/>
                </a:solidFill>
                <a:latin typeface="Calibri" panose="020F0502020204030204" pitchFamily="34" charset="0"/>
                <a:ea typeface="HGSMinchoB" panose="02020800000000000000" pitchFamily="18" charset="-128"/>
                <a:cs typeface="Calibri" panose="020F0502020204030204" pitchFamily="34" charset="0"/>
              </a:rPr>
              <a:t>@NAOC</a:t>
            </a:r>
          </a:p>
          <a:p>
            <a:pPr lvl="0" algn="l" defTabSz="740663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lang="en-US" altLang="zh-CN" sz="5400" dirty="0">
              <a:solidFill>
                <a:schemeClr val="tx1"/>
              </a:solidFill>
              <a:latin typeface="Calibri" panose="020F0502020204030204" pitchFamily="34" charset="0"/>
              <a:ea typeface="HGSMinchoB" panose="02020800000000000000" pitchFamily="18" charset="-128"/>
              <a:cs typeface="Calibri" panose="020F0502020204030204" pitchFamily="34" charset="0"/>
            </a:endParaRPr>
          </a:p>
          <a:p>
            <a:pPr lvl="0" algn="l" defTabSz="740663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lang="en-US" altLang="zh-CN" sz="5400" dirty="0">
              <a:solidFill>
                <a:schemeClr val="tx1"/>
              </a:solidFill>
              <a:latin typeface="Calibri" panose="020F0502020204030204" pitchFamily="34" charset="0"/>
              <a:ea typeface="HGSMinchoB" panose="02020800000000000000" pitchFamily="18" charset="-128"/>
              <a:cs typeface="Calibri" panose="020F0502020204030204" pitchFamily="34" charset="0"/>
            </a:endParaRPr>
          </a:p>
          <a:p>
            <a:pPr lvl="0" algn="l" defTabSz="740663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lang="en-US" altLang="zh-CN" sz="5400" dirty="0">
              <a:solidFill>
                <a:schemeClr val="tx1"/>
              </a:solidFill>
              <a:latin typeface="Calibri" panose="020F0502020204030204" pitchFamily="34" charset="0"/>
              <a:ea typeface="HGSMinchoB" panose="020208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21744265" y="12486981"/>
            <a:ext cx="1047245" cy="1"/>
          </a:xfrm>
          <a:prstGeom prst="line">
            <a:avLst/>
          </a:prstGeom>
          <a:ln w="50800">
            <a:solidFill>
              <a:srgbClr val="FFFFFF"/>
            </a:solidFill>
            <a:miter/>
            <a:tailEnd type="arrow"/>
          </a:ln>
        </p:spPr>
        <p:txBody>
          <a:bodyPr lIns="0" tIns="0" rIns="0" bIns="0"/>
          <a:lstStyle/>
          <a:p>
            <a:pPr lvl="0" defTabSz="457200">
              <a:defRPr sz="2800">
                <a:solidFill>
                  <a:srgbClr val="535353"/>
                </a:solidFill>
                <a:uFill>
                  <a:solidFill>
                    <a:srgbClr val="011480"/>
                  </a:solidFill>
                </a:uFill>
                <a:latin typeface="+mj-lt"/>
                <a:ea typeface="+mj-ea"/>
                <a:cs typeface="+mj-cs"/>
                <a:sym typeface="Montserrat-Regular"/>
              </a:defRPr>
            </a:pPr>
            <a:endParaRPr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21917DD-8491-4726-BFF7-905471CF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829" y="1315329"/>
            <a:ext cx="18288000" cy="7019926"/>
          </a:xfr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6C3B26-95E5-4B8A-90C3-5588756286DC}"/>
              </a:ext>
            </a:extLst>
          </p:cNvPr>
          <p:cNvSpPr txBox="1"/>
          <p:nvPr/>
        </p:nvSpPr>
        <p:spPr>
          <a:xfrm>
            <a:off x="2841171" y="3679356"/>
            <a:ext cx="1263195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用脉冲星单脉冲</a:t>
            </a:r>
            <a:endParaRPr lang="en-US" altLang="zh-CN" sz="1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1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研究脉冲星磁层</a:t>
            </a:r>
            <a:endParaRPr lang="en-US" altLang="zh-CN" sz="1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1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的尝试</a:t>
            </a:r>
            <a:endParaRPr lang="zh-CN" altLang="en-US" sz="8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hape 946">
            <a:extLst>
              <a:ext uri="{FF2B5EF4-FFF2-40B4-BE49-F238E27FC236}">
                <a16:creationId xmlns:a16="http://schemas.microsoft.com/office/drawing/2014/main" id="{8EFA4AF3-0D8A-406E-8639-565FCACE8056}"/>
              </a:ext>
            </a:extLst>
          </p:cNvPr>
          <p:cNvSpPr txBox="1">
            <a:spLocks/>
          </p:cNvSpPr>
          <p:nvPr/>
        </p:nvSpPr>
        <p:spPr>
          <a:xfrm>
            <a:off x="19460161" y="11933158"/>
            <a:ext cx="4378387" cy="207058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3600">
                <a:solidFill>
                  <a:srgbClr val="535353"/>
                </a:solidFill>
                <a:latin typeface="+mj-lt"/>
                <a:ea typeface="+mj-ea"/>
                <a:cs typeface="+mj-cs"/>
                <a:sym typeface="Montserrat-Regular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3600">
                <a:solidFill>
                  <a:srgbClr val="535353"/>
                </a:solidFill>
                <a:latin typeface="+mj-lt"/>
                <a:ea typeface="+mj-ea"/>
                <a:cs typeface="+mj-cs"/>
                <a:sym typeface="Montserrat-Regular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3600">
                <a:solidFill>
                  <a:srgbClr val="535353"/>
                </a:solidFill>
                <a:latin typeface="+mj-lt"/>
                <a:ea typeface="+mj-ea"/>
                <a:cs typeface="+mj-cs"/>
                <a:sym typeface="Montserrat-Regular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3600">
                <a:solidFill>
                  <a:srgbClr val="535353"/>
                </a:solidFill>
                <a:latin typeface="+mj-lt"/>
                <a:ea typeface="+mj-ea"/>
                <a:cs typeface="+mj-cs"/>
                <a:sym typeface="Montserrat-Regular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3600">
                <a:solidFill>
                  <a:srgbClr val="535353"/>
                </a:solidFill>
                <a:latin typeface="+mj-lt"/>
                <a:ea typeface="+mj-ea"/>
                <a:cs typeface="+mj-cs"/>
                <a:sym typeface="Montserrat-Regular"/>
              </a:defRPr>
            </a:lvl5pPr>
            <a:lvl6pPr marL="2997200" indent="-7112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5600">
                <a:solidFill>
                  <a:srgbClr val="535353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454400" indent="-7112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5600">
                <a:solidFill>
                  <a:srgbClr val="535353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911600" indent="-7112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5600">
                <a:solidFill>
                  <a:srgbClr val="535353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368800" indent="-7112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5600">
                <a:solidFill>
                  <a:srgbClr val="53535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l" defTabSz="740663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en-US" altLang="zh-CN" sz="5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r>
              <a:rPr lang="zh-CN" altLang="en-US" sz="5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endParaRPr lang="en-US" altLang="zh-CN" sz="5400" dirty="0">
              <a:solidFill>
                <a:schemeClr val="tx1"/>
              </a:solidFill>
              <a:latin typeface="Calibri" panose="020F0502020204030204" pitchFamily="34" charset="0"/>
              <a:ea typeface="HGSMinchoB" panose="02020800000000000000" pitchFamily="18" charset="-128"/>
              <a:cs typeface="Calibri" panose="020F0502020204030204" pitchFamily="34" charset="0"/>
            </a:endParaRPr>
          </a:p>
          <a:p>
            <a:pPr algn="l" defTabSz="740663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lang="en-US" altLang="zh-CN" sz="5400" dirty="0">
              <a:solidFill>
                <a:schemeClr val="tx1"/>
              </a:solidFill>
              <a:latin typeface="Calibri" panose="020F0502020204030204" pitchFamily="34" charset="0"/>
              <a:ea typeface="HGSMinchoB" panose="02020800000000000000" pitchFamily="18" charset="-128"/>
              <a:cs typeface="Calibri" panose="020F0502020204030204" pitchFamily="34" charset="0"/>
            </a:endParaRPr>
          </a:p>
          <a:p>
            <a:pPr algn="l" defTabSz="740663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lang="en-US" altLang="zh-CN" sz="5400" dirty="0">
              <a:solidFill>
                <a:schemeClr val="tx1"/>
              </a:solidFill>
              <a:latin typeface="Calibri" panose="020F0502020204030204" pitchFamily="34" charset="0"/>
              <a:ea typeface="HGSMinchoB" panose="02020800000000000000" pitchFamily="18" charset="-128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256ACB6D-4822-4BBB-BE24-F076BA9BE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09"/>
          <a:stretch/>
        </p:blipFill>
        <p:spPr>
          <a:xfrm>
            <a:off x="1484357" y="1713589"/>
            <a:ext cx="7059054" cy="11364235"/>
          </a:xfrm>
          <a:prstGeom prst="rect">
            <a:avLst/>
          </a:prstGeom>
        </p:spPr>
      </p:pic>
      <p:sp>
        <p:nvSpPr>
          <p:cNvPr id="1030" name="Shape 10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t>10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43A810-699B-4F2D-85B3-DD90B0883903}"/>
              </a:ext>
            </a:extLst>
          </p:cNvPr>
          <p:cNvSpPr txBox="1"/>
          <p:nvPr/>
        </p:nvSpPr>
        <p:spPr>
          <a:xfrm>
            <a:off x="1100816" y="656742"/>
            <a:ext cx="16578944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 dirty="0">
                <a:solidFill>
                  <a:srgbClr val="000000"/>
                </a:solidFill>
              </a:rPr>
              <a:t>B1919+21</a:t>
            </a:r>
            <a:r>
              <a:rPr lang="zh-CN" altLang="en-US" sz="4400" dirty="0">
                <a:solidFill>
                  <a:srgbClr val="000000"/>
                </a:solidFill>
              </a:rPr>
              <a:t>的单脉冲：基于</a:t>
            </a:r>
            <a:r>
              <a:rPr lang="en-US" altLang="zh-CN" sz="4400" dirty="0">
                <a:solidFill>
                  <a:srgbClr val="000000"/>
                </a:solidFill>
              </a:rPr>
              <a:t>Stokes</a:t>
            </a:r>
            <a:r>
              <a:rPr lang="zh-CN" altLang="en-US" sz="4400" dirty="0">
                <a:solidFill>
                  <a:srgbClr val="000000"/>
                </a:solidFill>
              </a:rPr>
              <a:t>参数 </a:t>
            </a:r>
            <a:r>
              <a:rPr lang="en-US" altLang="zh-CN" sz="4400" dirty="0">
                <a:solidFill>
                  <a:srgbClr val="000000"/>
                </a:solidFill>
              </a:rPr>
              <a:t>(</a:t>
            </a:r>
            <a:r>
              <a:rPr lang="en-US" altLang="zh-CN" sz="4400" i="1" dirty="0">
                <a:solidFill>
                  <a:srgbClr val="000000"/>
                </a:solidFill>
              </a:rPr>
              <a:t>I, Q, U, V</a:t>
            </a:r>
            <a:r>
              <a:rPr lang="en-US" altLang="zh-CN" sz="4400" dirty="0">
                <a:solidFill>
                  <a:srgbClr val="000000"/>
                </a:solidFill>
              </a:rPr>
              <a:t>).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B1AB0B-8A7F-4834-8443-2059A1A95E93}"/>
              </a:ext>
            </a:extLst>
          </p:cNvPr>
          <p:cNvSpPr txBox="1"/>
          <p:nvPr/>
        </p:nvSpPr>
        <p:spPr>
          <a:xfrm>
            <a:off x="5935422" y="8285524"/>
            <a:ext cx="522514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golian Baiti" panose="03000500000000000000" pitchFamily="66" charset="0"/>
                <a:cs typeface="Mongolian Baiti" panose="03000500000000000000" pitchFamily="66" charset="0"/>
                <a:sym typeface="Calibri"/>
              </a:rPr>
              <a:t>I</a:t>
            </a:r>
            <a:endParaRPr kumimoji="0" lang="zh-CN" altLang="en-US" sz="44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golian Baiti" panose="03000500000000000000" pitchFamily="66" charset="0"/>
              <a:cs typeface="Mongolian Baiti" panose="03000500000000000000" pitchFamily="66" charset="0"/>
              <a:sym typeface="Calibr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05FAC5-63CA-4C92-A716-4DA8F3232021}"/>
              </a:ext>
            </a:extLst>
          </p:cNvPr>
          <p:cNvSpPr txBox="1"/>
          <p:nvPr/>
        </p:nvSpPr>
        <p:spPr>
          <a:xfrm>
            <a:off x="3680990" y="9537080"/>
            <a:ext cx="522514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golian Baiti" panose="03000500000000000000" pitchFamily="66" charset="0"/>
                <a:cs typeface="Mongolian Baiti" panose="03000500000000000000" pitchFamily="66" charset="0"/>
                <a:sym typeface="Calibri"/>
              </a:rPr>
              <a:t>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BEF388-C944-4DB1-BE17-A5290A2585EA}"/>
              </a:ext>
            </a:extLst>
          </p:cNvPr>
          <p:cNvSpPr txBox="1"/>
          <p:nvPr/>
        </p:nvSpPr>
        <p:spPr>
          <a:xfrm>
            <a:off x="5297282" y="10943138"/>
            <a:ext cx="522514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 b="1" i="1" dirty="0">
                <a:solidFill>
                  <a:srgbClr val="1313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</a:t>
            </a:r>
            <a:endParaRPr kumimoji="0" lang="zh-CN" altLang="en-US" sz="4400" b="1" i="1" u="none" strike="noStrike" cap="none" spc="0" normalizeH="0" baseline="0" dirty="0">
              <a:ln>
                <a:noFill/>
              </a:ln>
              <a:solidFill>
                <a:srgbClr val="1313FF"/>
              </a:solidFill>
              <a:effectLst/>
              <a:uFillTx/>
              <a:latin typeface="Mongolian Baiti" panose="03000500000000000000" pitchFamily="66" charset="0"/>
              <a:cs typeface="Mongolian Baiti" panose="03000500000000000000" pitchFamily="66" charset="0"/>
              <a:sym typeface="Calibr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B41557-E846-4555-BAFC-9E10FB8E114E}"/>
              </a:ext>
            </a:extLst>
          </p:cNvPr>
          <p:cNvSpPr txBox="1"/>
          <p:nvPr/>
        </p:nvSpPr>
        <p:spPr>
          <a:xfrm>
            <a:off x="7204353" y="6693508"/>
            <a:ext cx="3527634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0000"/>
                </a:solidFill>
              </a:rPr>
              <a:t>总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偏振度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8991FE-1EE6-4A1A-83BB-C18D16BF03E9}"/>
              </a:ext>
            </a:extLst>
          </p:cNvPr>
          <p:cNvSpPr txBox="1"/>
          <p:nvPr/>
        </p:nvSpPr>
        <p:spPr>
          <a:xfrm>
            <a:off x="6922651" y="4472112"/>
            <a:ext cx="3527634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偏振位置角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C4C9A9-A138-4395-9396-1DE774882A16}"/>
              </a:ext>
            </a:extLst>
          </p:cNvPr>
          <p:cNvSpPr txBox="1"/>
          <p:nvPr/>
        </p:nvSpPr>
        <p:spPr>
          <a:xfrm>
            <a:off x="7204353" y="2261602"/>
            <a:ext cx="3527634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0000"/>
                </a:solidFill>
              </a:rPr>
              <a:t>椭圆率角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FF7143-0ED3-4834-9BB9-47F5A09CB546}"/>
              </a:ext>
            </a:extLst>
          </p:cNvPr>
          <p:cNvSpPr txBox="1"/>
          <p:nvPr/>
        </p:nvSpPr>
        <p:spPr>
          <a:xfrm>
            <a:off x="6922651" y="8223968"/>
            <a:ext cx="2889460" cy="1846657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总强度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</a:rPr>
              <a:t>线偏振强度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圆偏振强度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0CCC9EF-8C41-4DD3-AA06-3DBD5886C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4352" y="6742627"/>
            <a:ext cx="7241652" cy="530796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536DEFC-E206-4343-8CE4-2983C12DB96D}"/>
              </a:ext>
            </a:extLst>
          </p:cNvPr>
          <p:cNvSpPr txBox="1"/>
          <p:nvPr/>
        </p:nvSpPr>
        <p:spPr>
          <a:xfrm>
            <a:off x="14277292" y="11977281"/>
            <a:ext cx="5486400" cy="1292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0000"/>
                </a:solidFill>
              </a:rPr>
              <a:t>椭圆偏振面的参数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0000"/>
                </a:solidFill>
              </a:rPr>
              <a:t>摘自</a:t>
            </a:r>
            <a:r>
              <a:rPr lang="en-US" altLang="zh-CN" dirty="0">
                <a:solidFill>
                  <a:srgbClr val="000000"/>
                </a:solidFill>
              </a:rPr>
              <a:t>《</a:t>
            </a:r>
            <a:r>
              <a:rPr lang="zh-CN" altLang="en-US" dirty="0">
                <a:solidFill>
                  <a:srgbClr val="000000"/>
                </a:solidFill>
              </a:rPr>
              <a:t>射电天文工具</a:t>
            </a:r>
            <a:r>
              <a:rPr lang="en-US" altLang="zh-CN" dirty="0">
                <a:solidFill>
                  <a:srgbClr val="000000"/>
                </a:solidFill>
              </a:rPr>
              <a:t>》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3180AF4-EACC-4CB0-BDE4-E77EABB5ACBA}"/>
                  </a:ext>
                </a:extLst>
              </p:cNvPr>
              <p:cNvSpPr txBox="1"/>
              <p:nvPr/>
            </p:nvSpPr>
            <p:spPr>
              <a:xfrm>
                <a:off x="12585243" y="1851750"/>
                <a:ext cx="8739871" cy="18244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44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线偏振强度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altLang="zh-CN" sz="4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4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0" lang="en-US" altLang="zh-CN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Calibri"/>
                  </a:rPr>
                  <a:t>, </a:t>
                </a:r>
              </a:p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Calibri"/>
                  </a:rPr>
                  <a:t>总偏振强度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altLang="zh-CN" sz="4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0" lang="en-US" altLang="zh-CN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3180AF4-EACC-4CB0-BDE4-E77EABB5A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5243" y="1851750"/>
                <a:ext cx="8739871" cy="1824472"/>
              </a:xfrm>
              <a:prstGeom prst="rect">
                <a:avLst/>
              </a:prstGeom>
              <a:blipFill>
                <a:blip r:embed="rId5"/>
                <a:stretch>
                  <a:fillRect l="-2861" b="-11706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852C7329-9321-4FEF-B707-014EABD3F845}"/>
              </a:ext>
            </a:extLst>
          </p:cNvPr>
          <p:cNvSpPr txBox="1"/>
          <p:nvPr/>
        </p:nvSpPr>
        <p:spPr>
          <a:xfrm>
            <a:off x="11005457" y="4427862"/>
            <a:ext cx="12801600" cy="2215989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特点：超过</a:t>
            </a:r>
            <a:r>
              <a:rPr lang="en-US" altLang="zh-CN" sz="4400" dirty="0">
                <a:solidFill>
                  <a:srgbClr val="000000"/>
                </a:solidFill>
              </a:rPr>
              <a:t>1/3</a:t>
            </a:r>
            <a:r>
              <a:rPr lang="zh-CN" altLang="en-US" sz="4400" dirty="0">
                <a:solidFill>
                  <a:srgbClr val="000000"/>
                </a:solidFill>
              </a:rPr>
              <a:t>的单脉冲有</a:t>
            </a:r>
            <a:r>
              <a:rPr lang="en-US" altLang="zh-CN" sz="4400" i="1" dirty="0">
                <a:solidFill>
                  <a:srgbClr val="000000"/>
                </a:solidFill>
              </a:rPr>
              <a:t>ψ</a:t>
            </a:r>
            <a:r>
              <a:rPr lang="zh-CN" altLang="en-US" sz="4400" dirty="0">
                <a:solidFill>
                  <a:srgbClr val="000000"/>
                </a:solidFill>
              </a:rPr>
              <a:t>随脉冲经度的、超过</a:t>
            </a:r>
            <a:endParaRPr lang="en-US" altLang="zh-CN" sz="4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 dirty="0">
                <a:solidFill>
                  <a:srgbClr val="000000"/>
                </a:solidFill>
              </a:rPr>
              <a:t>180°</a:t>
            </a:r>
            <a:r>
              <a:rPr lang="zh-CN" altLang="en-US" sz="4400" dirty="0">
                <a:solidFill>
                  <a:srgbClr val="000000"/>
                </a:solidFill>
              </a:rPr>
              <a:t>的</a:t>
            </a:r>
            <a:r>
              <a:rPr lang="zh-CN" altLang="en-US" sz="4400" b="1" dirty="0">
                <a:solidFill>
                  <a:srgbClr val="000000"/>
                </a:solidFill>
              </a:rPr>
              <a:t>快速准单调转动</a:t>
            </a:r>
            <a:r>
              <a:rPr lang="zh-CN" altLang="en-US" sz="4400" dirty="0">
                <a:solidFill>
                  <a:srgbClr val="000000"/>
                </a:solidFill>
              </a:rPr>
              <a:t>，最大的转动可以</a:t>
            </a:r>
            <a:r>
              <a:rPr lang="zh-CN" altLang="en-US" sz="4400" b="1" dirty="0">
                <a:solidFill>
                  <a:srgbClr val="000000"/>
                </a:solidFill>
              </a:rPr>
              <a:t>达到</a:t>
            </a:r>
            <a:r>
              <a:rPr lang="en-US" altLang="zh-CN" sz="4400" b="1" dirty="0">
                <a:solidFill>
                  <a:srgbClr val="000000"/>
                </a:solidFill>
              </a:rPr>
              <a:t>720°</a:t>
            </a:r>
            <a:r>
              <a:rPr lang="en-US" altLang="zh-CN" sz="4400" dirty="0">
                <a:solidFill>
                  <a:srgbClr val="000000"/>
                </a:solidFill>
              </a:rPr>
              <a:t>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偏振位置角转动伴随着椭圆率角的时间振荡。</a:t>
            </a:r>
            <a:r>
              <a:rPr lang="en-US" altLang="zh-CN" sz="4400" dirty="0">
                <a:solidFill>
                  <a:srgbClr val="000000"/>
                </a:solidFill>
              </a:rPr>
              <a:t> 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811C20A-92BB-48DA-857E-98BEAF5233A6}"/>
              </a:ext>
            </a:extLst>
          </p:cNvPr>
          <p:cNvCxnSpPr>
            <a:cxnSpLocks/>
          </p:cNvCxnSpPr>
          <p:nvPr/>
        </p:nvCxnSpPr>
        <p:spPr>
          <a:xfrm>
            <a:off x="4376057" y="4996543"/>
            <a:ext cx="435429" cy="816428"/>
          </a:xfrm>
          <a:prstGeom prst="straightConnector1">
            <a:avLst/>
          </a:prstGeom>
          <a:noFill/>
          <a:ln w="76200" cap="flat">
            <a:solidFill>
              <a:srgbClr val="5B9BD5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41ED601-A1F3-4814-A252-2EF5631A2559}"/>
              </a:ext>
            </a:extLst>
          </p:cNvPr>
          <p:cNvCxnSpPr>
            <a:cxnSpLocks/>
          </p:cNvCxnSpPr>
          <p:nvPr/>
        </p:nvCxnSpPr>
        <p:spPr>
          <a:xfrm>
            <a:off x="4746171" y="3985040"/>
            <a:ext cx="727743" cy="1936789"/>
          </a:xfrm>
          <a:prstGeom prst="straightConnector1">
            <a:avLst/>
          </a:prstGeom>
          <a:noFill/>
          <a:ln w="76200" cap="flat">
            <a:solidFill>
              <a:srgbClr val="5B9BD5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A8DBDE6-A1B8-434A-9A78-06A4FE772D56}"/>
              </a:ext>
            </a:extLst>
          </p:cNvPr>
          <p:cNvCxnSpPr>
            <a:cxnSpLocks/>
          </p:cNvCxnSpPr>
          <p:nvPr/>
        </p:nvCxnSpPr>
        <p:spPr>
          <a:xfrm>
            <a:off x="5455924" y="3892981"/>
            <a:ext cx="727743" cy="1936789"/>
          </a:xfrm>
          <a:prstGeom prst="straightConnector1">
            <a:avLst/>
          </a:prstGeom>
          <a:noFill/>
          <a:ln w="76200" cap="flat">
            <a:solidFill>
              <a:srgbClr val="5B9BD5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84B4D96-CAA2-48DB-91DE-3E2E43D3163B}"/>
              </a:ext>
            </a:extLst>
          </p:cNvPr>
          <p:cNvCxnSpPr>
            <a:cxnSpLocks/>
          </p:cNvCxnSpPr>
          <p:nvPr/>
        </p:nvCxnSpPr>
        <p:spPr>
          <a:xfrm>
            <a:off x="6204330" y="3939010"/>
            <a:ext cx="348870" cy="1014424"/>
          </a:xfrm>
          <a:prstGeom prst="straightConnector1">
            <a:avLst/>
          </a:prstGeom>
          <a:noFill/>
          <a:ln w="76200" cap="flat">
            <a:solidFill>
              <a:srgbClr val="5B9BD5"/>
            </a:solidFill>
            <a:prstDash val="solid"/>
            <a:miter lim="8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9038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t>11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43A810-699B-4F2D-85B3-DD90B0883903}"/>
              </a:ext>
            </a:extLst>
          </p:cNvPr>
          <p:cNvSpPr txBox="1"/>
          <p:nvPr/>
        </p:nvSpPr>
        <p:spPr>
          <a:xfrm>
            <a:off x="752472" y="1022465"/>
            <a:ext cx="23479127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大部分的准单调偏振位置角曲线有负的斜率，少数有正的斜率 </a:t>
            </a:r>
            <a:r>
              <a:rPr lang="en-US" altLang="zh-CN" sz="4400" dirty="0">
                <a:solidFill>
                  <a:srgbClr val="000000"/>
                </a:solidFill>
              </a:rPr>
              <a:t>(</a:t>
            </a:r>
            <a:r>
              <a:rPr lang="zh-CN" altLang="en-US" sz="4400" dirty="0">
                <a:solidFill>
                  <a:srgbClr val="000000"/>
                </a:solidFill>
              </a:rPr>
              <a:t>如</a:t>
            </a:r>
            <a:r>
              <a:rPr lang="en-US" altLang="zh-CN" sz="4400" dirty="0">
                <a:solidFill>
                  <a:srgbClr val="000000"/>
                </a:solidFill>
              </a:rPr>
              <a:t>#275) </a:t>
            </a:r>
            <a:r>
              <a:rPr lang="en-US" altLang="zh-CN" sz="4400" dirty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zh-CN" altLang="en-US" sz="4400" b="1" dirty="0">
                <a:solidFill>
                  <a:srgbClr val="000000"/>
                </a:solidFill>
                <a:sym typeface="Wingdings" panose="05000000000000000000" pitchFamily="2" charset="2"/>
              </a:rPr>
              <a:t>旋转方向的不对称</a:t>
            </a:r>
            <a:r>
              <a:rPr lang="zh-CN" altLang="en-US" sz="4400" dirty="0">
                <a:solidFill>
                  <a:srgbClr val="000000"/>
                </a:solidFill>
                <a:sym typeface="Wingdings" panose="05000000000000000000" pitchFamily="2" charset="2"/>
              </a:rPr>
              <a:t>。</a:t>
            </a:r>
            <a:endParaRPr kumimoji="0" lang="zh-CN" altLang="en-US" sz="4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07BEE6F-28D2-4CBF-81A8-D611E43F8D70}"/>
              </a:ext>
            </a:extLst>
          </p:cNvPr>
          <p:cNvGrpSpPr/>
          <p:nvPr/>
        </p:nvGrpSpPr>
        <p:grpSpPr>
          <a:xfrm>
            <a:off x="991959" y="3412491"/>
            <a:ext cx="15266941" cy="8294721"/>
            <a:chOff x="1165916" y="5097500"/>
            <a:chExt cx="14099644" cy="766051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0FD9B095-6015-472D-9D45-DF2463ADF5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6338"/>
            <a:stretch/>
          </p:blipFill>
          <p:spPr>
            <a:xfrm>
              <a:off x="10480223" y="5101956"/>
              <a:ext cx="4785337" cy="7656058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7BE97F5-DF2C-4E1F-8D8E-575795BF1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4503" y="5097500"/>
              <a:ext cx="4714375" cy="765605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61A9D07-A126-4496-B4C6-D9B8CE65C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5916" y="5140202"/>
              <a:ext cx="4632542" cy="7528562"/>
            </a:xfrm>
            <a:prstGeom prst="rect">
              <a:avLst/>
            </a:prstGeom>
          </p:spPr>
        </p:pic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56499D15-3180-4D78-9210-66EF11CB5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22796" y="3706621"/>
            <a:ext cx="6435608" cy="765605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7AE4A5F-0DAC-4A15-9420-895CF5E27EFF}"/>
              </a:ext>
            </a:extLst>
          </p:cNvPr>
          <p:cNvSpPr txBox="1"/>
          <p:nvPr/>
        </p:nvSpPr>
        <p:spPr>
          <a:xfrm>
            <a:off x="5953563" y="11796633"/>
            <a:ext cx="9993086" cy="677106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solidFill>
                  <a:srgbClr val="000000"/>
                </a:solidFill>
              </a:rPr>
              <a:t>B1919+21</a:t>
            </a:r>
            <a:r>
              <a:rPr lang="zh-CN" altLang="en-US" sz="3200" dirty="0">
                <a:solidFill>
                  <a:srgbClr val="000000"/>
                </a:solidFill>
              </a:rPr>
              <a:t>的几个单脉冲偏振示例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466F30-55A1-4F2F-AA02-51A1C148A5FC}"/>
              </a:ext>
            </a:extLst>
          </p:cNvPr>
          <p:cNvSpPr txBox="1"/>
          <p:nvPr/>
        </p:nvSpPr>
        <p:spPr>
          <a:xfrm>
            <a:off x="18638454" y="11362513"/>
            <a:ext cx="4785337" cy="677106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一个分频率的图例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9B442E-C5B2-45B4-9B5E-BEB31ADBFCD9}"/>
              </a:ext>
            </a:extLst>
          </p:cNvPr>
          <p:cNvSpPr/>
          <p:nvPr/>
        </p:nvSpPr>
        <p:spPr>
          <a:xfrm>
            <a:off x="752473" y="2105622"/>
            <a:ext cx="161965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00"/>
                </a:solidFill>
              </a:rPr>
              <a:t>另外，这种偏振位置角转动一般</a:t>
            </a:r>
            <a:r>
              <a:rPr lang="zh-CN" altLang="en-US" sz="4400" b="1" dirty="0">
                <a:solidFill>
                  <a:srgbClr val="000000"/>
                </a:solidFill>
              </a:rPr>
              <a:t>不显著随频率演化</a:t>
            </a:r>
            <a:r>
              <a:rPr lang="zh-CN" altLang="en-US" sz="4400" dirty="0">
                <a:solidFill>
                  <a:srgbClr val="000000"/>
                </a:solidFill>
              </a:rPr>
              <a:t>。</a:t>
            </a:r>
            <a:r>
              <a:rPr lang="zh-CN" altLang="en-US" sz="4400" b="1" dirty="0">
                <a:solidFill>
                  <a:srgbClr val="000000"/>
                </a:solidFill>
              </a:rPr>
              <a:t> </a:t>
            </a:r>
            <a:endParaRPr lang="zh-CN" altLang="en-US" sz="4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0E6789D-C0FD-49C0-90AA-303BCD8A8093}"/>
              </a:ext>
            </a:extLst>
          </p:cNvPr>
          <p:cNvSpPr/>
          <p:nvPr/>
        </p:nvSpPr>
        <p:spPr>
          <a:xfrm>
            <a:off x="11870178" y="12382640"/>
            <a:ext cx="108447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 dirty="0">
                <a:solidFill>
                  <a:srgbClr val="000000"/>
                </a:solidFill>
                <a:sym typeface="Wingdings" panose="05000000000000000000" pitchFamily="2" charset="2"/>
              </a:rPr>
              <a:t></a:t>
            </a:r>
            <a:r>
              <a:rPr lang="zh-CN" altLang="en-US" sz="4400" dirty="0">
                <a:solidFill>
                  <a:srgbClr val="000000"/>
                </a:solidFill>
              </a:rPr>
              <a:t>如何解释这种偏振位置角的转动呢？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t>12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FE4EBA-B2B8-4D1E-BB50-9442834C7A54}"/>
              </a:ext>
            </a:extLst>
          </p:cNvPr>
          <p:cNvSpPr/>
          <p:nvPr/>
        </p:nvSpPr>
        <p:spPr>
          <a:xfrm>
            <a:off x="686914" y="1892964"/>
            <a:ext cx="2312125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4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由前面的介绍，波模方向可以由局域磁场的方向决定。因此给定磁场位形 </a:t>
            </a: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zh-CN" altLang="en-US" sz="4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如偶极场</a:t>
            </a: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  <a:r>
              <a:rPr lang="zh-CN" altLang="en-US" sz="4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，在忽略一些其他传播效应的前提下，可以推出波偏振方向应该满足的形式。一个经典的例子是旋转矢量模型 </a:t>
            </a: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(rotating vector model, </a:t>
            </a:r>
            <a:r>
              <a:rPr lang="en-US" altLang="zh-CN" sz="4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RVM</a:t>
            </a: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zh-CN" altLang="en-US" sz="4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Radhakrishnan &amp; Cooke 1969 </a:t>
            </a:r>
            <a:r>
              <a:rPr lang="en-US" altLang="zh-CN" sz="44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ApL</a:t>
            </a: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5FE46B-13B3-4669-A9C3-8F7EBF503930}"/>
              </a:ext>
            </a:extLst>
          </p:cNvPr>
          <p:cNvSpPr txBox="1"/>
          <p:nvPr/>
        </p:nvSpPr>
        <p:spPr>
          <a:xfrm>
            <a:off x="17810748" y="11355929"/>
            <a:ext cx="1905000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7 mm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E5FADA-CDCC-43DA-9ED4-39A0111C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94" y="4527035"/>
            <a:ext cx="8552884" cy="783941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C024F22-B17C-4F39-8C81-A09AC4A019C7}"/>
              </a:ext>
            </a:extLst>
          </p:cNvPr>
          <p:cNvSpPr/>
          <p:nvPr/>
        </p:nvSpPr>
        <p:spPr>
          <a:xfrm>
            <a:off x="3018218" y="12568058"/>
            <a:ext cx="5995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Noutsos</a:t>
            </a:r>
            <a:r>
              <a:rPr lang="en-US" altLang="zh-CN" dirty="0">
                <a:solidFill>
                  <a:srgbClr val="000000"/>
                </a:solidFill>
              </a:rPr>
              <a:t> et al. 2012 </a:t>
            </a:r>
            <a:r>
              <a:rPr lang="en-US" altLang="zh-CN" i="1" dirty="0">
                <a:solidFill>
                  <a:srgbClr val="000000"/>
                </a:solidFill>
              </a:rPr>
              <a:t>A&amp;A</a:t>
            </a:r>
            <a:endParaRPr lang="zh-CN" altLang="en-US" i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9A43CC-A12C-4BA8-8408-DB367155F416}"/>
              </a:ext>
            </a:extLst>
          </p:cNvPr>
          <p:cNvSpPr/>
          <p:nvPr/>
        </p:nvSpPr>
        <p:spPr>
          <a:xfrm>
            <a:off x="11272157" y="4533114"/>
            <a:ext cx="118980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00"/>
                </a:solidFill>
              </a:rPr>
              <a:t>如左图示，轴对称磁场 </a:t>
            </a:r>
            <a:r>
              <a:rPr lang="en-US" altLang="zh-CN" sz="4400" dirty="0">
                <a:solidFill>
                  <a:srgbClr val="000000"/>
                </a:solidFill>
              </a:rPr>
              <a:t>(</a:t>
            </a:r>
            <a:r>
              <a:rPr lang="zh-CN" altLang="en-US" sz="4400" dirty="0">
                <a:solidFill>
                  <a:srgbClr val="000000"/>
                </a:solidFill>
              </a:rPr>
              <a:t>实线</a:t>
            </a:r>
            <a:r>
              <a:rPr lang="en-US" altLang="zh-CN" sz="4400" dirty="0">
                <a:solidFill>
                  <a:srgbClr val="000000"/>
                </a:solidFill>
              </a:rPr>
              <a:t>) </a:t>
            </a:r>
            <a:r>
              <a:rPr lang="zh-CN" altLang="en-US" sz="4400" dirty="0">
                <a:solidFill>
                  <a:srgbClr val="000000"/>
                </a:solidFill>
              </a:rPr>
              <a:t>对应波的偏振面方向 </a:t>
            </a:r>
            <a:r>
              <a:rPr lang="en-US" altLang="zh-CN" sz="4400" dirty="0">
                <a:solidFill>
                  <a:srgbClr val="000000"/>
                </a:solidFill>
              </a:rPr>
              <a:t>(</a:t>
            </a:r>
            <a:r>
              <a:rPr lang="zh-CN" altLang="en-US" sz="4400" dirty="0">
                <a:solidFill>
                  <a:srgbClr val="000000"/>
                </a:solidFill>
              </a:rPr>
              <a:t>深色箭头</a:t>
            </a:r>
            <a:r>
              <a:rPr lang="en-US" altLang="zh-CN" sz="4400" dirty="0">
                <a:solidFill>
                  <a:srgbClr val="000000"/>
                </a:solidFill>
              </a:rPr>
              <a:t>)</a:t>
            </a:r>
            <a:r>
              <a:rPr lang="zh-CN" altLang="en-US" sz="4400" dirty="0">
                <a:solidFill>
                  <a:srgbClr val="000000"/>
                </a:solidFill>
              </a:rPr>
              <a:t>，可导出</a:t>
            </a:r>
            <a:r>
              <a:rPr lang="en-US" altLang="zh-CN" sz="4400" dirty="0">
                <a:solidFill>
                  <a:srgbClr val="000000"/>
                </a:solidFill>
              </a:rPr>
              <a:t>S</a:t>
            </a:r>
            <a:r>
              <a:rPr lang="zh-CN" altLang="en-US" sz="4400" dirty="0">
                <a:solidFill>
                  <a:srgbClr val="000000"/>
                </a:solidFill>
              </a:rPr>
              <a:t>形的偏振位置角曲线。</a:t>
            </a:r>
            <a:endParaRPr lang="zh-CN" altLang="en-US" sz="4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BED06A-E424-41D2-8DB7-53CA6D957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2034" y="6030333"/>
            <a:ext cx="6313714" cy="52441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2F7899-DC7B-4612-89E1-263D5A243043}"/>
              </a:ext>
            </a:extLst>
          </p:cNvPr>
          <p:cNvSpPr txBox="1"/>
          <p:nvPr/>
        </p:nvSpPr>
        <p:spPr>
          <a:xfrm>
            <a:off x="11598728" y="11271362"/>
            <a:ext cx="11244943" cy="2215989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可以解释一些观测现象，上图的黄色紫色线是相差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90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度的两条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RVM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曲线。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90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度跳变来源于波模的非相干叠加。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8E327F-ADAF-4F7F-9CDC-643EE1279AF3}"/>
              </a:ext>
            </a:extLst>
          </p:cNvPr>
          <p:cNvSpPr/>
          <p:nvPr/>
        </p:nvSpPr>
        <p:spPr>
          <a:xfrm>
            <a:off x="686914" y="712029"/>
            <a:ext cx="209103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00"/>
                </a:solidFill>
              </a:rPr>
              <a:t>首先，偏振位置角</a:t>
            </a:r>
            <a:r>
              <a:rPr lang="en-US" altLang="zh-CN" sz="4400" b="1" dirty="0">
                <a:solidFill>
                  <a:srgbClr val="000000"/>
                </a:solidFill>
              </a:rPr>
              <a:t>180</a:t>
            </a:r>
            <a:r>
              <a:rPr lang="zh-CN" altLang="en-US" sz="4400" b="1" dirty="0">
                <a:solidFill>
                  <a:srgbClr val="000000"/>
                </a:solidFill>
              </a:rPr>
              <a:t>度以内</a:t>
            </a:r>
            <a:r>
              <a:rPr lang="zh-CN" altLang="en-US" sz="4400" dirty="0">
                <a:solidFill>
                  <a:srgbClr val="000000"/>
                </a:solidFill>
              </a:rPr>
              <a:t>的单调转动在脉冲星辐射中非常普遍。</a:t>
            </a:r>
            <a:endParaRPr lang="zh-CN" altLang="en-US" sz="4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FFD882-E74A-4676-B338-BF408D93F364}"/>
              </a:ext>
            </a:extLst>
          </p:cNvPr>
          <p:cNvSpPr txBox="1"/>
          <p:nvPr/>
        </p:nvSpPr>
        <p:spPr>
          <a:xfrm>
            <a:off x="19833771" y="7720456"/>
            <a:ext cx="4082143" cy="1169549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B0943+10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(FAST, 1.25GHz)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402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t>13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5FE46B-13B3-4669-A9C3-8F7EBF503930}"/>
              </a:ext>
            </a:extLst>
          </p:cNvPr>
          <p:cNvSpPr txBox="1"/>
          <p:nvPr/>
        </p:nvSpPr>
        <p:spPr>
          <a:xfrm>
            <a:off x="17810748" y="11355929"/>
            <a:ext cx="1905000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7 mm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2F7899-DC7B-4612-89E1-263D5A243043}"/>
              </a:ext>
            </a:extLst>
          </p:cNvPr>
          <p:cNvSpPr txBox="1"/>
          <p:nvPr/>
        </p:nvSpPr>
        <p:spPr>
          <a:xfrm>
            <a:off x="1447801" y="12055978"/>
            <a:ext cx="21760542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两图摘自</a:t>
            </a:r>
            <a:r>
              <a:rPr lang="en-US" altLang="zh-CN" sz="4400" dirty="0" err="1">
                <a:solidFill>
                  <a:srgbClr val="000000"/>
                </a:solidFill>
              </a:rPr>
              <a:t>Dyks</a:t>
            </a:r>
            <a:r>
              <a:rPr lang="en-US" altLang="zh-CN" sz="4400" dirty="0">
                <a:solidFill>
                  <a:srgbClr val="000000"/>
                </a:solidFill>
              </a:rPr>
              <a:t> 2017 </a:t>
            </a:r>
            <a:r>
              <a:rPr lang="en-US" altLang="zh-CN" sz="4400" i="1" dirty="0">
                <a:solidFill>
                  <a:srgbClr val="000000"/>
                </a:solidFill>
              </a:rPr>
              <a:t>MNRAS</a:t>
            </a:r>
            <a:r>
              <a:rPr lang="en-US" altLang="zh-CN" sz="4400" dirty="0">
                <a:solidFill>
                  <a:srgbClr val="000000"/>
                </a:solidFill>
              </a:rPr>
              <a:t>.</a:t>
            </a:r>
            <a:r>
              <a:rPr lang="zh-CN" altLang="en-US" sz="4400" dirty="0">
                <a:solidFill>
                  <a:srgbClr val="000000"/>
                </a:solidFill>
              </a:rPr>
              <a:t> 他利用波模相干叠加复现了</a:t>
            </a:r>
            <a:r>
              <a:rPr lang="en-US" altLang="zh-CN" sz="4400" dirty="0">
                <a:solidFill>
                  <a:srgbClr val="000000"/>
                </a:solidFill>
              </a:rPr>
              <a:t>PSR B1913+16</a:t>
            </a:r>
            <a:r>
              <a:rPr lang="zh-CN" altLang="en-US" sz="4400" dirty="0">
                <a:solidFill>
                  <a:srgbClr val="000000"/>
                </a:solidFill>
              </a:rPr>
              <a:t>的积分轮廓偏振。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8E327F-ADAF-4F7F-9CDC-643EE1279AF3}"/>
              </a:ext>
            </a:extLst>
          </p:cNvPr>
          <p:cNvSpPr/>
          <p:nvPr/>
        </p:nvSpPr>
        <p:spPr>
          <a:xfrm>
            <a:off x="686914" y="712029"/>
            <a:ext cx="209103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00"/>
                </a:solidFill>
              </a:rPr>
              <a:t>在</a:t>
            </a:r>
            <a:r>
              <a:rPr lang="en-US" altLang="zh-CN" sz="4400" dirty="0">
                <a:solidFill>
                  <a:srgbClr val="000000"/>
                </a:solidFill>
              </a:rPr>
              <a:t>RVM</a:t>
            </a:r>
            <a:r>
              <a:rPr lang="zh-CN" altLang="en-US" sz="4400" dirty="0">
                <a:solidFill>
                  <a:srgbClr val="000000"/>
                </a:solidFill>
              </a:rPr>
              <a:t>的基础上，波模的相干叠加能够导致偏振位置角</a:t>
            </a:r>
            <a:r>
              <a:rPr lang="zh-CN" altLang="en-US" sz="4400" b="1" dirty="0">
                <a:solidFill>
                  <a:srgbClr val="000000"/>
                </a:solidFill>
              </a:rPr>
              <a:t>显著偏离</a:t>
            </a:r>
            <a:r>
              <a:rPr lang="en-US" altLang="zh-CN" sz="4400" b="1" dirty="0">
                <a:solidFill>
                  <a:srgbClr val="000000"/>
                </a:solidFill>
              </a:rPr>
              <a:t>RVM</a:t>
            </a:r>
            <a:r>
              <a:rPr lang="zh-CN" altLang="en-US" sz="4400" dirty="0">
                <a:solidFill>
                  <a:srgbClr val="000000"/>
                </a:solidFill>
              </a:rPr>
              <a:t>曲线。</a:t>
            </a:r>
            <a:endParaRPr lang="zh-CN" altLang="en-US" sz="4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095417-A93E-47D6-AEE1-D3D14FA93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693" y="1881187"/>
            <a:ext cx="7781925" cy="9953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A69E4D-E5EC-48E8-96A4-08AC6C6F7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2387" y="1881187"/>
            <a:ext cx="8765042" cy="98092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091626E-FBE6-41D7-B244-AF0A24E3A966}"/>
              </a:ext>
            </a:extLst>
          </p:cNvPr>
          <p:cNvSpPr txBox="1"/>
          <p:nvPr/>
        </p:nvSpPr>
        <p:spPr>
          <a:xfrm>
            <a:off x="876980" y="3644127"/>
            <a:ext cx="2747963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0000"/>
                </a:solidFill>
              </a:rPr>
              <a:t>数据</a:t>
            </a:r>
            <a:r>
              <a:rPr lang="en-US" altLang="zh-CN" dirty="0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047C6A-3248-481C-855E-3F3BCBFEDA80}"/>
              </a:ext>
            </a:extLst>
          </p:cNvPr>
          <p:cNvSpPr txBox="1"/>
          <p:nvPr/>
        </p:nvSpPr>
        <p:spPr>
          <a:xfrm>
            <a:off x="20829814" y="3644127"/>
            <a:ext cx="2084615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sym typeface="Wingdings" panose="05000000000000000000" pitchFamily="2" charset="2"/>
              </a:rPr>
              <a:t>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33329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B80750A-6385-45C0-81E5-FCB6D6A59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25"/>
          <a:stretch/>
        </p:blipFill>
        <p:spPr>
          <a:xfrm>
            <a:off x="3090197" y="6858000"/>
            <a:ext cx="11119882" cy="6309870"/>
          </a:xfrm>
          <a:prstGeom prst="rect">
            <a:avLst/>
          </a:prstGeom>
        </p:spPr>
      </p:pic>
      <p:sp>
        <p:nvSpPr>
          <p:cNvPr id="1030" name="Shape 10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t>14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5FE46B-13B3-4669-A9C3-8F7EBF503930}"/>
              </a:ext>
            </a:extLst>
          </p:cNvPr>
          <p:cNvSpPr txBox="1"/>
          <p:nvPr/>
        </p:nvSpPr>
        <p:spPr>
          <a:xfrm>
            <a:off x="19432720" y="11355929"/>
            <a:ext cx="1905000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7 mm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8E327F-ADAF-4F7F-9CDC-643EE1279AF3}"/>
              </a:ext>
            </a:extLst>
          </p:cNvPr>
          <p:cNvSpPr/>
          <p:nvPr/>
        </p:nvSpPr>
        <p:spPr>
          <a:xfrm>
            <a:off x="2104779" y="827325"/>
            <a:ext cx="209103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000000"/>
                </a:solidFill>
              </a:rPr>
              <a:t>B1919+21</a:t>
            </a:r>
            <a:r>
              <a:rPr lang="zh-CN" altLang="en-US" sz="4400" dirty="0">
                <a:solidFill>
                  <a:srgbClr val="000000"/>
                </a:solidFill>
              </a:rPr>
              <a:t>单脉冲中的现象更加极端：偏振位置角可以准单调旋转约</a:t>
            </a:r>
            <a:r>
              <a:rPr lang="en-US" altLang="zh-CN" sz="4400" dirty="0">
                <a:solidFill>
                  <a:srgbClr val="000000"/>
                </a:solidFill>
              </a:rPr>
              <a:t>720°.</a:t>
            </a:r>
          </a:p>
          <a:p>
            <a:r>
              <a:rPr lang="zh-CN" altLang="en-US" sz="4400" dirty="0">
                <a:solidFill>
                  <a:srgbClr val="000000"/>
                </a:solidFill>
              </a:rPr>
              <a:t>我们认为这种现象可以归结为：波模之间</a:t>
            </a:r>
            <a:r>
              <a:rPr lang="zh-CN" altLang="en-US" sz="4400" b="1" dirty="0">
                <a:solidFill>
                  <a:srgbClr val="000000"/>
                </a:solidFill>
              </a:rPr>
              <a:t>相位差随脉冲经度的变化</a:t>
            </a:r>
            <a:r>
              <a:rPr lang="zh-CN" altLang="en-US" sz="4400" dirty="0">
                <a:solidFill>
                  <a:srgbClr val="000000"/>
                </a:solidFill>
              </a:rPr>
              <a:t>。</a:t>
            </a:r>
            <a:endParaRPr lang="zh-CN" altLang="en-US" sz="4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27D23A-5872-4E81-A9C5-8B449FC83629}"/>
              </a:ext>
            </a:extLst>
          </p:cNvPr>
          <p:cNvSpPr txBox="1"/>
          <p:nvPr/>
        </p:nvSpPr>
        <p:spPr>
          <a:xfrm>
            <a:off x="2104779" y="2584154"/>
            <a:ext cx="20375942" cy="4724368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ts val="5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参考过往的脉冲星磁层理论 </a:t>
            </a:r>
            <a:r>
              <a:rPr lang="en-US" altLang="zh-CN" sz="4400" dirty="0">
                <a:solidFill>
                  <a:srgbClr val="000000"/>
                </a:solidFill>
              </a:rPr>
              <a:t>(</a:t>
            </a:r>
            <a:r>
              <a:rPr lang="zh-CN" altLang="en-US" sz="4400" dirty="0">
                <a:solidFill>
                  <a:srgbClr val="000000"/>
                </a:solidFill>
              </a:rPr>
              <a:t>例如</a:t>
            </a:r>
            <a:r>
              <a:rPr lang="en-US" altLang="zh-CN" sz="4400" dirty="0" err="1">
                <a:solidFill>
                  <a:srgbClr val="000000"/>
                </a:solidFill>
              </a:rPr>
              <a:t>Lyubarskii</a:t>
            </a:r>
            <a:r>
              <a:rPr lang="en-US" altLang="zh-CN" sz="4400" dirty="0">
                <a:solidFill>
                  <a:srgbClr val="000000"/>
                </a:solidFill>
              </a:rPr>
              <a:t> &amp; </a:t>
            </a:r>
            <a:r>
              <a:rPr lang="en-US" altLang="zh-CN" sz="4400" dirty="0" err="1">
                <a:solidFill>
                  <a:srgbClr val="000000"/>
                </a:solidFill>
              </a:rPr>
              <a:t>Petrova</a:t>
            </a:r>
            <a:r>
              <a:rPr lang="en-US" altLang="zh-CN" sz="4400" dirty="0">
                <a:solidFill>
                  <a:srgbClr val="000000"/>
                </a:solidFill>
              </a:rPr>
              <a:t> 1999 </a:t>
            </a:r>
            <a:r>
              <a:rPr lang="en-US" altLang="zh-CN" sz="4400" i="1" dirty="0" err="1">
                <a:solidFill>
                  <a:srgbClr val="000000"/>
                </a:solidFill>
              </a:rPr>
              <a:t>ApSS</a:t>
            </a:r>
            <a:r>
              <a:rPr lang="en-US" altLang="zh-CN" sz="4400" dirty="0">
                <a:solidFill>
                  <a:srgbClr val="000000"/>
                </a:solidFill>
              </a:rPr>
              <a:t>),</a:t>
            </a:r>
            <a:r>
              <a:rPr lang="zh-CN" altLang="en-US" sz="4400" dirty="0">
                <a:solidFill>
                  <a:srgbClr val="000000"/>
                </a:solidFill>
              </a:rPr>
              <a:t> </a:t>
            </a:r>
            <a:endParaRPr lang="en-US" altLang="zh-CN" sz="4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ts val="5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我们把脉冲星磁层简化为</a:t>
            </a:r>
            <a:r>
              <a:rPr lang="zh-CN" altLang="en-US" sz="4400" b="1" dirty="0">
                <a:solidFill>
                  <a:srgbClr val="000000"/>
                </a:solidFill>
              </a:rPr>
              <a:t>两层</a:t>
            </a:r>
            <a:r>
              <a:rPr lang="zh-CN" altLang="en-US" sz="4400" dirty="0">
                <a:solidFill>
                  <a:srgbClr val="000000"/>
                </a:solidFill>
              </a:rPr>
              <a:t>等离子体，</a:t>
            </a:r>
            <a:r>
              <a:rPr lang="zh-CN" altLang="en-US" sz="4400" b="1" dirty="0">
                <a:solidFill>
                  <a:srgbClr val="000000"/>
                </a:solidFill>
              </a:rPr>
              <a:t>假设波模一开始就相干叠加</a:t>
            </a:r>
            <a:r>
              <a:rPr lang="en-US" altLang="zh-CN" sz="4400" b="1" dirty="0">
                <a:solidFill>
                  <a:srgbClr val="000000"/>
                </a:solidFill>
              </a:rPr>
              <a:t>*</a:t>
            </a:r>
            <a:r>
              <a:rPr lang="zh-CN" altLang="en-US" sz="4400" dirty="0">
                <a:solidFill>
                  <a:srgbClr val="000000"/>
                </a:solidFill>
              </a:rPr>
              <a:t>：</a:t>
            </a:r>
            <a:endParaRPr lang="en-US" altLang="zh-CN" sz="4400" dirty="0">
              <a:solidFill>
                <a:srgbClr val="000000"/>
              </a:solidFill>
            </a:endParaRPr>
          </a:p>
          <a:p>
            <a:pPr marL="742950" marR="0" indent="-742950" algn="l" defTabSz="914400" rtl="0" fontAlgn="auto" latinLnBrk="1" hangingPunct="0">
              <a:lnSpc>
                <a:spcPts val="5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内层数密度足够高，本征模式偏振方向</a:t>
            </a:r>
            <a:endParaRPr lang="en-US" altLang="zh-CN" sz="4400" dirty="0">
              <a:solidFill>
                <a:srgbClr val="000000"/>
              </a:solidFill>
            </a:endParaRPr>
          </a:p>
          <a:p>
            <a:pPr marR="0" algn="l" defTabSz="914400" rtl="0" fontAlgn="auto" latinLnBrk="1" hangingPunct="0">
              <a:lnSpc>
                <a:spcPts val="59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4400" dirty="0">
                <a:solidFill>
                  <a:srgbClr val="000000"/>
                </a:solidFill>
              </a:rPr>
              <a:t>      </a:t>
            </a:r>
            <a:r>
              <a:rPr lang="zh-CN" altLang="en-US" sz="4400" dirty="0">
                <a:solidFill>
                  <a:srgbClr val="000000"/>
                </a:solidFill>
              </a:rPr>
              <a:t>受局域磁场方向约束（绝热传播）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R="0" algn="l" defTabSz="914400" rtl="0" fontAlgn="auto" latinLnBrk="1" hangingPunct="0">
              <a:lnSpc>
                <a:spcPts val="59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(2) 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外层数密度降低，原有偏振波分解到</a:t>
            </a:r>
            <a:endParaRPr kumimoji="0" lang="en-US" altLang="zh-CN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R="0" algn="l" defTabSz="914400" rtl="0" fontAlgn="auto" latinLnBrk="1" hangingPunct="0">
              <a:lnSpc>
                <a:spcPts val="59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4400" dirty="0">
                <a:solidFill>
                  <a:srgbClr val="000000"/>
                </a:solidFill>
              </a:rPr>
              <a:t>      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新的本征模式后叠加（波模耦合）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75FA2BA-FA7E-47F3-B76E-5F5683357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8375" y="5270211"/>
            <a:ext cx="3211597" cy="69114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5F7C815-F4F6-41DF-A433-F8FC71C1DDAC}"/>
              </a:ext>
            </a:extLst>
          </p:cNvPr>
          <p:cNvSpPr txBox="1"/>
          <p:nvPr/>
        </p:nvSpPr>
        <p:spPr>
          <a:xfrm>
            <a:off x="14210079" y="6888187"/>
            <a:ext cx="3048000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层横截面：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D4CCF2-8394-46B4-B728-032495BAE0A2}"/>
              </a:ext>
            </a:extLst>
          </p:cNvPr>
          <p:cNvSpPr txBox="1"/>
          <p:nvPr/>
        </p:nvSpPr>
        <p:spPr>
          <a:xfrm>
            <a:off x="14210079" y="10393184"/>
            <a:ext cx="3048000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层横截面：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444FC9-0558-48E3-B5C7-C4189657857A}"/>
              </a:ext>
            </a:extLst>
          </p:cNvPr>
          <p:cNvSpPr txBox="1"/>
          <p:nvPr/>
        </p:nvSpPr>
        <p:spPr>
          <a:xfrm>
            <a:off x="19352079" y="4416388"/>
            <a:ext cx="476800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可能是过强的假设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……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09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t>15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5FE46B-13B3-4669-A9C3-8F7EBF503930}"/>
              </a:ext>
            </a:extLst>
          </p:cNvPr>
          <p:cNvSpPr txBox="1"/>
          <p:nvPr/>
        </p:nvSpPr>
        <p:spPr>
          <a:xfrm>
            <a:off x="17810748" y="11355929"/>
            <a:ext cx="1905000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7 mm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B953B3-81D5-4B9A-8035-527303D76D90}"/>
              </a:ext>
            </a:extLst>
          </p:cNvPr>
          <p:cNvSpPr txBox="1"/>
          <p:nvPr/>
        </p:nvSpPr>
        <p:spPr>
          <a:xfrm>
            <a:off x="12050870" y="2771635"/>
            <a:ext cx="11189746" cy="2215989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如果固定初始本征模式振幅比，</a:t>
            </a:r>
            <a:r>
              <a:rPr lang="zh-CN" altLang="en-US" sz="4400" b="1" dirty="0">
                <a:solidFill>
                  <a:srgbClr val="000000"/>
                </a:solidFill>
              </a:rPr>
              <a:t>只让相位差</a:t>
            </a:r>
            <a:endParaRPr lang="en-US" altLang="zh-CN" sz="4400" b="1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随着脉冲经度单调变化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，重现出的偏振 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深色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符合数据中偏振 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浅色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的大致变化。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933F65-4F48-4271-8A9A-B7DA000D5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454" y="4852784"/>
            <a:ext cx="8076096" cy="777312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4DEF8A2-67EE-4BB5-91BF-DCCF5F25DB59}"/>
              </a:ext>
            </a:extLst>
          </p:cNvPr>
          <p:cNvSpPr txBox="1"/>
          <p:nvPr/>
        </p:nvSpPr>
        <p:spPr>
          <a:xfrm>
            <a:off x="1461648" y="520406"/>
            <a:ext cx="16437219" cy="4247315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模型参数有：</a:t>
            </a:r>
            <a:endParaRPr lang="en-US" altLang="zh-CN" sz="4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rtl="0" latinLnBrk="1" hangingPunct="0"/>
            <a:r>
              <a:rPr lang="en-US" altLang="zh-CN" sz="4400" dirty="0">
                <a:solidFill>
                  <a:srgbClr val="000000"/>
                </a:solidFill>
              </a:rPr>
              <a:t>· </a:t>
            </a:r>
            <a:r>
              <a:rPr lang="zh-CN" altLang="en-US" sz="4400" dirty="0">
                <a:solidFill>
                  <a:srgbClr val="000000"/>
                </a:solidFill>
              </a:rPr>
              <a:t>相干叠加程度 </a:t>
            </a:r>
            <a:r>
              <a:rPr lang="en-US" altLang="zh-CN" sz="4400" dirty="0">
                <a:solidFill>
                  <a:srgbClr val="000000"/>
                </a:solidFill>
              </a:rPr>
              <a:t>(</a:t>
            </a:r>
            <a:r>
              <a:rPr lang="zh-CN" altLang="en-US" sz="4400" dirty="0">
                <a:solidFill>
                  <a:srgbClr val="000000"/>
                </a:solidFill>
              </a:rPr>
              <a:t>参考了</a:t>
            </a:r>
            <a:r>
              <a:rPr lang="en-US" altLang="zh-CN" sz="4400" dirty="0">
                <a:solidFill>
                  <a:srgbClr val="000000"/>
                </a:solidFill>
              </a:rPr>
              <a:t>Oswald, </a:t>
            </a:r>
            <a:r>
              <a:rPr lang="en-US" altLang="zh-CN" sz="4400" dirty="0" err="1">
                <a:solidFill>
                  <a:srgbClr val="000000"/>
                </a:solidFill>
              </a:rPr>
              <a:t>Karastergiou</a:t>
            </a:r>
            <a:r>
              <a:rPr lang="en-US" altLang="zh-CN" sz="4400" dirty="0">
                <a:solidFill>
                  <a:srgbClr val="000000"/>
                </a:solidFill>
              </a:rPr>
              <a:t>, Johnston 2023 </a:t>
            </a:r>
            <a:r>
              <a:rPr lang="en-US" altLang="zh-CN" sz="4400" i="1" dirty="0">
                <a:solidFill>
                  <a:srgbClr val="000000"/>
                </a:solidFill>
              </a:rPr>
              <a:t>MNRAS</a:t>
            </a:r>
            <a:r>
              <a:rPr lang="en-US" altLang="zh-CN" sz="4400" dirty="0">
                <a:solidFill>
                  <a:srgbClr val="000000"/>
                </a:solidFill>
              </a:rPr>
              <a:t>)</a:t>
            </a:r>
            <a:endParaRPr kumimoji="0" lang="en-US" altLang="zh-CN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 dirty="0">
                <a:solidFill>
                  <a:srgbClr val="000000"/>
                </a:solidFill>
              </a:rPr>
              <a:t>· </a:t>
            </a:r>
            <a:r>
              <a:rPr lang="zh-CN" altLang="en-US" sz="4400" dirty="0">
                <a:solidFill>
                  <a:srgbClr val="000000"/>
                </a:solidFill>
              </a:rPr>
              <a:t>波模之间振幅比</a:t>
            </a:r>
            <a:endParaRPr lang="en-US" altLang="zh-CN" sz="4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· 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波模之间相位差 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两层不同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altLang="zh-CN" sz="4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· 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第一层与第二层磁场方向角度差</a:t>
            </a:r>
            <a:endParaRPr kumimoji="0" lang="en-US" altLang="zh-CN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0F2745-B2D0-4E06-9DDF-E20EF0A68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648" y="4987624"/>
            <a:ext cx="7939088" cy="763828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9D413-64E9-47D5-ACFB-180F061AE21C}"/>
              </a:ext>
            </a:extLst>
          </p:cNvPr>
          <p:cNvSpPr txBox="1"/>
          <p:nvPr/>
        </p:nvSpPr>
        <p:spPr>
          <a:xfrm>
            <a:off x="4665642" y="12646938"/>
            <a:ext cx="4278086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数据结果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707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88ACF1D3-EFF7-4B5C-ACD7-208693BF3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018" y="6433458"/>
            <a:ext cx="6248296" cy="6248296"/>
          </a:xfrm>
          <a:prstGeom prst="rect">
            <a:avLst/>
          </a:prstGeom>
        </p:spPr>
      </p:pic>
      <p:sp>
        <p:nvSpPr>
          <p:cNvPr id="1030" name="Shape 10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kumimoji="0" sz="24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t>16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AFD15E-1893-46C3-879F-16F464B7298E}"/>
              </a:ext>
            </a:extLst>
          </p:cNvPr>
          <p:cNvSpPr txBox="1"/>
          <p:nvPr/>
        </p:nvSpPr>
        <p:spPr>
          <a:xfrm>
            <a:off x="760184" y="631371"/>
            <a:ext cx="21838559" cy="4247315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波模之间</a:t>
            </a: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相位差随脉冲经度的准单调变化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可能是</a:t>
            </a:r>
            <a:endParaRPr kumimoji="0" lang="en-US" altLang="zh-CN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B1919+21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单脉冲</a:t>
            </a:r>
            <a:r>
              <a:rPr lang="zh-CN" altLang="en-US" sz="4400" dirty="0">
                <a:solidFill>
                  <a:srgbClr val="000000"/>
                </a:solidFill>
              </a:rPr>
              <a:t>偏振快速准单调转动的主要原因。</a:t>
            </a:r>
            <a:endParaRPr lang="en-US" altLang="zh-CN" sz="4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要发生约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540°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的偏振转动，相位差需变化约</a:t>
            </a:r>
            <a:r>
              <a:rPr lang="en-US" altLang="zh-CN" sz="4400" dirty="0">
                <a:solidFill>
                  <a:srgbClr val="000000"/>
                </a:solidFill>
              </a:rPr>
              <a:t>6</a:t>
            </a:r>
            <a:r>
              <a:rPr lang="el-GR" altLang="zh-CN" sz="4400" dirty="0">
                <a:solidFill>
                  <a:srgbClr val="000000"/>
                </a:solidFill>
              </a:rPr>
              <a:t>π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相位差估计：利用无穷强磁场中冷等离子体色散关系。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6F58E8-FEAC-4E77-9679-70AAD043E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80" y="4976897"/>
            <a:ext cx="12425363" cy="14539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02FA59-C207-45E4-ACA7-49A4ACE03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80" y="6529046"/>
            <a:ext cx="7134906" cy="12288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17FAA77-08F8-42F5-829F-27EDBD096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29" y="7850812"/>
            <a:ext cx="6366851" cy="46368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9B64912-06CD-46F3-8902-D9DACF22B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453" y="7820869"/>
            <a:ext cx="6576682" cy="46797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F5E295D-1B38-46FC-8114-2EF7B16F3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7992" y="6829655"/>
            <a:ext cx="3769407" cy="5867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67C1D94-D0D5-45C1-9A2F-55C4CD865E3F}"/>
                  </a:ext>
                </a:extLst>
              </p:cNvPr>
              <p:cNvSpPr txBox="1"/>
              <p:nvPr/>
            </p:nvSpPr>
            <p:spPr>
              <a:xfrm>
                <a:off x="14216743" y="649976"/>
                <a:ext cx="9665228" cy="10156625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要达到所需相位差，脉冲星表面电子数密度</a:t>
                </a:r>
                <a:r>
                  <a:rPr lang="zh-CN" altLang="en-US" sz="4400" dirty="0">
                    <a:solidFill>
                      <a:srgbClr val="000000"/>
                    </a:solidFill>
                  </a:rPr>
                  <a:t>与粒子洛伦兹因子之间应大致满足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4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0" lang="en-US" altLang="zh-CN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 cm</a:t>
                </a:r>
                <a:r>
                  <a:rPr kumimoji="0" lang="en-US" altLang="zh-CN" sz="4400" b="0" i="0" u="none" strike="noStrike" cap="none" spc="0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-3</a:t>
                </a:r>
                <a:r>
                  <a:rPr kumimoji="0" lang="en-US" altLang="zh-CN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</a:p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altLang="zh-CN" sz="4400" dirty="0">
                  <a:solidFill>
                    <a:srgbClr val="000000"/>
                  </a:solidFill>
                </a:endParaRPr>
              </a:p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4000" dirty="0">
                    <a:solidFill>
                      <a:srgbClr val="000000"/>
                    </a:solidFill>
                  </a:rPr>
                  <a:t>左下图显示，相位差对频率的依赖与磁层中的</a:t>
                </a:r>
                <a:r>
                  <a:rPr lang="zh-CN" altLang="en-US" sz="4000" b="1" dirty="0">
                    <a:solidFill>
                      <a:srgbClr val="000000"/>
                    </a:solidFill>
                  </a:rPr>
                  <a:t>辐射高度</a:t>
                </a:r>
                <a:r>
                  <a:rPr lang="zh-CN" altLang="en-US" sz="4000" dirty="0">
                    <a:solidFill>
                      <a:srgbClr val="000000"/>
                    </a:solidFill>
                  </a:rPr>
                  <a:t>有关，这是因为色散关系依赖于波矢和局域磁场的夹角</a:t>
                </a:r>
                <a:r>
                  <a:rPr lang="en-US" altLang="zh-CN" sz="4000" dirty="0">
                    <a:solidFill>
                      <a:srgbClr val="000000"/>
                    </a:solidFill>
                  </a:rPr>
                  <a:t>θ</a:t>
                </a:r>
                <a:r>
                  <a:rPr lang="zh-CN" altLang="en-US" sz="4000" dirty="0">
                    <a:solidFill>
                      <a:srgbClr val="000000"/>
                    </a:solidFill>
                  </a:rPr>
                  <a:t>，而辐射高度决定波矢方向上的磁场位形分布。弱频率依赖要求低的辐射高度 </a:t>
                </a:r>
                <a:r>
                  <a:rPr lang="en-US" altLang="zh-CN" sz="4000" dirty="0">
                    <a:solidFill>
                      <a:srgbClr val="000000"/>
                    </a:solidFill>
                  </a:rPr>
                  <a:t>(</a:t>
                </a:r>
                <a:r>
                  <a:rPr lang="zh-CN" altLang="en-US" sz="4000" dirty="0">
                    <a:solidFill>
                      <a:srgbClr val="000000"/>
                    </a:solidFill>
                  </a:rPr>
                  <a:t>约</a:t>
                </a:r>
                <a:r>
                  <a:rPr lang="en-US" altLang="zh-CN" sz="4000" dirty="0">
                    <a:solidFill>
                      <a:srgbClr val="000000"/>
                    </a:solidFill>
                  </a:rPr>
                  <a:t>10</a:t>
                </a:r>
                <a:r>
                  <a:rPr lang="en-US" altLang="zh-CN" sz="4000" baseline="30000" dirty="0">
                    <a:solidFill>
                      <a:srgbClr val="000000"/>
                    </a:solidFill>
                  </a:rPr>
                  <a:t>2</a:t>
                </a:r>
                <a:r>
                  <a:rPr lang="en-US" altLang="zh-CN" sz="4000" dirty="0">
                    <a:solidFill>
                      <a:srgbClr val="000000"/>
                    </a:solidFill>
                  </a:rPr>
                  <a:t>km</a:t>
                </a:r>
                <a:r>
                  <a:rPr lang="zh-CN" altLang="en-US" sz="4000" dirty="0">
                    <a:solidFill>
                      <a:srgbClr val="000000"/>
                    </a:solidFill>
                  </a:rPr>
                  <a:t>量级</a:t>
                </a:r>
                <a:r>
                  <a:rPr lang="en-US" altLang="zh-CN" sz="4000" dirty="0">
                    <a:solidFill>
                      <a:srgbClr val="000000"/>
                    </a:solidFill>
                  </a:rPr>
                  <a:t>)</a:t>
                </a:r>
                <a:r>
                  <a:rPr lang="zh-CN" altLang="en-US" sz="4000" dirty="0">
                    <a:solidFill>
                      <a:srgbClr val="000000"/>
                    </a:solidFill>
                  </a:rPr>
                  <a:t>。</a:t>
                </a:r>
                <a:endParaRPr lang="en-US" altLang="zh-CN" sz="4000" dirty="0">
                  <a:solidFill>
                    <a:srgbClr val="000000"/>
                  </a:solidFill>
                </a:endParaRPr>
              </a:p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altLang="zh-CN" sz="4400" dirty="0">
                  <a:solidFill>
                    <a:srgbClr val="000000"/>
                  </a:solidFill>
                </a:endParaRPr>
              </a:p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altLang="zh-CN" sz="4400" dirty="0">
                  <a:solidFill>
                    <a:srgbClr val="000000"/>
                  </a:solidFill>
                </a:endParaRPr>
              </a:p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3200" dirty="0">
                    <a:solidFill>
                      <a:srgbClr val="000000"/>
                    </a:solidFill>
                  </a:rPr>
                  <a:t>计算时假设脉冲星</a:t>
                </a:r>
                <a:endParaRPr lang="en-US" altLang="zh-CN" sz="3200" dirty="0">
                  <a:solidFill>
                    <a:srgbClr val="000000"/>
                  </a:solidFill>
                </a:endParaRPr>
              </a:p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3200" dirty="0">
                    <a:solidFill>
                      <a:srgbClr val="000000"/>
                    </a:solidFill>
                  </a:rPr>
                  <a:t>磁场是纯偶极场。</a:t>
                </a:r>
                <a:endParaRPr lang="en-US" altLang="zh-CN" sz="4400" dirty="0">
                  <a:solidFill>
                    <a:srgbClr val="000000"/>
                  </a:solidFill>
                </a:endParaRPr>
              </a:p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>
                    <a:solidFill>
                      <a:srgbClr val="000000"/>
                    </a:solidFill>
                  </a:rPr>
                  <a:t>  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 </a:t>
                </a:r>
                <a:endPara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67C1D94-D0D5-45C1-9A2F-55C4CD865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743" y="649976"/>
                <a:ext cx="9665228" cy="10156625"/>
              </a:xfrm>
              <a:prstGeom prst="rect">
                <a:avLst/>
              </a:prstGeom>
              <a:blipFill>
                <a:blip r:embed="rId9"/>
                <a:stretch>
                  <a:fillRect l="-2522" t="-780" r="-1198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DA5AA13A-1CD0-4B3C-8022-37E6CBDFC59D}"/>
              </a:ext>
            </a:extLst>
          </p:cNvPr>
          <p:cNvSpPr txBox="1"/>
          <p:nvPr/>
        </p:nvSpPr>
        <p:spPr>
          <a:xfrm>
            <a:off x="718457" y="12487625"/>
            <a:ext cx="14739257" cy="800217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不同辐射高度下相位差对频率的依赖，右图作了归一化。</a:t>
            </a:r>
          </a:p>
        </p:txBody>
      </p:sp>
    </p:spTree>
    <p:extLst>
      <p:ext uri="{BB962C8B-B14F-4D97-AF65-F5344CB8AC3E}">
        <p14:creationId xmlns:p14="http://schemas.microsoft.com/office/powerpoint/2010/main" val="48950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t>17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43A810-699B-4F2D-85B3-DD90B0883903}"/>
              </a:ext>
            </a:extLst>
          </p:cNvPr>
          <p:cNvSpPr txBox="1"/>
          <p:nvPr/>
        </p:nvSpPr>
        <p:spPr>
          <a:xfrm>
            <a:off x="752472" y="1022465"/>
            <a:ext cx="23479127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大部分的准单调偏振位置角曲线有负的斜率，少数有正的斜率 </a:t>
            </a:r>
            <a:r>
              <a:rPr lang="en-US" altLang="zh-CN" sz="4400" dirty="0">
                <a:solidFill>
                  <a:srgbClr val="000000"/>
                </a:solidFill>
              </a:rPr>
              <a:t>(</a:t>
            </a:r>
            <a:r>
              <a:rPr lang="zh-CN" altLang="en-US" sz="4400" dirty="0">
                <a:solidFill>
                  <a:srgbClr val="000000"/>
                </a:solidFill>
              </a:rPr>
              <a:t>如</a:t>
            </a:r>
            <a:r>
              <a:rPr lang="en-US" altLang="zh-CN" sz="4400" dirty="0">
                <a:solidFill>
                  <a:srgbClr val="000000"/>
                </a:solidFill>
              </a:rPr>
              <a:t>#275) </a:t>
            </a:r>
            <a:r>
              <a:rPr lang="en-US" altLang="zh-CN" sz="4400" dirty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zh-CN" altLang="en-US" sz="4400" b="1" dirty="0">
                <a:solidFill>
                  <a:srgbClr val="000000"/>
                </a:solidFill>
                <a:sym typeface="Wingdings" panose="05000000000000000000" pitchFamily="2" charset="2"/>
              </a:rPr>
              <a:t>旋转方向的不对称</a:t>
            </a:r>
            <a:r>
              <a:rPr lang="zh-CN" altLang="en-US" sz="4400" dirty="0">
                <a:solidFill>
                  <a:srgbClr val="000000"/>
                </a:solidFill>
                <a:sym typeface="Wingdings" panose="05000000000000000000" pitchFamily="2" charset="2"/>
              </a:rPr>
              <a:t>。</a:t>
            </a:r>
            <a:endParaRPr kumimoji="0" lang="zh-CN" altLang="en-US" sz="4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07BEE6F-28D2-4CBF-81A8-D611E43F8D70}"/>
              </a:ext>
            </a:extLst>
          </p:cNvPr>
          <p:cNvGrpSpPr/>
          <p:nvPr/>
        </p:nvGrpSpPr>
        <p:grpSpPr>
          <a:xfrm>
            <a:off x="3702502" y="2019120"/>
            <a:ext cx="15266941" cy="8294721"/>
            <a:chOff x="1165916" y="5097500"/>
            <a:chExt cx="14099644" cy="766051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0FD9B095-6015-472D-9D45-DF2463ADF5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6338"/>
            <a:stretch/>
          </p:blipFill>
          <p:spPr>
            <a:xfrm>
              <a:off x="10480223" y="5101956"/>
              <a:ext cx="4785337" cy="7656058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7BE97F5-DF2C-4E1F-8D8E-575795BF1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4503" y="5097500"/>
              <a:ext cx="4714375" cy="765605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61A9D07-A126-4496-B4C6-D9B8CE65C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5916" y="5140202"/>
              <a:ext cx="4632542" cy="7528562"/>
            </a:xfrm>
            <a:prstGeom prst="rect">
              <a:avLst/>
            </a:prstGeom>
          </p:spPr>
        </p:pic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37AE4A5F-0DAC-4A15-9420-895CF5E27EFF}"/>
              </a:ext>
            </a:extLst>
          </p:cNvPr>
          <p:cNvSpPr txBox="1"/>
          <p:nvPr/>
        </p:nvSpPr>
        <p:spPr>
          <a:xfrm>
            <a:off x="8664106" y="10403262"/>
            <a:ext cx="9993086" cy="677106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solidFill>
                  <a:srgbClr val="000000"/>
                </a:solidFill>
              </a:rPr>
              <a:t>B1919+21</a:t>
            </a:r>
            <a:r>
              <a:rPr lang="zh-CN" altLang="en-US" sz="3200" dirty="0">
                <a:solidFill>
                  <a:srgbClr val="000000"/>
                </a:solidFill>
              </a:rPr>
              <a:t>的几个单脉冲偏振示例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1B42FF-7CCF-422A-8F82-927794992146}"/>
              </a:ext>
            </a:extLst>
          </p:cNvPr>
          <p:cNvSpPr txBox="1"/>
          <p:nvPr/>
        </p:nvSpPr>
        <p:spPr>
          <a:xfrm>
            <a:off x="968829" y="11266428"/>
            <a:ext cx="22662699" cy="1538881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在目前的框架中，旋转方向的不对称反映了相位差随脉冲经度的变化存在对称性破缺。</a:t>
            </a:r>
            <a:endParaRPr lang="en-US" altLang="zh-CN" sz="4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这可能反映了特定的等离子体密度分布或粒子能量分布。</a:t>
            </a:r>
          </a:p>
        </p:txBody>
      </p:sp>
    </p:spTree>
    <p:extLst>
      <p:ext uri="{BB962C8B-B14F-4D97-AF65-F5344CB8AC3E}">
        <p14:creationId xmlns:p14="http://schemas.microsoft.com/office/powerpoint/2010/main" val="106609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t>18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FE4EBA-B2B8-4D1E-BB50-9442834C7A54}"/>
              </a:ext>
            </a:extLst>
          </p:cNvPr>
          <p:cNvSpPr/>
          <p:nvPr/>
        </p:nvSpPr>
        <p:spPr>
          <a:xfrm>
            <a:off x="881743" y="2503986"/>
            <a:ext cx="22849114" cy="1018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4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脉冲星磁层中有丰富的物理过程，其中的参数不确定，需要理论与观测结合的研究。</a:t>
            </a:r>
            <a:endParaRPr lang="en-US" altLang="zh-CN" sz="4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4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4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脉冲星</a:t>
            </a:r>
            <a:r>
              <a:rPr lang="en-US" altLang="zh-CN" sz="4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B1919+21</a:t>
            </a:r>
            <a:r>
              <a:rPr lang="zh-CN" altLang="en-US" sz="4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的单脉冲偏振存在随脉冲经度快速准单调转动的现象。</a:t>
            </a:r>
          </a:p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4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我们认为该现象由脉冲星磁层中本征波模之间相位差，在脉冲经度区间</a:t>
            </a:r>
          </a:p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4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内单调变化导致，由此可对脉冲星磁层的参数和物理过程做一些限制。</a:t>
            </a:r>
          </a:p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4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4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这个工作目前引出的问题：</a:t>
            </a:r>
            <a:endParaRPr lang="en-US" altLang="zh-CN" sz="4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0" marR="0" indent="-9144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sz="4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波模在磁层中什么位置发生相干叠加？什么位置发生非相干叠加？</a:t>
            </a:r>
            <a:endParaRPr lang="en-US" altLang="zh-CN" sz="4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0" marR="0" indent="-9144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sz="4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波模的振幅比由什么磁层参数决定？随脉冲经度如何变化？</a:t>
            </a:r>
            <a:endParaRPr lang="en-US" altLang="zh-CN" sz="4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0" marR="0" indent="-9144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sz="4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其他脉冲星中是否也有类似的极端现象？原理是否相同？</a:t>
            </a:r>
            <a:endParaRPr lang="en-US" altLang="zh-CN" sz="4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4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……</a:t>
            </a:r>
          </a:p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4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8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谢谢大家</a:t>
            </a:r>
            <a:endParaRPr lang="en-US" altLang="zh-CN" sz="8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5FE46B-13B3-4669-A9C3-8F7EBF503930}"/>
              </a:ext>
            </a:extLst>
          </p:cNvPr>
          <p:cNvSpPr txBox="1"/>
          <p:nvPr/>
        </p:nvSpPr>
        <p:spPr>
          <a:xfrm>
            <a:off x="17549491" y="11329969"/>
            <a:ext cx="1905000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7 mm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8B7210-A27C-4E40-A906-2975EAF4E932}"/>
              </a:ext>
            </a:extLst>
          </p:cNvPr>
          <p:cNvSpPr/>
          <p:nvPr/>
        </p:nvSpPr>
        <p:spPr>
          <a:xfrm>
            <a:off x="683449" y="372804"/>
            <a:ext cx="634019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8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zh-CN" altLang="en-US" sz="8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总结与展望</a:t>
            </a:r>
            <a:endParaRPr lang="en-US" altLang="zh-CN" sz="8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325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sldNum" sz="quarter" idx="2"/>
          </p:nvPr>
        </p:nvSpPr>
        <p:spPr>
          <a:xfrm>
            <a:off x="17221200" y="12802234"/>
            <a:ext cx="5486400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kumimoji="0" sz="24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t>2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871D40-16BB-4BFB-9243-72A2426763F1}"/>
              </a:ext>
            </a:extLst>
          </p:cNvPr>
          <p:cNvSpPr/>
          <p:nvPr/>
        </p:nvSpPr>
        <p:spPr>
          <a:xfrm>
            <a:off x="683449" y="492547"/>
            <a:ext cx="86244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8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zh-CN" altLang="en-US" sz="8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脉冲星及其磁层</a:t>
            </a:r>
            <a:r>
              <a:rPr lang="en-US" altLang="zh-CN" sz="8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8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F43F9B-37CA-440A-A7FD-0E4C5D4694DE}"/>
              </a:ext>
            </a:extLst>
          </p:cNvPr>
          <p:cNvSpPr txBox="1"/>
          <p:nvPr/>
        </p:nvSpPr>
        <p:spPr>
          <a:xfrm>
            <a:off x="862353" y="2083247"/>
            <a:ext cx="22659294" cy="6848026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5400" dirty="0">
                <a:solidFill>
                  <a:srgbClr val="000000"/>
                </a:solidFill>
              </a:rPr>
              <a:t>脉冲星：稳定自转的强磁场致密天体，辐射周期性的类脉冲信号。</a:t>
            </a:r>
            <a:endParaRPr lang="en-US" altLang="zh-CN" sz="5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5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基本信息：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dirty="0">
                <a:solidFill>
                  <a:srgbClr val="000000"/>
                </a:solidFill>
              </a:rPr>
              <a:t>· </a:t>
            </a:r>
            <a:r>
              <a:rPr lang="zh-CN" altLang="en-US" sz="4800" dirty="0">
                <a:solidFill>
                  <a:srgbClr val="000000"/>
                </a:solidFill>
              </a:rPr>
              <a:t>辐射信号周期</a:t>
            </a:r>
            <a:r>
              <a:rPr lang="en-US" altLang="zh-CN" sz="4800" dirty="0">
                <a:solidFill>
                  <a:srgbClr val="000000"/>
                </a:solidFill>
              </a:rPr>
              <a:t>=</a:t>
            </a:r>
            <a:r>
              <a:rPr lang="zh-CN" altLang="en-US" sz="4800" dirty="0">
                <a:solidFill>
                  <a:srgbClr val="000000"/>
                </a:solidFill>
              </a:rPr>
              <a:t>自转周期：一般在</a:t>
            </a:r>
            <a:r>
              <a:rPr lang="zh-CN" altLang="en-US" sz="4800" b="1" dirty="0">
                <a:solidFill>
                  <a:srgbClr val="000000"/>
                </a:solidFill>
              </a:rPr>
              <a:t>毫秒到秒</a:t>
            </a:r>
            <a:r>
              <a:rPr lang="zh-CN" altLang="en-US" sz="4800" dirty="0">
                <a:solidFill>
                  <a:srgbClr val="000000"/>
                </a:solidFill>
              </a:rPr>
              <a:t>的量级。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dirty="0">
                <a:solidFill>
                  <a:srgbClr val="000000"/>
                </a:solidFill>
              </a:rPr>
              <a:t>· </a:t>
            </a:r>
            <a:r>
              <a:rPr lang="zh-CN" altLang="en-US" sz="4800" dirty="0">
                <a:solidFill>
                  <a:srgbClr val="000000"/>
                </a:solidFill>
              </a:rPr>
              <a:t>自转稳定：</a:t>
            </a:r>
            <a:r>
              <a:rPr lang="zh-CN" altLang="en-US" sz="4800">
                <a:solidFill>
                  <a:srgbClr val="000000"/>
                </a:solidFill>
              </a:rPr>
              <a:t>可以用周期和周期导数等预言每一个脉冲位置。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dirty="0">
                <a:solidFill>
                  <a:srgbClr val="000000"/>
                </a:solidFill>
              </a:rPr>
              <a:t>· </a:t>
            </a:r>
            <a:r>
              <a:rPr lang="zh-CN" altLang="en-US" sz="4800" dirty="0">
                <a:solidFill>
                  <a:srgbClr val="000000"/>
                </a:solidFill>
              </a:rPr>
              <a:t>致密天体：质量与</a:t>
            </a:r>
            <a:r>
              <a:rPr lang="zh-CN" altLang="en-US" sz="4800" b="1" dirty="0">
                <a:solidFill>
                  <a:srgbClr val="000000"/>
                </a:solidFill>
              </a:rPr>
              <a:t>太阳</a:t>
            </a:r>
            <a:r>
              <a:rPr lang="zh-CN" altLang="en-US" sz="4800" dirty="0">
                <a:solidFill>
                  <a:srgbClr val="000000"/>
                </a:solidFill>
              </a:rPr>
              <a:t>相当，半径约</a:t>
            </a:r>
            <a:r>
              <a:rPr lang="en-US" altLang="zh-CN" sz="4800" b="1" dirty="0">
                <a:solidFill>
                  <a:srgbClr val="000000"/>
                </a:solidFill>
              </a:rPr>
              <a:t>10</a:t>
            </a:r>
            <a:r>
              <a:rPr lang="zh-CN" altLang="en-US" sz="4800" b="1" dirty="0">
                <a:solidFill>
                  <a:srgbClr val="000000"/>
                </a:solidFill>
              </a:rPr>
              <a:t>公里</a:t>
            </a:r>
            <a:r>
              <a:rPr lang="zh-CN" altLang="en-US" sz="4800" dirty="0">
                <a:solidFill>
                  <a:srgbClr val="000000"/>
                </a:solidFill>
              </a:rPr>
              <a:t>。一般被认为是中子星。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dirty="0">
                <a:solidFill>
                  <a:srgbClr val="000000"/>
                </a:solidFill>
              </a:rPr>
              <a:t>· </a:t>
            </a:r>
            <a:r>
              <a:rPr lang="zh-CN" altLang="en-US" sz="4800" dirty="0">
                <a:solidFill>
                  <a:srgbClr val="000000"/>
                </a:solidFill>
              </a:rPr>
              <a:t>表面强磁场：约</a:t>
            </a:r>
            <a:r>
              <a:rPr lang="en-US" altLang="zh-CN" sz="4800" b="1" dirty="0">
                <a:solidFill>
                  <a:srgbClr val="000000"/>
                </a:solidFill>
              </a:rPr>
              <a:t>10</a:t>
            </a:r>
            <a:r>
              <a:rPr lang="en-US" altLang="zh-CN" sz="4800" b="1" baseline="30000" dirty="0">
                <a:solidFill>
                  <a:srgbClr val="000000"/>
                </a:solidFill>
              </a:rPr>
              <a:t>8</a:t>
            </a:r>
            <a:r>
              <a:rPr lang="zh-CN" altLang="en-US" sz="4800" b="1" dirty="0">
                <a:solidFill>
                  <a:srgbClr val="000000"/>
                </a:solidFill>
              </a:rPr>
              <a:t>到</a:t>
            </a:r>
            <a:r>
              <a:rPr lang="en-US" altLang="zh-CN" sz="4800" b="1" dirty="0">
                <a:solidFill>
                  <a:srgbClr val="000000"/>
                </a:solidFill>
              </a:rPr>
              <a:t>10</a:t>
            </a:r>
            <a:r>
              <a:rPr lang="en-US" altLang="zh-CN" sz="4800" b="1" baseline="30000" dirty="0">
                <a:solidFill>
                  <a:srgbClr val="000000"/>
                </a:solidFill>
              </a:rPr>
              <a:t>12</a:t>
            </a:r>
            <a:r>
              <a:rPr lang="zh-CN" altLang="en-US" sz="4800" b="1" dirty="0">
                <a:solidFill>
                  <a:srgbClr val="000000"/>
                </a:solidFill>
              </a:rPr>
              <a:t>高斯</a:t>
            </a:r>
            <a:r>
              <a:rPr lang="zh-CN" altLang="en-US" sz="4800" dirty="0">
                <a:solidFill>
                  <a:srgbClr val="000000"/>
                </a:solidFill>
              </a:rPr>
              <a:t>。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dirty="0">
                <a:solidFill>
                  <a:srgbClr val="000000"/>
                </a:solidFill>
              </a:rPr>
              <a:t>· </a:t>
            </a:r>
            <a:r>
              <a:rPr lang="zh-CN" altLang="en-US" sz="4800" dirty="0">
                <a:solidFill>
                  <a:srgbClr val="000000"/>
                </a:solidFill>
              </a:rPr>
              <a:t>从无线电（射电）到</a:t>
            </a:r>
            <a:r>
              <a:rPr lang="en-US" altLang="zh-CN" sz="4800" dirty="0">
                <a:solidFill>
                  <a:srgbClr val="000000"/>
                </a:solidFill>
              </a:rPr>
              <a:t>γ</a:t>
            </a:r>
            <a:r>
              <a:rPr lang="zh-CN" altLang="en-US" sz="4800" dirty="0">
                <a:solidFill>
                  <a:srgbClr val="000000"/>
                </a:solidFill>
              </a:rPr>
              <a:t>射线都有辐射，其中</a:t>
            </a:r>
            <a:r>
              <a:rPr lang="zh-CN" altLang="en-US" sz="4800" b="1" dirty="0">
                <a:solidFill>
                  <a:srgbClr val="000000"/>
                </a:solidFill>
              </a:rPr>
              <a:t>射电</a:t>
            </a:r>
            <a:r>
              <a:rPr lang="zh-CN" altLang="en-US" sz="4800" dirty="0">
                <a:solidFill>
                  <a:srgbClr val="000000"/>
                </a:solidFill>
              </a:rPr>
              <a:t>脉冲星最多（</a:t>
            </a:r>
            <a:r>
              <a:rPr lang="en-US" altLang="zh-CN" sz="4800" dirty="0">
                <a:solidFill>
                  <a:srgbClr val="000000"/>
                </a:solidFill>
              </a:rPr>
              <a:t>~4000</a:t>
            </a:r>
            <a:r>
              <a:rPr lang="zh-CN" altLang="en-US" sz="4800" dirty="0">
                <a:solidFill>
                  <a:srgbClr val="000000"/>
                </a:solidFill>
              </a:rPr>
              <a:t>颗）。</a:t>
            </a:r>
            <a:endParaRPr lang="en-US" altLang="zh-CN" sz="4800" dirty="0">
              <a:solidFill>
                <a:srgbClr val="0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BDAC75-920A-4A66-8D1F-0D7FC6388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21" y="9498448"/>
            <a:ext cx="12009061" cy="252956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2B52B53-7146-4793-B1D7-14F82B9B5A28}"/>
              </a:ext>
            </a:extLst>
          </p:cNvPr>
          <p:cNvSpPr/>
          <p:nvPr/>
        </p:nvSpPr>
        <p:spPr>
          <a:xfrm>
            <a:off x="1241321" y="12200661"/>
            <a:ext cx="26613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psr.pku.edu.cn</a:t>
            </a:r>
            <a:endParaRPr lang="en-US" altLang="zh-CN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509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sldNum" sz="quarter" idx="2"/>
          </p:nvPr>
        </p:nvSpPr>
        <p:spPr>
          <a:xfrm>
            <a:off x="17221200" y="12802234"/>
            <a:ext cx="5486400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kumimoji="0" sz="24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t>3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F43F9B-37CA-440A-A7FD-0E4C5D4694DE}"/>
              </a:ext>
            </a:extLst>
          </p:cNvPr>
          <p:cNvSpPr txBox="1"/>
          <p:nvPr/>
        </p:nvSpPr>
        <p:spPr>
          <a:xfrm>
            <a:off x="1145381" y="519134"/>
            <a:ext cx="22310951" cy="12834281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脉冲星射电辐射起源：星体周围的磁化等离子体</a:t>
            </a:r>
            <a:r>
              <a:rPr lang="en-US" altLang="zh-CN" sz="4800" dirty="0">
                <a:solidFill>
                  <a:srgbClr val="000000"/>
                </a:solidFill>
              </a:rPr>
              <a:t>——</a:t>
            </a:r>
            <a:r>
              <a:rPr lang="zh-CN" altLang="en-US" sz="4800" b="1" dirty="0">
                <a:solidFill>
                  <a:srgbClr val="000000"/>
                </a:solidFill>
              </a:rPr>
              <a:t>磁层</a:t>
            </a:r>
            <a:r>
              <a:rPr lang="zh-CN" altLang="en-US" sz="4800" dirty="0">
                <a:solidFill>
                  <a:srgbClr val="000000"/>
                </a:solidFill>
              </a:rPr>
              <a:t>。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5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磁层的作用：加速粒子、激发辐射、调制辐射</a:t>
            </a:r>
            <a:r>
              <a:rPr lang="en-US" altLang="zh-CN" sz="4800" dirty="0">
                <a:solidFill>
                  <a:srgbClr val="000000"/>
                </a:solidFill>
              </a:rPr>
              <a:t>……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磁层研究的基础是其中波的</a:t>
            </a:r>
            <a:r>
              <a:rPr lang="zh-CN" altLang="en-US" sz="4800" b="1" dirty="0">
                <a:solidFill>
                  <a:srgbClr val="000000"/>
                </a:solidFill>
              </a:rPr>
              <a:t>本征模式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极强磁场准电中性冷等离子体中的高频电磁波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（回旋频率</a:t>
            </a:r>
            <a:r>
              <a:rPr lang="en-US" altLang="zh-CN" sz="4800" dirty="0">
                <a:solidFill>
                  <a:srgbClr val="000000"/>
                </a:solidFill>
              </a:rPr>
              <a:t>&gt;&gt;</a:t>
            </a:r>
            <a:r>
              <a:rPr lang="zh-CN" altLang="en-US" sz="4800" dirty="0">
                <a:solidFill>
                  <a:srgbClr val="000000"/>
                </a:solidFill>
              </a:rPr>
              <a:t>波的频率</a:t>
            </a:r>
            <a:r>
              <a:rPr lang="en-US" altLang="zh-CN" sz="4800" dirty="0">
                <a:solidFill>
                  <a:srgbClr val="000000"/>
                </a:solidFill>
              </a:rPr>
              <a:t>&gt;&gt;</a:t>
            </a:r>
            <a:r>
              <a:rPr lang="zh-CN" altLang="en-US" sz="4800" dirty="0">
                <a:solidFill>
                  <a:srgbClr val="000000"/>
                </a:solidFill>
              </a:rPr>
              <a:t>等离子体频率）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有两个本征模式：平行与垂直磁场方向。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（粒子可以被认为只能在一维方向上运动）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平行磁场方向</a:t>
            </a:r>
            <a:r>
              <a:rPr lang="en-US" altLang="zh-CN" sz="4800" dirty="0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r>
              <a:rPr lang="zh-CN" altLang="en-US" sz="4800" b="1" dirty="0">
                <a:solidFill>
                  <a:srgbClr val="000000"/>
                </a:solidFill>
                <a:sym typeface="Wingdings" panose="05000000000000000000" pitchFamily="2" charset="2"/>
              </a:rPr>
              <a:t>寻常波 </a:t>
            </a:r>
            <a:r>
              <a:rPr lang="en-US" altLang="zh-CN" sz="4800" b="1" dirty="0">
                <a:solidFill>
                  <a:srgbClr val="000000"/>
                </a:solidFill>
                <a:sym typeface="Wingdings" panose="05000000000000000000" pitchFamily="2" charset="2"/>
              </a:rPr>
              <a:t>(O mode)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  <a:sym typeface="Wingdings" panose="05000000000000000000" pitchFamily="2" charset="2"/>
              </a:rPr>
              <a:t>垂直磁场方向</a:t>
            </a:r>
            <a:r>
              <a:rPr lang="en-US" altLang="zh-CN" sz="4800" dirty="0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r>
              <a:rPr lang="zh-CN" altLang="en-US" sz="4800" b="1" dirty="0">
                <a:solidFill>
                  <a:srgbClr val="000000"/>
                </a:solidFill>
                <a:sym typeface="Wingdings" panose="05000000000000000000" pitchFamily="2" charset="2"/>
              </a:rPr>
              <a:t>非寻常波 </a:t>
            </a:r>
            <a:r>
              <a:rPr lang="en-US" altLang="zh-CN" sz="4800" b="1" dirty="0">
                <a:solidFill>
                  <a:srgbClr val="000000"/>
                </a:solidFill>
                <a:sym typeface="Wingdings" panose="05000000000000000000" pitchFamily="2" charset="2"/>
              </a:rPr>
              <a:t>(E/X mode)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  <a:sym typeface="Wingdings" panose="05000000000000000000" pitchFamily="2" charset="2"/>
              </a:rPr>
              <a:t>两个波有不同的</a:t>
            </a:r>
            <a:r>
              <a:rPr lang="zh-CN" altLang="en-US" sz="4800" b="1" dirty="0">
                <a:solidFill>
                  <a:srgbClr val="000000"/>
                </a:solidFill>
                <a:sym typeface="Wingdings" panose="05000000000000000000" pitchFamily="2" charset="2"/>
              </a:rPr>
              <a:t>色散关系</a:t>
            </a:r>
            <a:r>
              <a:rPr lang="zh-CN" altLang="en-US" sz="4800" dirty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endParaRPr lang="en-US" altLang="zh-CN" sz="48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  <a:sym typeface="Wingdings" panose="05000000000000000000" pitchFamily="2" charset="2"/>
              </a:rPr>
              <a:t>或者说折射率对频率的依赖不一样。</a:t>
            </a: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CEAB3AE6-F478-45B9-9EE9-8D3060F10209}"/>
              </a:ext>
            </a:extLst>
          </p:cNvPr>
          <p:cNvSpPr/>
          <p:nvPr/>
        </p:nvSpPr>
        <p:spPr>
          <a:xfrm>
            <a:off x="18516600" y="6858000"/>
            <a:ext cx="751114" cy="5464629"/>
          </a:xfrm>
          <a:prstGeom prst="upArrow">
            <a:avLst/>
          </a:prstGeom>
          <a:solidFill>
            <a:schemeClr val="bg1">
              <a:lumMod val="75000"/>
            </a:schemeClr>
          </a:solidFill>
          <a:ln w="254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749C9B3D-7BD7-4531-8223-2CEDFBC2A770}"/>
              </a:ext>
            </a:extLst>
          </p:cNvPr>
          <p:cNvSpPr/>
          <p:nvPr/>
        </p:nvSpPr>
        <p:spPr>
          <a:xfrm>
            <a:off x="19420114" y="6857999"/>
            <a:ext cx="751114" cy="5464629"/>
          </a:xfrm>
          <a:prstGeom prst="upArrow">
            <a:avLst/>
          </a:prstGeom>
          <a:solidFill>
            <a:schemeClr val="bg1">
              <a:lumMod val="75000"/>
            </a:schemeClr>
          </a:solidFill>
          <a:ln w="254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89C3D982-A260-4486-B17B-7113461BCB6C}"/>
              </a:ext>
            </a:extLst>
          </p:cNvPr>
          <p:cNvSpPr/>
          <p:nvPr/>
        </p:nvSpPr>
        <p:spPr>
          <a:xfrm>
            <a:off x="20323628" y="6858000"/>
            <a:ext cx="751114" cy="5464629"/>
          </a:xfrm>
          <a:prstGeom prst="upArrow">
            <a:avLst/>
          </a:prstGeom>
          <a:solidFill>
            <a:schemeClr val="bg1">
              <a:lumMod val="75000"/>
            </a:schemeClr>
          </a:solidFill>
          <a:ln w="254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BFA16D7-154B-4E23-B916-648A88524678}"/>
              </a:ext>
            </a:extLst>
          </p:cNvPr>
          <p:cNvSpPr/>
          <p:nvPr/>
        </p:nvSpPr>
        <p:spPr>
          <a:xfrm>
            <a:off x="18669000" y="8033657"/>
            <a:ext cx="435428" cy="435428"/>
          </a:xfrm>
          <a:prstGeom prst="ellipse">
            <a:avLst/>
          </a:prstGeom>
          <a:solidFill>
            <a:schemeClr val="tx1"/>
          </a:solidFill>
          <a:ln w="254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7303E01-5BB7-4DA6-815E-994B5DFB2062}"/>
              </a:ext>
            </a:extLst>
          </p:cNvPr>
          <p:cNvSpPr/>
          <p:nvPr/>
        </p:nvSpPr>
        <p:spPr>
          <a:xfrm>
            <a:off x="19583400" y="8561209"/>
            <a:ext cx="435428" cy="435428"/>
          </a:xfrm>
          <a:prstGeom prst="ellipse">
            <a:avLst/>
          </a:prstGeom>
          <a:solidFill>
            <a:schemeClr val="tx1"/>
          </a:solidFill>
          <a:ln w="254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5369DC-5D74-4992-9FA0-E40FF4840230}"/>
              </a:ext>
            </a:extLst>
          </p:cNvPr>
          <p:cNvSpPr/>
          <p:nvPr/>
        </p:nvSpPr>
        <p:spPr>
          <a:xfrm>
            <a:off x="20481471" y="9590313"/>
            <a:ext cx="435428" cy="435428"/>
          </a:xfrm>
          <a:prstGeom prst="ellipse">
            <a:avLst/>
          </a:prstGeom>
          <a:solidFill>
            <a:schemeClr val="tx1"/>
          </a:solidFill>
          <a:ln w="254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7FCF962-754A-4DD1-9B78-84F03FD03AD5}"/>
              </a:ext>
            </a:extLst>
          </p:cNvPr>
          <p:cNvSpPr/>
          <p:nvPr/>
        </p:nvSpPr>
        <p:spPr>
          <a:xfrm>
            <a:off x="13879286" y="7153076"/>
            <a:ext cx="3855923" cy="4874473"/>
          </a:xfrm>
          <a:custGeom>
            <a:avLst/>
            <a:gdLst>
              <a:gd name="connsiteX0" fmla="*/ 0 w 4985657"/>
              <a:gd name="connsiteY0" fmla="*/ 3428766 h 6302629"/>
              <a:gd name="connsiteX1" fmla="*/ 598714 w 4985657"/>
              <a:gd name="connsiteY1" fmla="*/ 130395 h 6302629"/>
              <a:gd name="connsiteX2" fmla="*/ 1317171 w 4985657"/>
              <a:gd name="connsiteY2" fmla="*/ 6302595 h 6302629"/>
              <a:gd name="connsiteX3" fmla="*/ 1970314 w 4985657"/>
              <a:gd name="connsiteY3" fmla="*/ 32423 h 6302629"/>
              <a:gd name="connsiteX4" fmla="*/ 2601685 w 4985657"/>
              <a:gd name="connsiteY4" fmla="*/ 6269938 h 6302629"/>
              <a:gd name="connsiteX5" fmla="*/ 3320142 w 4985657"/>
              <a:gd name="connsiteY5" fmla="*/ 75966 h 6302629"/>
              <a:gd name="connsiteX6" fmla="*/ 3897085 w 4985657"/>
              <a:gd name="connsiteY6" fmla="*/ 6237281 h 6302629"/>
              <a:gd name="connsiteX7" fmla="*/ 4561114 w 4985657"/>
              <a:gd name="connsiteY7" fmla="*/ 65081 h 6302629"/>
              <a:gd name="connsiteX8" fmla="*/ 4985657 w 4985657"/>
              <a:gd name="connsiteY8" fmla="*/ 3537623 h 630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85657" h="6302629">
                <a:moveTo>
                  <a:pt x="0" y="3428766"/>
                </a:moveTo>
                <a:cubicBezTo>
                  <a:pt x="189593" y="1540095"/>
                  <a:pt x="379186" y="-348576"/>
                  <a:pt x="598714" y="130395"/>
                </a:cubicBezTo>
                <a:cubicBezTo>
                  <a:pt x="818242" y="609366"/>
                  <a:pt x="1088571" y="6318924"/>
                  <a:pt x="1317171" y="6302595"/>
                </a:cubicBezTo>
                <a:cubicBezTo>
                  <a:pt x="1545771" y="6286266"/>
                  <a:pt x="1756228" y="37866"/>
                  <a:pt x="1970314" y="32423"/>
                </a:cubicBezTo>
                <a:cubicBezTo>
                  <a:pt x="2184400" y="26980"/>
                  <a:pt x="2376714" y="6262681"/>
                  <a:pt x="2601685" y="6269938"/>
                </a:cubicBezTo>
                <a:cubicBezTo>
                  <a:pt x="2826656" y="6277195"/>
                  <a:pt x="3104242" y="81409"/>
                  <a:pt x="3320142" y="75966"/>
                </a:cubicBezTo>
                <a:cubicBezTo>
                  <a:pt x="3536042" y="70523"/>
                  <a:pt x="3690256" y="6239095"/>
                  <a:pt x="3897085" y="6237281"/>
                </a:cubicBezTo>
                <a:cubicBezTo>
                  <a:pt x="4103914" y="6235467"/>
                  <a:pt x="4379685" y="515024"/>
                  <a:pt x="4561114" y="65081"/>
                </a:cubicBezTo>
                <a:cubicBezTo>
                  <a:pt x="4742543" y="-384862"/>
                  <a:pt x="4864100" y="1576380"/>
                  <a:pt x="4985657" y="3537623"/>
                </a:cubicBezTo>
              </a:path>
            </a:pathLst>
          </a:custGeom>
          <a:noFill/>
          <a:ln w="57150" cap="flat">
            <a:solidFill>
              <a:schemeClr val="accent1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670CEC1-B769-459A-B30C-71D27413C073}"/>
              </a:ext>
            </a:extLst>
          </p:cNvPr>
          <p:cNvSpPr/>
          <p:nvPr/>
        </p:nvSpPr>
        <p:spPr>
          <a:xfrm>
            <a:off x="14621123" y="7913892"/>
            <a:ext cx="5702505" cy="4071309"/>
          </a:xfrm>
          <a:custGeom>
            <a:avLst/>
            <a:gdLst>
              <a:gd name="connsiteX0" fmla="*/ 1513989 w 5702505"/>
              <a:gd name="connsiteY0" fmla="*/ 1828822 h 4071309"/>
              <a:gd name="connsiteX1" fmla="*/ 98846 w 5702505"/>
              <a:gd name="connsiteY1" fmla="*/ 4016851 h 4071309"/>
              <a:gd name="connsiteX2" fmla="*/ 3941503 w 5702505"/>
              <a:gd name="connsiteY2" fmla="*/ 21794 h 4071309"/>
              <a:gd name="connsiteX3" fmla="*/ 1111217 w 5702505"/>
              <a:gd name="connsiteY3" fmla="*/ 4005965 h 4071309"/>
              <a:gd name="connsiteX4" fmla="*/ 4779703 w 5702505"/>
              <a:gd name="connsiteY4" fmla="*/ 22 h 4071309"/>
              <a:gd name="connsiteX5" fmla="*/ 2178017 w 5702505"/>
              <a:gd name="connsiteY5" fmla="*/ 4071279 h 4071309"/>
              <a:gd name="connsiteX6" fmla="*/ 5694103 w 5702505"/>
              <a:gd name="connsiteY6" fmla="*/ 76222 h 4071309"/>
              <a:gd name="connsiteX7" fmla="*/ 3223046 w 5702505"/>
              <a:gd name="connsiteY7" fmla="*/ 3995079 h 4071309"/>
              <a:gd name="connsiteX8" fmla="*/ 5367532 w 5702505"/>
              <a:gd name="connsiteY8" fmla="*/ 2013879 h 407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2505" h="4071309">
                <a:moveTo>
                  <a:pt x="1513989" y="1828822"/>
                </a:moveTo>
                <a:cubicBezTo>
                  <a:pt x="604124" y="3073422"/>
                  <a:pt x="-305740" y="4318022"/>
                  <a:pt x="98846" y="4016851"/>
                </a:cubicBezTo>
                <a:cubicBezTo>
                  <a:pt x="503432" y="3715680"/>
                  <a:pt x="3772775" y="23608"/>
                  <a:pt x="3941503" y="21794"/>
                </a:cubicBezTo>
                <a:cubicBezTo>
                  <a:pt x="4110231" y="19980"/>
                  <a:pt x="971517" y="4009594"/>
                  <a:pt x="1111217" y="4005965"/>
                </a:cubicBezTo>
                <a:cubicBezTo>
                  <a:pt x="1250917" y="4002336"/>
                  <a:pt x="4601903" y="-10864"/>
                  <a:pt x="4779703" y="22"/>
                </a:cubicBezTo>
                <a:cubicBezTo>
                  <a:pt x="4957503" y="10908"/>
                  <a:pt x="2025617" y="4058579"/>
                  <a:pt x="2178017" y="4071279"/>
                </a:cubicBezTo>
                <a:cubicBezTo>
                  <a:pt x="2330417" y="4083979"/>
                  <a:pt x="5519932" y="88922"/>
                  <a:pt x="5694103" y="76222"/>
                </a:cubicBezTo>
                <a:cubicBezTo>
                  <a:pt x="5868275" y="63522"/>
                  <a:pt x="3277474" y="3672136"/>
                  <a:pt x="3223046" y="3995079"/>
                </a:cubicBezTo>
                <a:cubicBezTo>
                  <a:pt x="3168618" y="4318022"/>
                  <a:pt x="4268075" y="3165950"/>
                  <a:pt x="5367532" y="2013879"/>
                </a:cubicBezTo>
              </a:path>
            </a:pathLst>
          </a:custGeom>
          <a:noFill/>
          <a:ln w="57150" cap="flat">
            <a:solidFill>
              <a:schemeClr val="accent1"/>
            </a:solidFill>
            <a:prstDash val="sysDot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3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3BF6A3-AB32-4793-BFF7-57930C316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5779" y="484747"/>
            <a:ext cx="9249969" cy="12556340"/>
          </a:xfrm>
          <a:prstGeom prst="rect">
            <a:avLst/>
          </a:prstGeom>
        </p:spPr>
      </p:pic>
      <p:sp>
        <p:nvSpPr>
          <p:cNvPr id="1030" name="Shape 1030"/>
          <p:cNvSpPr>
            <a:spLocks noGrp="1"/>
          </p:cNvSpPr>
          <p:nvPr>
            <p:ph type="sldNum" sz="quarter" idx="2"/>
          </p:nvPr>
        </p:nvSpPr>
        <p:spPr>
          <a:xfrm>
            <a:off x="17221200" y="12802234"/>
            <a:ext cx="5486400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kumimoji="0" sz="24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t>4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F43F9B-37CA-440A-A7FD-0E4C5D4694DE}"/>
              </a:ext>
            </a:extLst>
          </p:cNvPr>
          <p:cNvSpPr txBox="1"/>
          <p:nvPr/>
        </p:nvSpPr>
        <p:spPr>
          <a:xfrm>
            <a:off x="851467" y="987353"/>
            <a:ext cx="22310951" cy="5355310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极强磁场中的这两个模式都是线偏振的，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对应了脉冲星观测中的“</a:t>
            </a:r>
            <a:r>
              <a:rPr lang="zh-CN" altLang="en-US" sz="4800" b="1" dirty="0">
                <a:solidFill>
                  <a:srgbClr val="000000"/>
                </a:solidFill>
              </a:rPr>
              <a:t>正交偏振模式</a:t>
            </a:r>
            <a:r>
              <a:rPr lang="zh-CN" altLang="en-US" sz="4800" dirty="0">
                <a:solidFill>
                  <a:srgbClr val="000000"/>
                </a:solidFill>
              </a:rPr>
              <a:t>” </a:t>
            </a:r>
            <a:r>
              <a:rPr lang="en-US" altLang="zh-CN" sz="4800" dirty="0">
                <a:solidFill>
                  <a:srgbClr val="000000"/>
                </a:solidFill>
              </a:rPr>
              <a:t>(OPM).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例如右图来自脉冲星</a:t>
            </a:r>
            <a:r>
              <a:rPr lang="en-US" altLang="zh-CN" sz="4800" dirty="0">
                <a:solidFill>
                  <a:srgbClr val="000000"/>
                </a:solidFill>
              </a:rPr>
              <a:t>B0943+10</a:t>
            </a:r>
            <a:r>
              <a:rPr lang="zh-CN" altLang="en-US" sz="4800" dirty="0">
                <a:solidFill>
                  <a:srgbClr val="000000"/>
                </a:solidFill>
              </a:rPr>
              <a:t>的</a:t>
            </a:r>
            <a:r>
              <a:rPr lang="en-US" altLang="zh-CN" sz="4800" dirty="0">
                <a:solidFill>
                  <a:srgbClr val="000000"/>
                </a:solidFill>
              </a:rPr>
              <a:t>FAST</a:t>
            </a:r>
            <a:r>
              <a:rPr lang="zh-CN" altLang="en-US" sz="4800" dirty="0">
                <a:solidFill>
                  <a:srgbClr val="000000"/>
                </a:solidFill>
              </a:rPr>
              <a:t>数据，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其“</a:t>
            </a:r>
            <a:r>
              <a:rPr lang="en-US" altLang="zh-CN" sz="4800" dirty="0">
                <a:solidFill>
                  <a:srgbClr val="000000"/>
                </a:solidFill>
              </a:rPr>
              <a:t>PA</a:t>
            </a:r>
            <a:r>
              <a:rPr lang="zh-CN" altLang="en-US" sz="4800" dirty="0">
                <a:solidFill>
                  <a:srgbClr val="000000"/>
                </a:solidFill>
              </a:rPr>
              <a:t>”版块展现了脉冲星信号偏振位置角的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分布：有</a:t>
            </a:r>
            <a:r>
              <a:rPr lang="zh-CN" altLang="en-US" sz="4800" b="1" dirty="0">
                <a:solidFill>
                  <a:srgbClr val="000000"/>
                </a:solidFill>
              </a:rPr>
              <a:t>相差</a:t>
            </a:r>
            <a:r>
              <a:rPr lang="en-US" altLang="zh-CN" sz="4800" b="1" dirty="0">
                <a:solidFill>
                  <a:srgbClr val="000000"/>
                </a:solidFill>
              </a:rPr>
              <a:t>90</a:t>
            </a:r>
            <a:r>
              <a:rPr lang="zh-CN" altLang="en-US" sz="4800" b="1" dirty="0">
                <a:solidFill>
                  <a:srgbClr val="000000"/>
                </a:solidFill>
              </a:rPr>
              <a:t>度的散点聚集</a:t>
            </a:r>
            <a:r>
              <a:rPr lang="zh-CN" altLang="en-US" sz="4800" dirty="0">
                <a:solidFill>
                  <a:srgbClr val="000000"/>
                </a:solidFill>
              </a:rPr>
              <a:t>。在某一脉冲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相位上，有的脉冲</a:t>
            </a:r>
            <a:r>
              <a:rPr lang="en-US" altLang="zh-CN" sz="4800" dirty="0">
                <a:solidFill>
                  <a:srgbClr val="000000"/>
                </a:solidFill>
              </a:rPr>
              <a:t>O</a:t>
            </a:r>
            <a:r>
              <a:rPr lang="zh-CN" altLang="en-US" sz="4800" dirty="0">
                <a:solidFill>
                  <a:srgbClr val="000000"/>
                </a:solidFill>
              </a:rPr>
              <a:t>模主导，有的</a:t>
            </a:r>
            <a:r>
              <a:rPr lang="en-US" altLang="zh-CN" sz="4800" dirty="0">
                <a:solidFill>
                  <a:srgbClr val="000000"/>
                </a:solidFill>
              </a:rPr>
              <a:t>X</a:t>
            </a:r>
            <a:r>
              <a:rPr lang="zh-CN" altLang="en-US" sz="4800" dirty="0">
                <a:solidFill>
                  <a:srgbClr val="000000"/>
                </a:solidFill>
              </a:rPr>
              <a:t>模主导。</a:t>
            </a:r>
            <a:endParaRPr lang="en-US" altLang="zh-CN" sz="4800" dirty="0">
              <a:solidFill>
                <a:srgbClr val="0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ABB3A7D-2A24-4406-BB03-B448F62DB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380" y="6209693"/>
            <a:ext cx="8042845" cy="589522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0DCE5C5-2F34-4740-8597-2C8499003771}"/>
              </a:ext>
            </a:extLst>
          </p:cNvPr>
          <p:cNvSpPr txBox="1"/>
          <p:nvPr/>
        </p:nvSpPr>
        <p:spPr>
          <a:xfrm>
            <a:off x="3853543" y="11944370"/>
            <a:ext cx="4920343" cy="1292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0000"/>
                </a:solidFill>
              </a:rPr>
              <a:t>椭圆偏振面的参数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0000"/>
                </a:solidFill>
              </a:rPr>
              <a:t>摘自</a:t>
            </a:r>
            <a:r>
              <a:rPr lang="en-US" altLang="zh-CN" dirty="0">
                <a:solidFill>
                  <a:srgbClr val="000000"/>
                </a:solidFill>
              </a:rPr>
              <a:t>《</a:t>
            </a:r>
            <a:r>
              <a:rPr lang="zh-CN" altLang="en-US" dirty="0">
                <a:solidFill>
                  <a:srgbClr val="000000"/>
                </a:solidFill>
              </a:rPr>
              <a:t>射电天文工具</a:t>
            </a:r>
            <a:r>
              <a:rPr lang="en-US" altLang="zh-CN" dirty="0">
                <a:solidFill>
                  <a:srgbClr val="000000"/>
                </a:solidFill>
              </a:rPr>
              <a:t>》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439BB75-6357-49BE-8C03-141F8EA5D85D}"/>
              </a:ext>
            </a:extLst>
          </p:cNvPr>
          <p:cNvSpPr/>
          <p:nvPr/>
        </p:nvSpPr>
        <p:spPr>
          <a:xfrm>
            <a:off x="6873138" y="9134739"/>
            <a:ext cx="1240971" cy="875419"/>
          </a:xfrm>
          <a:prstGeom prst="ellipse">
            <a:avLst/>
          </a:prstGeom>
          <a:noFill/>
          <a:ln w="76200" cap="flat">
            <a:solidFill>
              <a:srgbClr val="FF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420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sldNum" sz="quarter" idx="2"/>
          </p:nvPr>
        </p:nvSpPr>
        <p:spPr>
          <a:xfrm>
            <a:off x="17221200" y="12802234"/>
            <a:ext cx="5486400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kumimoji="0" sz="24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t>5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F43F9B-37CA-440A-A7FD-0E4C5D4694DE}"/>
              </a:ext>
            </a:extLst>
          </p:cNvPr>
          <p:cNvSpPr txBox="1"/>
          <p:nvPr/>
        </p:nvSpPr>
        <p:spPr>
          <a:xfrm>
            <a:off x="851467" y="574114"/>
            <a:ext cx="22310951" cy="12741948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正交波模之间色散关系的区别，以及它们之间的相干与非相干叠加，为脉冲星信号丰富的</a:t>
            </a:r>
            <a:r>
              <a:rPr lang="zh-CN" altLang="en-US" sz="4800" b="1" dirty="0">
                <a:solidFill>
                  <a:srgbClr val="000000"/>
                </a:solidFill>
              </a:rPr>
              <a:t>偏振行为</a:t>
            </a:r>
            <a:r>
              <a:rPr lang="zh-CN" altLang="en-US" sz="4800" dirty="0">
                <a:solidFill>
                  <a:srgbClr val="000000"/>
                </a:solidFill>
              </a:rPr>
              <a:t>提供了一些解释。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例如，脉冲星信号中的圆偏振可以直接来自波模相干叠加。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但一种现象似乎可以由</a:t>
            </a:r>
            <a:r>
              <a:rPr lang="zh-CN" altLang="en-US" sz="4800" b="1" dirty="0">
                <a:solidFill>
                  <a:srgbClr val="000000"/>
                </a:solidFill>
              </a:rPr>
              <a:t>多种机制</a:t>
            </a:r>
            <a:r>
              <a:rPr lang="zh-CN" altLang="en-US" sz="4800" dirty="0">
                <a:solidFill>
                  <a:srgbClr val="000000"/>
                </a:solidFill>
              </a:rPr>
              <a:t>解释。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例如：由于磁层各处并非电中性 </a:t>
            </a:r>
            <a:r>
              <a:rPr lang="en-US" altLang="zh-CN" sz="4800" dirty="0">
                <a:solidFill>
                  <a:srgbClr val="000000"/>
                </a:solidFill>
              </a:rPr>
              <a:t>(GJ</a:t>
            </a:r>
            <a:r>
              <a:rPr lang="zh-CN" altLang="en-US" sz="4800" dirty="0">
                <a:solidFill>
                  <a:srgbClr val="000000"/>
                </a:solidFill>
              </a:rPr>
              <a:t>电荷密度</a:t>
            </a:r>
            <a:r>
              <a:rPr lang="en-US" altLang="zh-CN" sz="4800" dirty="0">
                <a:solidFill>
                  <a:srgbClr val="000000"/>
                </a:solidFill>
              </a:rPr>
              <a:t>)</a:t>
            </a:r>
            <a:r>
              <a:rPr lang="zh-CN" altLang="en-US" sz="4800" dirty="0">
                <a:solidFill>
                  <a:srgbClr val="000000"/>
                </a:solidFill>
              </a:rPr>
              <a:t>，本征模式可以一定程度偏离线偏振，这也导致传播信号产生圆偏振成分 </a:t>
            </a:r>
            <a:r>
              <a:rPr lang="en-US" altLang="zh-CN" sz="4800" dirty="0">
                <a:solidFill>
                  <a:srgbClr val="000000"/>
                </a:solidFill>
              </a:rPr>
              <a:t>(</a:t>
            </a:r>
            <a:r>
              <a:rPr lang="zh-CN" altLang="en-US" sz="4800" dirty="0">
                <a:solidFill>
                  <a:srgbClr val="000000"/>
                </a:solidFill>
              </a:rPr>
              <a:t>可参考</a:t>
            </a:r>
            <a:r>
              <a:rPr lang="en-US" altLang="zh-CN" sz="4800" dirty="0" err="1">
                <a:solidFill>
                  <a:srgbClr val="000000"/>
                </a:solidFill>
              </a:rPr>
              <a:t>Arons</a:t>
            </a:r>
            <a:r>
              <a:rPr lang="en-US" altLang="zh-CN" sz="4800" dirty="0">
                <a:solidFill>
                  <a:srgbClr val="000000"/>
                </a:solidFill>
              </a:rPr>
              <a:t> &amp; Barnard 1986 </a:t>
            </a:r>
            <a:r>
              <a:rPr lang="en-US" altLang="zh-CN" sz="4800" i="1" dirty="0" err="1">
                <a:solidFill>
                  <a:srgbClr val="000000"/>
                </a:solidFill>
              </a:rPr>
              <a:t>ApJ</a:t>
            </a:r>
            <a:r>
              <a:rPr lang="en-US" altLang="zh-CN" sz="4800" i="1" dirty="0">
                <a:solidFill>
                  <a:srgbClr val="000000"/>
                </a:solidFill>
              </a:rPr>
              <a:t> </a:t>
            </a:r>
            <a:r>
              <a:rPr lang="zh-CN" altLang="en-US" sz="4800" dirty="0">
                <a:solidFill>
                  <a:srgbClr val="000000"/>
                </a:solidFill>
              </a:rPr>
              <a:t>等</a:t>
            </a:r>
            <a:r>
              <a:rPr lang="en-US" altLang="zh-CN" sz="4800" dirty="0">
                <a:solidFill>
                  <a:srgbClr val="000000"/>
                </a:solidFill>
              </a:rPr>
              <a:t>)</a:t>
            </a:r>
            <a:r>
              <a:rPr lang="zh-CN" altLang="en-US" sz="4800" dirty="0">
                <a:solidFill>
                  <a:srgbClr val="000000"/>
                </a:solidFill>
              </a:rPr>
              <a:t>。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另外，产生圆偏振成分具体有多大，取决于粒子数密度、粒子能量等</a:t>
            </a:r>
            <a:r>
              <a:rPr lang="zh-CN" altLang="en-US" sz="4800" b="1" dirty="0">
                <a:solidFill>
                  <a:srgbClr val="000000"/>
                </a:solidFill>
              </a:rPr>
              <a:t>磁层参数</a:t>
            </a:r>
            <a:r>
              <a:rPr lang="zh-CN" altLang="en-US" sz="4800" dirty="0">
                <a:solidFill>
                  <a:srgbClr val="000000"/>
                </a:solidFill>
              </a:rPr>
              <a:t>。它们没有被很好地确定 </a:t>
            </a:r>
            <a:r>
              <a:rPr lang="en-US" altLang="zh-CN" sz="4800" dirty="0">
                <a:solidFill>
                  <a:srgbClr val="000000"/>
                </a:solidFill>
              </a:rPr>
              <a:t>(</a:t>
            </a:r>
            <a:r>
              <a:rPr lang="zh-CN" altLang="en-US" sz="4800" dirty="0">
                <a:solidFill>
                  <a:srgbClr val="000000"/>
                </a:solidFill>
              </a:rPr>
              <a:t>例如粒子洛伦兹因子的估计量级为</a:t>
            </a:r>
            <a:r>
              <a:rPr lang="en-US" altLang="zh-CN" sz="4800" dirty="0">
                <a:solidFill>
                  <a:srgbClr val="000000"/>
                </a:solidFill>
              </a:rPr>
              <a:t>10~1000</a:t>
            </a:r>
            <a:r>
              <a:rPr lang="zh-CN" altLang="en-US" sz="4800" dirty="0">
                <a:solidFill>
                  <a:srgbClr val="000000"/>
                </a:solidFill>
              </a:rPr>
              <a:t>，参考</a:t>
            </a:r>
            <a:r>
              <a:rPr lang="en-US" altLang="zh-CN" sz="4800" dirty="0" err="1">
                <a:solidFill>
                  <a:srgbClr val="000000"/>
                </a:solidFill>
              </a:rPr>
              <a:t>Philippov</a:t>
            </a:r>
            <a:r>
              <a:rPr lang="en-US" altLang="zh-CN" sz="4800" dirty="0">
                <a:solidFill>
                  <a:srgbClr val="000000"/>
                </a:solidFill>
              </a:rPr>
              <a:t> &amp; Kramer 2022 </a:t>
            </a:r>
            <a:r>
              <a:rPr lang="en-US" altLang="zh-CN" sz="4800" i="1" dirty="0">
                <a:solidFill>
                  <a:srgbClr val="000000"/>
                </a:solidFill>
              </a:rPr>
              <a:t>ARA&amp;A</a:t>
            </a:r>
            <a:r>
              <a:rPr lang="en-US" altLang="zh-CN" sz="4800" dirty="0">
                <a:solidFill>
                  <a:srgbClr val="000000"/>
                </a:solidFill>
              </a:rPr>
              <a:t>).</a:t>
            </a:r>
          </a:p>
        </p:txBody>
      </p:sp>
      <p:pic>
        <p:nvPicPr>
          <p:cNvPr id="8" name="Picture 2" descr="3D animation">
            <a:extLst>
              <a:ext uri="{FF2B5EF4-FFF2-40B4-BE49-F238E27FC236}">
                <a16:creationId xmlns:a16="http://schemas.microsoft.com/office/drawing/2014/main" id="{D0A3C801-D04A-4CDC-9025-A5349CDC5F3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88" y="4347160"/>
            <a:ext cx="4005939" cy="281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3D animation">
            <a:extLst>
              <a:ext uri="{FF2B5EF4-FFF2-40B4-BE49-F238E27FC236}">
                <a16:creationId xmlns:a16="http://schemas.microsoft.com/office/drawing/2014/main" id="{022AF3BC-0ED1-43AD-B513-E6A4CBEEF8A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823" y="4347158"/>
            <a:ext cx="4005938" cy="281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804F1D1-033A-4AF6-94BE-28FE2DB0D11B}"/>
              </a:ext>
            </a:extLst>
          </p:cNvPr>
          <p:cNvSpPr/>
          <p:nvPr/>
        </p:nvSpPr>
        <p:spPr>
          <a:xfrm>
            <a:off x="7395654" y="7316000"/>
            <a:ext cx="7459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https://cddemo.szialab.org/index.html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0A07DD-6AFE-4FC1-AE31-5B2C91D461E8}"/>
              </a:ext>
            </a:extLst>
          </p:cNvPr>
          <p:cNvSpPr txBox="1"/>
          <p:nvPr/>
        </p:nvSpPr>
        <p:spPr>
          <a:xfrm>
            <a:off x="2383971" y="5347617"/>
            <a:ext cx="3712029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叠加相位差为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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E15BA9-099C-47F3-8B70-6ACEB56485BC}"/>
              </a:ext>
            </a:extLst>
          </p:cNvPr>
          <p:cNvSpPr txBox="1"/>
          <p:nvPr/>
        </p:nvSpPr>
        <p:spPr>
          <a:xfrm>
            <a:off x="16502743" y="5305239"/>
            <a:ext cx="4582886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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叠加相位差为</a:t>
            </a:r>
            <a:r>
              <a:rPr lang="en-US" altLang="zh-CN" dirty="0">
                <a:solidFill>
                  <a:srgbClr val="000000"/>
                </a:solidFill>
              </a:rPr>
              <a:t>pi/2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06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sldNum" sz="quarter" idx="2"/>
          </p:nvPr>
        </p:nvSpPr>
        <p:spPr>
          <a:xfrm>
            <a:off x="17221200" y="12802234"/>
            <a:ext cx="5486400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kumimoji="0" sz="24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t>6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F43F9B-37CA-440A-A7FD-0E4C5D4694DE}"/>
              </a:ext>
            </a:extLst>
          </p:cNvPr>
          <p:cNvSpPr txBox="1"/>
          <p:nvPr/>
        </p:nvSpPr>
        <p:spPr>
          <a:xfrm>
            <a:off x="1087562" y="1633762"/>
            <a:ext cx="22310951" cy="10525956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如何厘清磁层中的物理过程，以及限制磁层参数？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研究的机遇：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>
                <a:solidFill>
                  <a:srgbClr val="000000"/>
                </a:solidFill>
              </a:rPr>
              <a:t>FAST</a:t>
            </a:r>
            <a:r>
              <a:rPr lang="zh-CN" altLang="en-US" sz="4800" dirty="0">
                <a:solidFill>
                  <a:srgbClr val="000000"/>
                </a:solidFill>
              </a:rPr>
              <a:t>的高灵敏度有助于研究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脉冲星单个周期的信号 </a:t>
            </a:r>
            <a:r>
              <a:rPr lang="en-US" altLang="zh-CN" sz="4800" dirty="0">
                <a:solidFill>
                  <a:srgbClr val="000000"/>
                </a:solidFill>
              </a:rPr>
              <a:t>(</a:t>
            </a:r>
            <a:r>
              <a:rPr lang="zh-CN" altLang="en-US" sz="4800" b="1" dirty="0">
                <a:solidFill>
                  <a:srgbClr val="000000"/>
                </a:solidFill>
              </a:rPr>
              <a:t>单脉冲</a:t>
            </a:r>
            <a:r>
              <a:rPr lang="en-US" altLang="zh-CN" sz="4800" dirty="0">
                <a:solidFill>
                  <a:srgbClr val="000000"/>
                </a:solidFill>
              </a:rPr>
              <a:t>)</a:t>
            </a:r>
            <a:r>
              <a:rPr lang="zh-CN" altLang="en-US" sz="4800" dirty="0">
                <a:solidFill>
                  <a:srgbClr val="000000"/>
                </a:solidFill>
              </a:rPr>
              <a:t>。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单脉冲可以反映脉冲星辐射的更多细节。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研究的意义：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dirty="0">
                <a:solidFill>
                  <a:srgbClr val="000000"/>
                </a:solidFill>
              </a:rPr>
              <a:t>· </a:t>
            </a:r>
            <a:r>
              <a:rPr lang="zh-CN" altLang="en-US" sz="4800" dirty="0">
                <a:solidFill>
                  <a:srgbClr val="000000"/>
                </a:solidFill>
              </a:rPr>
              <a:t>了解脉冲星这一自然的等离子体实验室。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dirty="0">
                <a:solidFill>
                  <a:srgbClr val="000000"/>
                </a:solidFill>
              </a:rPr>
              <a:t>· </a:t>
            </a:r>
            <a:r>
              <a:rPr lang="zh-CN" altLang="en-US" sz="4800" dirty="0">
                <a:solidFill>
                  <a:srgbClr val="000000"/>
                </a:solidFill>
              </a:rPr>
              <a:t>磁层与辐射过程与致密星表面特性相关。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dirty="0">
                <a:solidFill>
                  <a:srgbClr val="000000"/>
                </a:solidFill>
              </a:rPr>
              <a:t>· </a:t>
            </a:r>
            <a:r>
              <a:rPr lang="zh-CN" altLang="en-US" sz="4800" dirty="0">
                <a:solidFill>
                  <a:srgbClr val="000000"/>
                </a:solidFill>
              </a:rPr>
              <a:t>为脉冲星作为极端条件粒子实验室铺路。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dirty="0">
                <a:solidFill>
                  <a:srgbClr val="000000"/>
                </a:solidFill>
              </a:rPr>
              <a:t>……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</a:rPr>
              <a:t>下面来看一个尝试。</a:t>
            </a:r>
            <a:endParaRPr lang="en-US" altLang="zh-CN" sz="4800" dirty="0">
              <a:solidFill>
                <a:srgbClr val="00000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99F6FD4-91C4-41E1-8A29-8A2B16E31E0F}"/>
              </a:ext>
            </a:extLst>
          </p:cNvPr>
          <p:cNvGrpSpPr/>
          <p:nvPr/>
        </p:nvGrpSpPr>
        <p:grpSpPr>
          <a:xfrm>
            <a:off x="14151926" y="1633762"/>
            <a:ext cx="9144512" cy="9442648"/>
            <a:chOff x="14469556" y="3685192"/>
            <a:chExt cx="10043655" cy="887449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D6EF7C3-E667-4196-A235-2090D0565747}"/>
                </a:ext>
              </a:extLst>
            </p:cNvPr>
            <p:cNvGrpSpPr/>
            <p:nvPr/>
          </p:nvGrpSpPr>
          <p:grpSpPr>
            <a:xfrm>
              <a:off x="14469556" y="5186788"/>
              <a:ext cx="8476302" cy="1525925"/>
              <a:chOff x="6096000" y="680719"/>
              <a:chExt cx="5090053" cy="916324"/>
            </a:xfrm>
          </p:grpSpPr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C84DD695-E6CA-4FA5-9A43-5F9A4ABA284C}"/>
                  </a:ext>
                </a:extLst>
              </p:cNvPr>
              <p:cNvSpPr/>
              <p:nvPr/>
            </p:nvSpPr>
            <p:spPr>
              <a:xfrm>
                <a:off x="6096000" y="879306"/>
                <a:ext cx="1747520" cy="717737"/>
              </a:xfrm>
              <a:custGeom>
                <a:avLst/>
                <a:gdLst>
                  <a:gd name="connsiteX0" fmla="*/ 0 w 2479040"/>
                  <a:gd name="connsiteY0" fmla="*/ 966722 h 988965"/>
                  <a:gd name="connsiteX1" fmla="*/ 883920 w 2479040"/>
                  <a:gd name="connsiteY1" fmla="*/ 956562 h 988965"/>
                  <a:gd name="connsiteX2" fmla="*/ 1148080 w 2479040"/>
                  <a:gd name="connsiteY2" fmla="*/ 682242 h 988965"/>
                  <a:gd name="connsiteX3" fmla="*/ 1320800 w 2479040"/>
                  <a:gd name="connsiteY3" fmla="*/ 42162 h 988965"/>
                  <a:gd name="connsiteX4" fmla="*/ 1513840 w 2479040"/>
                  <a:gd name="connsiteY4" fmla="*/ 153922 h 988965"/>
                  <a:gd name="connsiteX5" fmla="*/ 1696720 w 2479040"/>
                  <a:gd name="connsiteY5" fmla="*/ 905762 h 988965"/>
                  <a:gd name="connsiteX6" fmla="*/ 2479040 w 2479040"/>
                  <a:gd name="connsiteY6" fmla="*/ 976882 h 98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9040" h="988965">
                    <a:moveTo>
                      <a:pt x="0" y="966722"/>
                    </a:moveTo>
                    <a:cubicBezTo>
                      <a:pt x="346287" y="985348"/>
                      <a:pt x="692574" y="1003975"/>
                      <a:pt x="883920" y="956562"/>
                    </a:cubicBezTo>
                    <a:cubicBezTo>
                      <a:pt x="1075266" y="909149"/>
                      <a:pt x="1075267" y="834642"/>
                      <a:pt x="1148080" y="682242"/>
                    </a:cubicBezTo>
                    <a:cubicBezTo>
                      <a:pt x="1220893" y="529842"/>
                      <a:pt x="1259840" y="130215"/>
                      <a:pt x="1320800" y="42162"/>
                    </a:cubicBezTo>
                    <a:cubicBezTo>
                      <a:pt x="1381760" y="-45891"/>
                      <a:pt x="1451187" y="9989"/>
                      <a:pt x="1513840" y="153922"/>
                    </a:cubicBezTo>
                    <a:cubicBezTo>
                      <a:pt x="1576493" y="297855"/>
                      <a:pt x="1535853" y="768602"/>
                      <a:pt x="1696720" y="905762"/>
                    </a:cubicBezTo>
                    <a:cubicBezTo>
                      <a:pt x="1857587" y="1042922"/>
                      <a:pt x="2346960" y="966722"/>
                      <a:pt x="2479040" y="97688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B1A9AC47-357D-4BBB-A3C9-1C833D936A37}"/>
                  </a:ext>
                </a:extLst>
              </p:cNvPr>
              <p:cNvSpPr/>
              <p:nvPr/>
            </p:nvSpPr>
            <p:spPr>
              <a:xfrm>
                <a:off x="7843520" y="680719"/>
                <a:ext cx="1747520" cy="916323"/>
              </a:xfrm>
              <a:custGeom>
                <a:avLst/>
                <a:gdLst>
                  <a:gd name="connsiteX0" fmla="*/ 0 w 2479040"/>
                  <a:gd name="connsiteY0" fmla="*/ 966722 h 988965"/>
                  <a:gd name="connsiteX1" fmla="*/ 883920 w 2479040"/>
                  <a:gd name="connsiteY1" fmla="*/ 956562 h 988965"/>
                  <a:gd name="connsiteX2" fmla="*/ 1148080 w 2479040"/>
                  <a:gd name="connsiteY2" fmla="*/ 682242 h 988965"/>
                  <a:gd name="connsiteX3" fmla="*/ 1320800 w 2479040"/>
                  <a:gd name="connsiteY3" fmla="*/ 42162 h 988965"/>
                  <a:gd name="connsiteX4" fmla="*/ 1513840 w 2479040"/>
                  <a:gd name="connsiteY4" fmla="*/ 153922 h 988965"/>
                  <a:gd name="connsiteX5" fmla="*/ 1696720 w 2479040"/>
                  <a:gd name="connsiteY5" fmla="*/ 905762 h 988965"/>
                  <a:gd name="connsiteX6" fmla="*/ 2479040 w 2479040"/>
                  <a:gd name="connsiteY6" fmla="*/ 976882 h 98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9040" h="988965">
                    <a:moveTo>
                      <a:pt x="0" y="966722"/>
                    </a:moveTo>
                    <a:cubicBezTo>
                      <a:pt x="346287" y="985348"/>
                      <a:pt x="692574" y="1003975"/>
                      <a:pt x="883920" y="956562"/>
                    </a:cubicBezTo>
                    <a:cubicBezTo>
                      <a:pt x="1075266" y="909149"/>
                      <a:pt x="1075267" y="834642"/>
                      <a:pt x="1148080" y="682242"/>
                    </a:cubicBezTo>
                    <a:cubicBezTo>
                      <a:pt x="1220893" y="529842"/>
                      <a:pt x="1259840" y="130215"/>
                      <a:pt x="1320800" y="42162"/>
                    </a:cubicBezTo>
                    <a:cubicBezTo>
                      <a:pt x="1381760" y="-45891"/>
                      <a:pt x="1451187" y="9989"/>
                      <a:pt x="1513840" y="153922"/>
                    </a:cubicBezTo>
                    <a:cubicBezTo>
                      <a:pt x="1576493" y="297855"/>
                      <a:pt x="1535853" y="768602"/>
                      <a:pt x="1696720" y="905762"/>
                    </a:cubicBezTo>
                    <a:cubicBezTo>
                      <a:pt x="1857587" y="1042922"/>
                      <a:pt x="2346960" y="966722"/>
                      <a:pt x="2479040" y="97688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B7C66130-997D-4B84-B2DB-6F7BCB53809A}"/>
                  </a:ext>
                </a:extLst>
              </p:cNvPr>
              <p:cNvSpPr/>
              <p:nvPr/>
            </p:nvSpPr>
            <p:spPr>
              <a:xfrm>
                <a:off x="9530382" y="1271426"/>
                <a:ext cx="1655671" cy="325616"/>
              </a:xfrm>
              <a:custGeom>
                <a:avLst/>
                <a:gdLst>
                  <a:gd name="connsiteX0" fmla="*/ 0 w 2479040"/>
                  <a:gd name="connsiteY0" fmla="*/ 966722 h 988965"/>
                  <a:gd name="connsiteX1" fmla="*/ 883920 w 2479040"/>
                  <a:gd name="connsiteY1" fmla="*/ 956562 h 988965"/>
                  <a:gd name="connsiteX2" fmla="*/ 1148080 w 2479040"/>
                  <a:gd name="connsiteY2" fmla="*/ 682242 h 988965"/>
                  <a:gd name="connsiteX3" fmla="*/ 1320800 w 2479040"/>
                  <a:gd name="connsiteY3" fmla="*/ 42162 h 988965"/>
                  <a:gd name="connsiteX4" fmla="*/ 1513840 w 2479040"/>
                  <a:gd name="connsiteY4" fmla="*/ 153922 h 988965"/>
                  <a:gd name="connsiteX5" fmla="*/ 1696720 w 2479040"/>
                  <a:gd name="connsiteY5" fmla="*/ 905762 h 988965"/>
                  <a:gd name="connsiteX6" fmla="*/ 2479040 w 2479040"/>
                  <a:gd name="connsiteY6" fmla="*/ 976882 h 98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9040" h="988965">
                    <a:moveTo>
                      <a:pt x="0" y="966722"/>
                    </a:moveTo>
                    <a:cubicBezTo>
                      <a:pt x="346287" y="985348"/>
                      <a:pt x="692574" y="1003975"/>
                      <a:pt x="883920" y="956562"/>
                    </a:cubicBezTo>
                    <a:cubicBezTo>
                      <a:pt x="1075266" y="909149"/>
                      <a:pt x="1075267" y="834642"/>
                      <a:pt x="1148080" y="682242"/>
                    </a:cubicBezTo>
                    <a:cubicBezTo>
                      <a:pt x="1220893" y="529842"/>
                      <a:pt x="1259840" y="130215"/>
                      <a:pt x="1320800" y="42162"/>
                    </a:cubicBezTo>
                    <a:cubicBezTo>
                      <a:pt x="1381760" y="-45891"/>
                      <a:pt x="1451187" y="9989"/>
                      <a:pt x="1513840" y="153922"/>
                    </a:cubicBezTo>
                    <a:cubicBezTo>
                      <a:pt x="1576493" y="297855"/>
                      <a:pt x="1535853" y="768602"/>
                      <a:pt x="1696720" y="905762"/>
                    </a:cubicBezTo>
                    <a:cubicBezTo>
                      <a:pt x="1857587" y="1042922"/>
                      <a:pt x="2346960" y="966722"/>
                      <a:pt x="2479040" y="97688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7C6A5BE-47A7-4D4C-92A8-2CED0B1800F4}"/>
                </a:ext>
              </a:extLst>
            </p:cNvPr>
            <p:cNvGrpSpPr/>
            <p:nvPr/>
          </p:nvGrpSpPr>
          <p:grpSpPr>
            <a:xfrm>
              <a:off x="15711579" y="3685192"/>
              <a:ext cx="8801632" cy="8874492"/>
              <a:chOff x="15711579" y="3685192"/>
              <a:chExt cx="8801632" cy="8874492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04227F1D-58B4-4EF2-8A07-D4DC5931CB2C}"/>
                  </a:ext>
                </a:extLst>
              </p:cNvPr>
              <p:cNvGrpSpPr/>
              <p:nvPr/>
            </p:nvGrpSpPr>
            <p:grpSpPr>
              <a:xfrm>
                <a:off x="17379645" y="7617462"/>
                <a:ext cx="2910088" cy="2676482"/>
                <a:chOff x="17221200" y="8595260"/>
                <a:chExt cx="2910088" cy="2676482"/>
              </a:xfrm>
            </p:grpSpPr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B58EF5BF-EAA2-4637-8A78-3AD4C6ECE422}"/>
                    </a:ext>
                  </a:extLst>
                </p:cNvPr>
                <p:cNvSpPr/>
                <p:nvPr/>
              </p:nvSpPr>
              <p:spPr>
                <a:xfrm>
                  <a:off x="17221200" y="8595260"/>
                  <a:ext cx="2910088" cy="1525923"/>
                </a:xfrm>
                <a:custGeom>
                  <a:avLst/>
                  <a:gdLst>
                    <a:gd name="connsiteX0" fmla="*/ 0 w 2479040"/>
                    <a:gd name="connsiteY0" fmla="*/ 966722 h 988965"/>
                    <a:gd name="connsiteX1" fmla="*/ 883920 w 2479040"/>
                    <a:gd name="connsiteY1" fmla="*/ 956562 h 988965"/>
                    <a:gd name="connsiteX2" fmla="*/ 1148080 w 2479040"/>
                    <a:gd name="connsiteY2" fmla="*/ 682242 h 988965"/>
                    <a:gd name="connsiteX3" fmla="*/ 1320800 w 2479040"/>
                    <a:gd name="connsiteY3" fmla="*/ 42162 h 988965"/>
                    <a:gd name="connsiteX4" fmla="*/ 1513840 w 2479040"/>
                    <a:gd name="connsiteY4" fmla="*/ 153922 h 988965"/>
                    <a:gd name="connsiteX5" fmla="*/ 1696720 w 2479040"/>
                    <a:gd name="connsiteY5" fmla="*/ 905762 h 988965"/>
                    <a:gd name="connsiteX6" fmla="*/ 2479040 w 2479040"/>
                    <a:gd name="connsiteY6" fmla="*/ 976882 h 988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79040" h="988965">
                      <a:moveTo>
                        <a:pt x="0" y="966722"/>
                      </a:moveTo>
                      <a:cubicBezTo>
                        <a:pt x="346287" y="985348"/>
                        <a:pt x="692574" y="1003975"/>
                        <a:pt x="883920" y="956562"/>
                      </a:cubicBezTo>
                      <a:cubicBezTo>
                        <a:pt x="1075266" y="909149"/>
                        <a:pt x="1075267" y="834642"/>
                        <a:pt x="1148080" y="682242"/>
                      </a:cubicBezTo>
                      <a:cubicBezTo>
                        <a:pt x="1220893" y="529842"/>
                        <a:pt x="1259840" y="130215"/>
                        <a:pt x="1320800" y="42162"/>
                      </a:cubicBezTo>
                      <a:cubicBezTo>
                        <a:pt x="1381760" y="-45891"/>
                        <a:pt x="1451187" y="9989"/>
                        <a:pt x="1513840" y="153922"/>
                      </a:cubicBezTo>
                      <a:cubicBezTo>
                        <a:pt x="1576493" y="297855"/>
                        <a:pt x="1535853" y="768602"/>
                        <a:pt x="1696720" y="905762"/>
                      </a:cubicBezTo>
                      <a:cubicBezTo>
                        <a:pt x="1857587" y="1042922"/>
                        <a:pt x="2346960" y="966722"/>
                        <a:pt x="2479040" y="976882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4949F919-951F-453F-BBF4-9028D2AA7E89}"/>
                    </a:ext>
                  </a:extLst>
                </p:cNvPr>
                <p:cNvSpPr/>
                <p:nvPr/>
              </p:nvSpPr>
              <p:spPr>
                <a:xfrm>
                  <a:off x="17221200" y="9134293"/>
                  <a:ext cx="2910088" cy="1525923"/>
                </a:xfrm>
                <a:custGeom>
                  <a:avLst/>
                  <a:gdLst>
                    <a:gd name="connsiteX0" fmla="*/ 0 w 2479040"/>
                    <a:gd name="connsiteY0" fmla="*/ 966722 h 988965"/>
                    <a:gd name="connsiteX1" fmla="*/ 883920 w 2479040"/>
                    <a:gd name="connsiteY1" fmla="*/ 956562 h 988965"/>
                    <a:gd name="connsiteX2" fmla="*/ 1148080 w 2479040"/>
                    <a:gd name="connsiteY2" fmla="*/ 682242 h 988965"/>
                    <a:gd name="connsiteX3" fmla="*/ 1320800 w 2479040"/>
                    <a:gd name="connsiteY3" fmla="*/ 42162 h 988965"/>
                    <a:gd name="connsiteX4" fmla="*/ 1513840 w 2479040"/>
                    <a:gd name="connsiteY4" fmla="*/ 153922 h 988965"/>
                    <a:gd name="connsiteX5" fmla="*/ 1696720 w 2479040"/>
                    <a:gd name="connsiteY5" fmla="*/ 905762 h 988965"/>
                    <a:gd name="connsiteX6" fmla="*/ 2479040 w 2479040"/>
                    <a:gd name="connsiteY6" fmla="*/ 976882 h 988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79040" h="988965">
                      <a:moveTo>
                        <a:pt x="0" y="966722"/>
                      </a:moveTo>
                      <a:cubicBezTo>
                        <a:pt x="346287" y="985348"/>
                        <a:pt x="692574" y="1003975"/>
                        <a:pt x="883920" y="956562"/>
                      </a:cubicBezTo>
                      <a:cubicBezTo>
                        <a:pt x="1075266" y="909149"/>
                        <a:pt x="1075267" y="834642"/>
                        <a:pt x="1148080" y="682242"/>
                      </a:cubicBezTo>
                      <a:cubicBezTo>
                        <a:pt x="1220893" y="529842"/>
                        <a:pt x="1259840" y="130215"/>
                        <a:pt x="1320800" y="42162"/>
                      </a:cubicBezTo>
                      <a:cubicBezTo>
                        <a:pt x="1381760" y="-45891"/>
                        <a:pt x="1451187" y="9989"/>
                        <a:pt x="1513840" y="153922"/>
                      </a:cubicBezTo>
                      <a:cubicBezTo>
                        <a:pt x="1576493" y="297855"/>
                        <a:pt x="1535853" y="768602"/>
                        <a:pt x="1696720" y="905762"/>
                      </a:cubicBezTo>
                      <a:cubicBezTo>
                        <a:pt x="1857587" y="1042922"/>
                        <a:pt x="2346960" y="966722"/>
                        <a:pt x="2479040" y="976882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CD7DF01D-E0D1-44C6-A99C-AB94C2A6E0AE}"/>
                    </a:ext>
                  </a:extLst>
                </p:cNvPr>
                <p:cNvSpPr/>
                <p:nvPr/>
              </p:nvSpPr>
              <p:spPr>
                <a:xfrm>
                  <a:off x="17221200" y="9745819"/>
                  <a:ext cx="2910088" cy="1525923"/>
                </a:xfrm>
                <a:custGeom>
                  <a:avLst/>
                  <a:gdLst>
                    <a:gd name="connsiteX0" fmla="*/ 0 w 2479040"/>
                    <a:gd name="connsiteY0" fmla="*/ 966722 h 988965"/>
                    <a:gd name="connsiteX1" fmla="*/ 883920 w 2479040"/>
                    <a:gd name="connsiteY1" fmla="*/ 956562 h 988965"/>
                    <a:gd name="connsiteX2" fmla="*/ 1148080 w 2479040"/>
                    <a:gd name="connsiteY2" fmla="*/ 682242 h 988965"/>
                    <a:gd name="connsiteX3" fmla="*/ 1320800 w 2479040"/>
                    <a:gd name="connsiteY3" fmla="*/ 42162 h 988965"/>
                    <a:gd name="connsiteX4" fmla="*/ 1513840 w 2479040"/>
                    <a:gd name="connsiteY4" fmla="*/ 153922 h 988965"/>
                    <a:gd name="connsiteX5" fmla="*/ 1696720 w 2479040"/>
                    <a:gd name="connsiteY5" fmla="*/ 905762 h 988965"/>
                    <a:gd name="connsiteX6" fmla="*/ 2479040 w 2479040"/>
                    <a:gd name="connsiteY6" fmla="*/ 976882 h 988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79040" h="988965">
                      <a:moveTo>
                        <a:pt x="0" y="966722"/>
                      </a:moveTo>
                      <a:cubicBezTo>
                        <a:pt x="346287" y="985348"/>
                        <a:pt x="692574" y="1003975"/>
                        <a:pt x="883920" y="956562"/>
                      </a:cubicBezTo>
                      <a:cubicBezTo>
                        <a:pt x="1075266" y="909149"/>
                        <a:pt x="1075267" y="834642"/>
                        <a:pt x="1148080" y="682242"/>
                      </a:cubicBezTo>
                      <a:cubicBezTo>
                        <a:pt x="1220893" y="529842"/>
                        <a:pt x="1259840" y="130215"/>
                        <a:pt x="1320800" y="42162"/>
                      </a:cubicBezTo>
                      <a:cubicBezTo>
                        <a:pt x="1381760" y="-45891"/>
                        <a:pt x="1451187" y="9989"/>
                        <a:pt x="1513840" y="153922"/>
                      </a:cubicBezTo>
                      <a:cubicBezTo>
                        <a:pt x="1576493" y="297855"/>
                        <a:pt x="1535853" y="768602"/>
                        <a:pt x="1696720" y="905762"/>
                      </a:cubicBezTo>
                      <a:cubicBezTo>
                        <a:pt x="1857587" y="1042922"/>
                        <a:pt x="2346960" y="966722"/>
                        <a:pt x="2479040" y="976882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箭头: 下 13">
                <a:extLst>
                  <a:ext uri="{FF2B5EF4-FFF2-40B4-BE49-F238E27FC236}">
                    <a16:creationId xmlns:a16="http://schemas.microsoft.com/office/drawing/2014/main" id="{681BE0A0-2270-4706-81A3-D9BD9314D379}"/>
                  </a:ext>
                </a:extLst>
              </p:cNvPr>
              <p:cNvSpPr/>
              <p:nvPr/>
            </p:nvSpPr>
            <p:spPr>
              <a:xfrm>
                <a:off x="18244275" y="6823183"/>
                <a:ext cx="1352550" cy="682941"/>
              </a:xfrm>
              <a:prstGeom prst="downArrow">
                <a:avLst>
                  <a:gd name="adj1" fmla="val 21831"/>
                  <a:gd name="adj2" fmla="val 50000"/>
                </a:avLst>
              </a:prstGeom>
              <a:solidFill>
                <a:schemeClr val="tx1"/>
              </a:solidFill>
              <a:ln w="25400" cap="flat">
                <a:noFill/>
                <a:prstDash val="solid"/>
                <a:miter lim="8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ctr">
                <a:sp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箭头: 下 14">
                <a:extLst>
                  <a:ext uri="{FF2B5EF4-FFF2-40B4-BE49-F238E27FC236}">
                    <a16:creationId xmlns:a16="http://schemas.microsoft.com/office/drawing/2014/main" id="{581DBE75-68AC-45E2-B92E-44337712877F}"/>
                  </a:ext>
                </a:extLst>
              </p:cNvPr>
              <p:cNvSpPr/>
              <p:nvPr/>
            </p:nvSpPr>
            <p:spPr>
              <a:xfrm>
                <a:off x="18270380" y="10221451"/>
                <a:ext cx="1352550" cy="682941"/>
              </a:xfrm>
              <a:prstGeom prst="downArrow">
                <a:avLst>
                  <a:gd name="adj1" fmla="val 21831"/>
                  <a:gd name="adj2" fmla="val 50000"/>
                </a:avLst>
              </a:prstGeom>
              <a:solidFill>
                <a:schemeClr val="tx1"/>
              </a:solidFill>
              <a:ln w="25400" cap="flat">
                <a:noFill/>
                <a:prstDash val="solid"/>
                <a:miter lim="8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ctr">
                <a:sp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0E508633-4A65-42BF-8A36-9D0121EC0184}"/>
                  </a:ext>
                </a:extLst>
              </p:cNvPr>
              <p:cNvSpPr/>
              <p:nvPr/>
            </p:nvSpPr>
            <p:spPr>
              <a:xfrm>
                <a:off x="17278634" y="11009119"/>
                <a:ext cx="2910088" cy="1525923"/>
              </a:xfrm>
              <a:custGeom>
                <a:avLst/>
                <a:gdLst>
                  <a:gd name="connsiteX0" fmla="*/ 0 w 2479040"/>
                  <a:gd name="connsiteY0" fmla="*/ 966722 h 988965"/>
                  <a:gd name="connsiteX1" fmla="*/ 883920 w 2479040"/>
                  <a:gd name="connsiteY1" fmla="*/ 956562 h 988965"/>
                  <a:gd name="connsiteX2" fmla="*/ 1148080 w 2479040"/>
                  <a:gd name="connsiteY2" fmla="*/ 682242 h 988965"/>
                  <a:gd name="connsiteX3" fmla="*/ 1320800 w 2479040"/>
                  <a:gd name="connsiteY3" fmla="*/ 42162 h 988965"/>
                  <a:gd name="connsiteX4" fmla="*/ 1513840 w 2479040"/>
                  <a:gd name="connsiteY4" fmla="*/ 153922 h 988965"/>
                  <a:gd name="connsiteX5" fmla="*/ 1696720 w 2479040"/>
                  <a:gd name="connsiteY5" fmla="*/ 905762 h 988965"/>
                  <a:gd name="connsiteX6" fmla="*/ 2479040 w 2479040"/>
                  <a:gd name="connsiteY6" fmla="*/ 976882 h 98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9040" h="988965">
                    <a:moveTo>
                      <a:pt x="0" y="966722"/>
                    </a:moveTo>
                    <a:cubicBezTo>
                      <a:pt x="346287" y="985348"/>
                      <a:pt x="692574" y="1003975"/>
                      <a:pt x="883920" y="956562"/>
                    </a:cubicBezTo>
                    <a:cubicBezTo>
                      <a:pt x="1075266" y="909149"/>
                      <a:pt x="1075267" y="834642"/>
                      <a:pt x="1148080" y="682242"/>
                    </a:cubicBezTo>
                    <a:cubicBezTo>
                      <a:pt x="1220893" y="529842"/>
                      <a:pt x="1259840" y="130215"/>
                      <a:pt x="1320800" y="42162"/>
                    </a:cubicBezTo>
                    <a:cubicBezTo>
                      <a:pt x="1381760" y="-45891"/>
                      <a:pt x="1451187" y="9989"/>
                      <a:pt x="1513840" y="153922"/>
                    </a:cubicBezTo>
                    <a:cubicBezTo>
                      <a:pt x="1576493" y="297855"/>
                      <a:pt x="1535853" y="768602"/>
                      <a:pt x="1696720" y="905762"/>
                    </a:cubicBezTo>
                    <a:cubicBezTo>
                      <a:pt x="1857587" y="1042922"/>
                      <a:pt x="2346960" y="966722"/>
                      <a:pt x="2479040" y="97688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0F7543-3D39-4C1A-B5F9-F549842634AC}"/>
                  </a:ext>
                </a:extLst>
              </p:cNvPr>
              <p:cNvSpPr txBox="1"/>
              <p:nvPr/>
            </p:nvSpPr>
            <p:spPr>
              <a:xfrm>
                <a:off x="19948437" y="11338913"/>
                <a:ext cx="4564774" cy="1220771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ctr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b="1" dirty="0">
                    <a:solidFill>
                      <a:srgbClr val="000000"/>
                    </a:solidFill>
                    <a:latin typeface="Lora"/>
                  </a:rPr>
                  <a:t>积分轮廓</a:t>
                </a:r>
                <a:r>
                  <a:rPr lang="en-US" altLang="zh-CN" b="1" dirty="0">
                    <a:solidFill>
                      <a:srgbClr val="000000"/>
                    </a:solidFill>
                    <a:latin typeface="Lora"/>
                  </a:rPr>
                  <a:t>/</a:t>
                </a:r>
                <a:r>
                  <a:rPr lang="zh-CN" altLang="en-US" b="1" dirty="0">
                    <a:solidFill>
                      <a:srgbClr val="000000"/>
                    </a:solidFill>
                    <a:latin typeface="Lora"/>
                  </a:rPr>
                  <a:t>平均轮廓</a:t>
                </a:r>
                <a:endParaRPr lang="en-US" altLang="zh-CN" b="1" dirty="0">
                  <a:solidFill>
                    <a:srgbClr val="000000"/>
                  </a:solidFill>
                  <a:latin typeface="Lora"/>
                </a:endParaRPr>
              </a:p>
              <a:p>
                <a:pPr marL="0" marR="0" indent="0" algn="ctr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Lora"/>
                    <a:sym typeface="Calibri"/>
                  </a:rPr>
                  <a:t>（一般比较稳定）</a:t>
                </a:r>
                <a:endParaRPr kumimoji="0" lang="zh-CN" altLang="en-US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Lora"/>
                  <a:sym typeface="Calibri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5F2B15B-42F8-49AD-88FE-F45D43F82539}"/>
                  </a:ext>
                </a:extLst>
              </p:cNvPr>
              <p:cNvSpPr txBox="1"/>
              <p:nvPr/>
            </p:nvSpPr>
            <p:spPr>
              <a:xfrm>
                <a:off x="19350049" y="8149374"/>
                <a:ext cx="4789456" cy="69758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Lora"/>
                    <a:sym typeface="Calibri"/>
                  </a:rPr>
                  <a:t>几百上千个周期叠加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B4DAB21-8CF4-4D22-BB48-2387848AD9A1}"/>
                  </a:ext>
                </a:extLst>
              </p:cNvPr>
              <p:cNvSpPr txBox="1"/>
              <p:nvPr/>
            </p:nvSpPr>
            <p:spPr>
              <a:xfrm>
                <a:off x="15711579" y="3685192"/>
                <a:ext cx="6470152" cy="12207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ctr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b="1" dirty="0">
                    <a:solidFill>
                      <a:srgbClr val="000000"/>
                    </a:solidFill>
                    <a:latin typeface="Lora"/>
                  </a:rPr>
                  <a:t>每个周期</a:t>
                </a:r>
                <a:r>
                  <a:rPr lang="en-US" altLang="zh-CN" b="1" dirty="0">
                    <a:solidFill>
                      <a:srgbClr val="000000"/>
                    </a:solidFill>
                    <a:latin typeface="Lora"/>
                  </a:rPr>
                  <a:t>=</a:t>
                </a:r>
                <a:r>
                  <a:rPr lang="zh-CN" altLang="en-US" b="1" dirty="0">
                    <a:solidFill>
                      <a:srgbClr val="000000"/>
                    </a:solidFill>
                    <a:latin typeface="Lora"/>
                  </a:rPr>
                  <a:t>单脉冲</a:t>
                </a:r>
                <a:endParaRPr lang="en-US" altLang="zh-CN" b="1" dirty="0">
                  <a:solidFill>
                    <a:srgbClr val="000000"/>
                  </a:solidFill>
                  <a:latin typeface="Lora"/>
                </a:endParaRPr>
              </a:p>
              <a:p>
                <a:pPr marL="0" marR="0" indent="0" algn="ctr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Lora"/>
                    <a:sym typeface="Calibri"/>
                  </a:rPr>
                  <a:t>（每个周期可以很不一样）</a:t>
                </a:r>
                <a:endParaRPr kumimoji="0" lang="en-US" altLang="zh-CN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Lora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770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t>7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871D40-16BB-4BFB-9243-72A2426763F1}"/>
              </a:ext>
            </a:extLst>
          </p:cNvPr>
          <p:cNvSpPr/>
          <p:nvPr/>
        </p:nvSpPr>
        <p:spPr>
          <a:xfrm>
            <a:off x="702070" y="483641"/>
            <a:ext cx="1669880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8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zh-CN" altLang="en-US" sz="8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脉冲星</a:t>
            </a:r>
            <a:r>
              <a:rPr lang="en-US" altLang="zh-CN" sz="8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B1919+21</a:t>
            </a:r>
            <a:r>
              <a:rPr lang="zh-CN" altLang="en-US" sz="8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的单脉冲偏振研究</a:t>
            </a:r>
            <a:endParaRPr lang="en-US" altLang="zh-CN" sz="8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02993D-6AD2-4BE4-836B-6CFD5DFAC3C9}"/>
              </a:ext>
            </a:extLst>
          </p:cNvPr>
          <p:cNvSpPr/>
          <p:nvPr/>
        </p:nvSpPr>
        <p:spPr>
          <a:xfrm>
            <a:off x="1175657" y="2601409"/>
            <a:ext cx="15751629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基于文章</a:t>
            </a:r>
            <a:endParaRPr lang="en-US" altLang="zh-CN" sz="4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 dirty="0">
                <a:solidFill>
                  <a:srgbClr val="000000"/>
                </a:solidFill>
              </a:rPr>
              <a:t>Rapid Rotation of Polarization Orientations in PSR B1919+21’s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 dirty="0">
                <a:solidFill>
                  <a:srgbClr val="000000"/>
                </a:solidFill>
              </a:rPr>
              <a:t>Single Pulses: Implications on Pulsar’s Magnetospheric Dynamics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 i="1" dirty="0">
                <a:solidFill>
                  <a:srgbClr val="000000"/>
                </a:solidFill>
              </a:rPr>
              <a:t>The Astrophysical Journal </a:t>
            </a:r>
            <a:r>
              <a:rPr lang="en-US" altLang="zh-CN" sz="4400" dirty="0">
                <a:solidFill>
                  <a:srgbClr val="000000"/>
                </a:solidFill>
              </a:rPr>
              <a:t>(2025), Vol 983, 43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作者：</a:t>
            </a:r>
            <a:endParaRPr lang="en-US" altLang="zh-CN" sz="4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曹顺顺</a:t>
            </a:r>
            <a:r>
              <a:rPr lang="en-US" altLang="zh-CN" sz="4400" dirty="0">
                <a:solidFill>
                  <a:srgbClr val="000000"/>
                </a:solidFill>
              </a:rPr>
              <a:t>, </a:t>
            </a:r>
            <a:r>
              <a:rPr lang="zh-CN" altLang="en-US" sz="4400" dirty="0">
                <a:solidFill>
                  <a:srgbClr val="000000"/>
                </a:solidFill>
              </a:rPr>
              <a:t>姜金辰</a:t>
            </a:r>
            <a:r>
              <a:rPr lang="en-US" altLang="zh-CN" sz="4400" dirty="0">
                <a:solidFill>
                  <a:srgbClr val="000000"/>
                </a:solidFill>
              </a:rPr>
              <a:t>, </a:t>
            </a:r>
            <a:r>
              <a:rPr lang="en-US" altLang="zh-CN" sz="4400" dirty="0" err="1">
                <a:solidFill>
                  <a:srgbClr val="000000"/>
                </a:solidFill>
              </a:rPr>
              <a:t>Jaroslaw</a:t>
            </a:r>
            <a:r>
              <a:rPr lang="en-US" altLang="zh-CN" sz="4400" dirty="0">
                <a:solidFill>
                  <a:srgbClr val="000000"/>
                </a:solidFill>
              </a:rPr>
              <a:t> </a:t>
            </a:r>
            <a:r>
              <a:rPr lang="en-US" altLang="zh-CN" sz="4400" dirty="0" err="1">
                <a:solidFill>
                  <a:srgbClr val="000000"/>
                </a:solidFill>
              </a:rPr>
              <a:t>Dyks</a:t>
            </a:r>
            <a:r>
              <a:rPr lang="en-US" altLang="zh-CN" sz="4400" dirty="0">
                <a:solidFill>
                  <a:srgbClr val="000000"/>
                </a:solidFill>
              </a:rPr>
              <a:t>, </a:t>
            </a:r>
            <a:r>
              <a:rPr lang="zh-CN" altLang="en-US" sz="4400" dirty="0">
                <a:solidFill>
                  <a:srgbClr val="000000"/>
                </a:solidFill>
              </a:rPr>
              <a:t>李柯伽</a:t>
            </a:r>
            <a:r>
              <a:rPr lang="en-US" altLang="zh-CN" sz="4400" dirty="0">
                <a:solidFill>
                  <a:srgbClr val="000000"/>
                </a:solidFill>
              </a:rPr>
              <a:t>,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卢吉光</a:t>
            </a:r>
            <a:r>
              <a:rPr lang="en-US" altLang="zh-CN" sz="4400" dirty="0">
                <a:solidFill>
                  <a:srgbClr val="000000"/>
                </a:solidFill>
              </a:rPr>
              <a:t>,</a:t>
            </a:r>
            <a:r>
              <a:rPr lang="zh-CN" altLang="en-US" sz="4400" dirty="0">
                <a:solidFill>
                  <a:srgbClr val="000000"/>
                </a:solidFill>
              </a:rPr>
              <a:t> </a:t>
            </a:r>
            <a:r>
              <a:rPr lang="en-US" altLang="zh-CN" sz="4400" dirty="0">
                <a:solidFill>
                  <a:srgbClr val="000000"/>
                </a:solidFill>
              </a:rPr>
              <a:t>Lucy S. Oswald, </a:t>
            </a:r>
            <a:r>
              <a:rPr lang="zh-CN" altLang="en-US" sz="4400" dirty="0">
                <a:solidFill>
                  <a:srgbClr val="000000"/>
                </a:solidFill>
              </a:rPr>
              <a:t>王维扬</a:t>
            </a:r>
            <a:r>
              <a:rPr lang="en-US" altLang="zh-CN" sz="4400" dirty="0">
                <a:solidFill>
                  <a:srgbClr val="000000"/>
                </a:solidFill>
              </a:rPr>
              <a:t>, </a:t>
            </a:r>
            <a:r>
              <a:rPr lang="zh-CN" altLang="en-US" sz="4400" dirty="0">
                <a:solidFill>
                  <a:srgbClr val="000000"/>
                </a:solidFill>
              </a:rPr>
              <a:t>徐仁新</a:t>
            </a:r>
            <a:endParaRPr lang="en-US" altLang="zh-CN" sz="4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 dirty="0">
                <a:solidFill>
                  <a:srgbClr val="000000"/>
                </a:solidFill>
              </a:rPr>
              <a:t>PSR B1919+21: </a:t>
            </a:r>
            <a:r>
              <a:rPr lang="zh-CN" altLang="en-US" sz="4400" dirty="0">
                <a:solidFill>
                  <a:srgbClr val="000000"/>
                </a:solidFill>
              </a:rPr>
              <a:t>人类发现的第一颗脉冲星，被大量研究。</a:t>
            </a:r>
            <a:endParaRPr lang="en-US" altLang="zh-CN" sz="4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周期约</a:t>
            </a:r>
            <a:r>
              <a:rPr lang="en-US" altLang="zh-CN" sz="4400" dirty="0">
                <a:solidFill>
                  <a:srgbClr val="000000"/>
                </a:solidFill>
              </a:rPr>
              <a:t>1.34</a:t>
            </a:r>
            <a:r>
              <a:rPr lang="zh-CN" altLang="en-US" sz="4400" dirty="0">
                <a:solidFill>
                  <a:srgbClr val="000000"/>
                </a:solidFill>
              </a:rPr>
              <a:t>秒，周期变化率约</a:t>
            </a:r>
            <a:r>
              <a:rPr lang="en-US" altLang="zh-CN" sz="4400" dirty="0">
                <a:solidFill>
                  <a:srgbClr val="000000"/>
                </a:solidFill>
              </a:rPr>
              <a:t>1.35×10</a:t>
            </a:r>
            <a:r>
              <a:rPr lang="en-US" altLang="zh-CN" sz="4400" baseline="30000" dirty="0">
                <a:solidFill>
                  <a:srgbClr val="000000"/>
                </a:solidFill>
              </a:rPr>
              <a:t>-15</a:t>
            </a:r>
            <a:r>
              <a:rPr lang="en-US" altLang="zh-CN" sz="4400" dirty="0">
                <a:solidFill>
                  <a:srgbClr val="000000"/>
                </a:solidFill>
              </a:rPr>
              <a:t>.</a:t>
            </a:r>
            <a:endParaRPr lang="zh-CN" altLang="en-US" sz="4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 dirty="0">
                <a:solidFill>
                  <a:srgbClr val="000000"/>
                </a:solidFill>
              </a:rPr>
              <a:t>FAST</a:t>
            </a:r>
            <a:r>
              <a:rPr lang="zh-CN" altLang="en-US" sz="4400" dirty="0">
                <a:solidFill>
                  <a:srgbClr val="000000"/>
                </a:solidFill>
              </a:rPr>
              <a:t>观测时长</a:t>
            </a:r>
            <a:r>
              <a:rPr lang="en-US" altLang="zh-CN" sz="4400" dirty="0">
                <a:solidFill>
                  <a:srgbClr val="000000"/>
                </a:solidFill>
              </a:rPr>
              <a:t>20min (PI: </a:t>
            </a:r>
            <a:r>
              <a:rPr lang="zh-CN" altLang="en-US" sz="4400" dirty="0">
                <a:solidFill>
                  <a:srgbClr val="000000"/>
                </a:solidFill>
              </a:rPr>
              <a:t>曹顺顺</a:t>
            </a:r>
            <a:r>
              <a:rPr lang="en-US" altLang="zh-CN" sz="4400" dirty="0">
                <a:solidFill>
                  <a:srgbClr val="000000"/>
                </a:solidFill>
              </a:rPr>
              <a:t>) + 50min (PI: </a:t>
            </a:r>
            <a:r>
              <a:rPr lang="zh-CN" altLang="en-US" sz="4400" dirty="0">
                <a:solidFill>
                  <a:srgbClr val="000000"/>
                </a:solidFill>
              </a:rPr>
              <a:t>王维扬</a:t>
            </a:r>
            <a:r>
              <a:rPr lang="en-US" altLang="zh-CN" sz="4400" dirty="0">
                <a:solidFill>
                  <a:srgbClr val="000000"/>
                </a:solidFill>
              </a:rPr>
              <a:t>).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频率：</a:t>
            </a:r>
            <a:r>
              <a:rPr lang="en-US" altLang="zh-CN" sz="4400" dirty="0">
                <a:solidFill>
                  <a:srgbClr val="000000"/>
                </a:solidFill>
              </a:rPr>
              <a:t>1-1.5 GHz, </a:t>
            </a:r>
            <a:r>
              <a:rPr lang="zh-CN" altLang="en-US" sz="4400" dirty="0">
                <a:solidFill>
                  <a:srgbClr val="000000"/>
                </a:solidFill>
              </a:rPr>
              <a:t>分为</a:t>
            </a:r>
            <a:r>
              <a:rPr lang="en-US" altLang="zh-CN" sz="4400" dirty="0">
                <a:solidFill>
                  <a:srgbClr val="000000"/>
                </a:solidFill>
              </a:rPr>
              <a:t>4096</a:t>
            </a:r>
            <a:r>
              <a:rPr lang="zh-CN" altLang="en-US" sz="4400" dirty="0">
                <a:solidFill>
                  <a:srgbClr val="000000"/>
                </a:solidFill>
              </a:rPr>
              <a:t>个通道。</a:t>
            </a:r>
            <a:endParaRPr lang="en-US" altLang="zh-CN" sz="4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每个周期分为</a:t>
            </a:r>
            <a:r>
              <a:rPr lang="en-US" altLang="zh-CN" sz="4400" dirty="0">
                <a:solidFill>
                  <a:srgbClr val="000000"/>
                </a:solidFill>
              </a:rPr>
              <a:t>4096</a:t>
            </a:r>
            <a:r>
              <a:rPr lang="zh-CN" altLang="en-US" sz="4400" dirty="0">
                <a:solidFill>
                  <a:srgbClr val="000000"/>
                </a:solidFill>
              </a:rPr>
              <a:t>份，时间分辨率约</a:t>
            </a:r>
            <a:r>
              <a:rPr lang="en-US" altLang="zh-CN" sz="4400" dirty="0">
                <a:solidFill>
                  <a:srgbClr val="000000"/>
                </a:solidFill>
              </a:rPr>
              <a:t>0.3</a:t>
            </a:r>
            <a:r>
              <a:rPr lang="zh-CN" altLang="en-US" sz="4400" dirty="0">
                <a:solidFill>
                  <a:srgbClr val="000000"/>
                </a:solidFill>
              </a:rPr>
              <a:t>毫秒。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4CED4C0-C540-450D-A08B-06472E7D0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5057" y="4809445"/>
            <a:ext cx="8469086" cy="8158144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063D035A-E61B-4140-A08C-D1FDEA9218BC}"/>
              </a:ext>
            </a:extLst>
          </p:cNvPr>
          <p:cNvSpPr/>
          <p:nvPr/>
        </p:nvSpPr>
        <p:spPr>
          <a:xfrm>
            <a:off x="18407743" y="3692602"/>
            <a:ext cx="4528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0000"/>
                </a:solidFill>
              </a:rPr>
              <a:t>周期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周期导数图：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0000"/>
                </a:solidFill>
              </a:rPr>
              <a:t>（数据来自</a:t>
            </a:r>
            <a:r>
              <a:rPr lang="en-US" altLang="zh-CN" dirty="0">
                <a:solidFill>
                  <a:srgbClr val="000000"/>
                </a:solidFill>
              </a:rPr>
              <a:t>PSRCAT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2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t>8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43A810-699B-4F2D-85B3-DD90B0883903}"/>
              </a:ext>
            </a:extLst>
          </p:cNvPr>
          <p:cNvSpPr txBox="1"/>
          <p:nvPr/>
        </p:nvSpPr>
        <p:spPr>
          <a:xfrm>
            <a:off x="1100816" y="656742"/>
            <a:ext cx="16578944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 dirty="0">
                <a:solidFill>
                  <a:srgbClr val="000000"/>
                </a:solidFill>
              </a:rPr>
              <a:t>B1919+21</a:t>
            </a:r>
            <a:r>
              <a:rPr lang="zh-CN" altLang="en-US" sz="4400" dirty="0">
                <a:solidFill>
                  <a:srgbClr val="000000"/>
                </a:solidFill>
              </a:rPr>
              <a:t>脉冲带偏振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的积分轮廓：基于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Stokes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参数 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kumimoji="0" lang="en-US" altLang="zh-CN" sz="4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I, Q, U, V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).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910B91-EEFD-4AE0-AAF8-0979D3AE7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13" y="1712659"/>
            <a:ext cx="9210675" cy="115728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B1AB0B-8A7F-4834-8443-2059A1A95E93}"/>
              </a:ext>
            </a:extLst>
          </p:cNvPr>
          <p:cNvSpPr txBox="1"/>
          <p:nvPr/>
        </p:nvSpPr>
        <p:spPr>
          <a:xfrm>
            <a:off x="6400137" y="10293597"/>
            <a:ext cx="522514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golian Baiti" panose="03000500000000000000" pitchFamily="66" charset="0"/>
                <a:cs typeface="Mongolian Baiti" panose="03000500000000000000" pitchFamily="66" charset="0"/>
                <a:sym typeface="Calibri"/>
              </a:rPr>
              <a:t>I</a:t>
            </a:r>
            <a:endParaRPr kumimoji="0" lang="zh-CN" altLang="en-US" sz="44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golian Baiti" panose="03000500000000000000" pitchFamily="66" charset="0"/>
              <a:cs typeface="Mongolian Baiti" panose="03000500000000000000" pitchFamily="66" charset="0"/>
              <a:sym typeface="Calibr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05FAC5-63CA-4C92-A716-4DA8F3232021}"/>
              </a:ext>
            </a:extLst>
          </p:cNvPr>
          <p:cNvSpPr txBox="1"/>
          <p:nvPr/>
        </p:nvSpPr>
        <p:spPr>
          <a:xfrm>
            <a:off x="6585194" y="11115509"/>
            <a:ext cx="522514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golian Baiti" panose="03000500000000000000" pitchFamily="66" charset="0"/>
                <a:cs typeface="Mongolian Baiti" panose="03000500000000000000" pitchFamily="66" charset="0"/>
                <a:sym typeface="Calibri"/>
              </a:rPr>
              <a:t>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BEF388-C944-4DB1-BE17-A5290A2585EA}"/>
              </a:ext>
            </a:extLst>
          </p:cNvPr>
          <p:cNvSpPr txBox="1"/>
          <p:nvPr/>
        </p:nvSpPr>
        <p:spPr>
          <a:xfrm>
            <a:off x="6943759" y="11937421"/>
            <a:ext cx="522514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 b="1" i="1" dirty="0">
                <a:solidFill>
                  <a:srgbClr val="1313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</a:t>
            </a:r>
            <a:endParaRPr kumimoji="0" lang="zh-CN" altLang="en-US" sz="4400" b="1" i="1" u="none" strike="noStrike" cap="none" spc="0" normalizeH="0" baseline="0" dirty="0">
              <a:ln>
                <a:noFill/>
              </a:ln>
              <a:solidFill>
                <a:srgbClr val="1313FF"/>
              </a:solidFill>
              <a:effectLst/>
              <a:uFillTx/>
              <a:latin typeface="Mongolian Baiti" panose="03000500000000000000" pitchFamily="66" charset="0"/>
              <a:cs typeface="Mongolian Baiti" panose="03000500000000000000" pitchFamily="66" charset="0"/>
              <a:sym typeface="Calibr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BC7996-27C7-403D-BEA9-952749C23029}"/>
              </a:ext>
            </a:extLst>
          </p:cNvPr>
          <p:cNvSpPr txBox="1"/>
          <p:nvPr/>
        </p:nvSpPr>
        <p:spPr>
          <a:xfrm>
            <a:off x="8361588" y="8750281"/>
            <a:ext cx="2057400" cy="1292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下面的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放大版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B41557-E846-4555-BAFC-9E10FB8E114E}"/>
              </a:ext>
            </a:extLst>
          </p:cNvPr>
          <p:cNvSpPr txBox="1"/>
          <p:nvPr/>
        </p:nvSpPr>
        <p:spPr>
          <a:xfrm>
            <a:off x="6891354" y="6144389"/>
            <a:ext cx="3527634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线偏振度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8991FE-1EE6-4A1A-83BB-C18D16BF03E9}"/>
              </a:ext>
            </a:extLst>
          </p:cNvPr>
          <p:cNvSpPr txBox="1"/>
          <p:nvPr/>
        </p:nvSpPr>
        <p:spPr>
          <a:xfrm>
            <a:off x="7794171" y="5002738"/>
            <a:ext cx="3527634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偏振位置角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C4C9A9-A138-4395-9396-1DE774882A16}"/>
              </a:ext>
            </a:extLst>
          </p:cNvPr>
          <p:cNvSpPr txBox="1"/>
          <p:nvPr/>
        </p:nvSpPr>
        <p:spPr>
          <a:xfrm>
            <a:off x="8175171" y="2025324"/>
            <a:ext cx="3527634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0000"/>
                </a:solidFill>
              </a:rPr>
              <a:t>椭圆率角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FF7143-0ED3-4834-9BB9-47F5A09CB546}"/>
              </a:ext>
            </a:extLst>
          </p:cNvPr>
          <p:cNvSpPr txBox="1"/>
          <p:nvPr/>
        </p:nvSpPr>
        <p:spPr>
          <a:xfrm>
            <a:off x="7877869" y="10130624"/>
            <a:ext cx="2889460" cy="1846657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总强度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</a:rPr>
              <a:t>线偏振强度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圆偏振强度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ECDDE1-2920-49BE-A4EE-0CA8A8874DD1}"/>
              </a:ext>
            </a:extLst>
          </p:cNvPr>
          <p:cNvSpPr txBox="1"/>
          <p:nvPr/>
        </p:nvSpPr>
        <p:spPr>
          <a:xfrm>
            <a:off x="2454014" y="10376847"/>
            <a:ext cx="2569063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FFF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十倍总强度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0CCC9EF-8C41-4DD3-AA06-3DBD5886C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4352" y="6742627"/>
            <a:ext cx="7241652" cy="530796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536DEFC-E206-4343-8CE4-2983C12DB96D}"/>
              </a:ext>
            </a:extLst>
          </p:cNvPr>
          <p:cNvSpPr txBox="1"/>
          <p:nvPr/>
        </p:nvSpPr>
        <p:spPr>
          <a:xfrm>
            <a:off x="14277292" y="11977281"/>
            <a:ext cx="5486400" cy="1292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0000"/>
                </a:solidFill>
              </a:rPr>
              <a:t>椭圆偏振面的参数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0000"/>
                </a:solidFill>
              </a:rPr>
              <a:t>摘自</a:t>
            </a:r>
            <a:r>
              <a:rPr lang="en-US" altLang="zh-CN" dirty="0">
                <a:solidFill>
                  <a:srgbClr val="000000"/>
                </a:solidFill>
              </a:rPr>
              <a:t>《</a:t>
            </a:r>
            <a:r>
              <a:rPr lang="zh-CN" altLang="en-US" dirty="0">
                <a:solidFill>
                  <a:srgbClr val="000000"/>
                </a:solidFill>
              </a:rPr>
              <a:t>射电天文工具</a:t>
            </a:r>
            <a:r>
              <a:rPr lang="en-US" altLang="zh-CN" dirty="0">
                <a:solidFill>
                  <a:srgbClr val="000000"/>
                </a:solidFill>
              </a:rPr>
              <a:t>》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3180AF4-EACC-4CB0-BDE4-E77EABB5ACBA}"/>
                  </a:ext>
                </a:extLst>
              </p:cNvPr>
              <p:cNvSpPr txBox="1"/>
              <p:nvPr/>
            </p:nvSpPr>
            <p:spPr>
              <a:xfrm>
                <a:off x="12585243" y="1851750"/>
                <a:ext cx="8739871" cy="18244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44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线偏振强度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altLang="zh-CN" sz="4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4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0" lang="en-US" altLang="zh-CN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Calibri"/>
                  </a:rPr>
                  <a:t>, </a:t>
                </a:r>
              </a:p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Calibri"/>
                  </a:rPr>
                  <a:t>总偏振强度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altLang="zh-CN" sz="4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0" lang="en-US" altLang="zh-CN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3180AF4-EACC-4CB0-BDE4-E77EABB5A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5243" y="1851750"/>
                <a:ext cx="8739871" cy="1824472"/>
              </a:xfrm>
              <a:prstGeom prst="rect">
                <a:avLst/>
              </a:prstGeom>
              <a:blipFill>
                <a:blip r:embed="rId5"/>
                <a:stretch>
                  <a:fillRect l="-2861" b="-11706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852C7329-9321-4FEF-B707-014EABD3F845}"/>
              </a:ext>
            </a:extLst>
          </p:cNvPr>
          <p:cNvSpPr txBox="1"/>
          <p:nvPr/>
        </p:nvSpPr>
        <p:spPr>
          <a:xfrm>
            <a:off x="11702805" y="4323177"/>
            <a:ext cx="11114314" cy="2215989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特点：轮廓的大部分区域线偏振度低 </a:t>
            </a:r>
            <a:r>
              <a:rPr lang="en-US" altLang="zh-CN" sz="4400" dirty="0">
                <a:solidFill>
                  <a:srgbClr val="000000"/>
                </a:solidFill>
              </a:rPr>
              <a:t>(&lt;0.2).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偏振位置角</a:t>
            </a:r>
            <a:r>
              <a:rPr lang="en-US" altLang="zh-CN" sz="4400" i="1" dirty="0">
                <a:solidFill>
                  <a:srgbClr val="000000"/>
                </a:solidFill>
              </a:rPr>
              <a:t>ψ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变化非单调，有跳变</a:t>
            </a:r>
            <a:r>
              <a:rPr lang="zh-CN" altLang="en-US" sz="4400" dirty="0">
                <a:solidFill>
                  <a:srgbClr val="000000"/>
                </a:solidFill>
              </a:rPr>
              <a:t>。</a:t>
            </a:r>
            <a:endParaRPr kumimoji="0" lang="en-US" altLang="zh-CN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 dirty="0">
                <a:solidFill>
                  <a:srgbClr val="000000"/>
                </a:solidFill>
              </a:rPr>
              <a:t>             </a:t>
            </a:r>
            <a:r>
              <a:rPr lang="zh-CN" altLang="en-US" sz="4400" dirty="0">
                <a:solidFill>
                  <a:srgbClr val="000000"/>
                </a:solidFill>
              </a:rPr>
              <a:t>椭圆率角</a:t>
            </a:r>
            <a:r>
              <a:rPr lang="el-GR" altLang="zh-CN" sz="4400" i="1" dirty="0">
                <a:solidFill>
                  <a:srgbClr val="000000"/>
                </a:solidFill>
              </a:rPr>
              <a:t>χ</a:t>
            </a:r>
            <a:r>
              <a:rPr lang="zh-CN" altLang="en-US" sz="4400" dirty="0">
                <a:solidFill>
                  <a:srgbClr val="000000"/>
                </a:solidFill>
              </a:rPr>
              <a:t>有类似振荡的变化。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35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A2C98A-08F5-4358-A971-4CD5E70CE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33" y="1419859"/>
            <a:ext cx="8277225" cy="11382375"/>
          </a:xfrm>
          <a:prstGeom prst="rect">
            <a:avLst/>
          </a:prstGeom>
        </p:spPr>
      </p:pic>
      <p:sp>
        <p:nvSpPr>
          <p:cNvPr id="1030" name="Shape 10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t>9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43A810-699B-4F2D-85B3-DD90B0883903}"/>
              </a:ext>
            </a:extLst>
          </p:cNvPr>
          <p:cNvSpPr txBox="1"/>
          <p:nvPr/>
        </p:nvSpPr>
        <p:spPr>
          <a:xfrm>
            <a:off x="1100816" y="656742"/>
            <a:ext cx="16578944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 dirty="0">
                <a:solidFill>
                  <a:srgbClr val="000000"/>
                </a:solidFill>
              </a:rPr>
              <a:t>B1919+21</a:t>
            </a:r>
            <a:r>
              <a:rPr lang="zh-CN" altLang="en-US" sz="4400" dirty="0">
                <a:solidFill>
                  <a:srgbClr val="000000"/>
                </a:solidFill>
              </a:rPr>
              <a:t>的单脉冲偏振参数分布：基于</a:t>
            </a:r>
            <a:r>
              <a:rPr lang="en-US" altLang="zh-CN" sz="4400" dirty="0">
                <a:solidFill>
                  <a:srgbClr val="000000"/>
                </a:solidFill>
              </a:rPr>
              <a:t>Stokes</a:t>
            </a:r>
            <a:r>
              <a:rPr lang="zh-CN" altLang="en-US" sz="4400" dirty="0">
                <a:solidFill>
                  <a:srgbClr val="000000"/>
                </a:solidFill>
              </a:rPr>
              <a:t>参数 </a:t>
            </a:r>
            <a:r>
              <a:rPr lang="en-US" altLang="zh-CN" sz="4400" dirty="0">
                <a:solidFill>
                  <a:srgbClr val="000000"/>
                </a:solidFill>
              </a:rPr>
              <a:t>(</a:t>
            </a:r>
            <a:r>
              <a:rPr lang="en-US" altLang="zh-CN" sz="4400" i="1" dirty="0">
                <a:solidFill>
                  <a:srgbClr val="000000"/>
                </a:solidFill>
              </a:rPr>
              <a:t>I, Q, U, V</a:t>
            </a:r>
            <a:r>
              <a:rPr lang="en-US" altLang="zh-CN" sz="4400" dirty="0">
                <a:solidFill>
                  <a:srgbClr val="000000"/>
                </a:solidFill>
              </a:rPr>
              <a:t>).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B1AB0B-8A7F-4834-8443-2059A1A95E93}"/>
              </a:ext>
            </a:extLst>
          </p:cNvPr>
          <p:cNvSpPr txBox="1"/>
          <p:nvPr/>
        </p:nvSpPr>
        <p:spPr>
          <a:xfrm>
            <a:off x="5786431" y="9862711"/>
            <a:ext cx="522514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golian Baiti" panose="03000500000000000000" pitchFamily="66" charset="0"/>
                <a:cs typeface="Mongolian Baiti" panose="03000500000000000000" pitchFamily="66" charset="0"/>
                <a:sym typeface="Calibri"/>
              </a:rPr>
              <a:t>I</a:t>
            </a:r>
            <a:endParaRPr kumimoji="0" lang="zh-CN" altLang="en-US" sz="44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golian Baiti" panose="03000500000000000000" pitchFamily="66" charset="0"/>
              <a:cs typeface="Mongolian Baiti" panose="03000500000000000000" pitchFamily="66" charset="0"/>
              <a:sym typeface="Calibr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05FAC5-63CA-4C92-A716-4DA8F3232021}"/>
              </a:ext>
            </a:extLst>
          </p:cNvPr>
          <p:cNvSpPr txBox="1"/>
          <p:nvPr/>
        </p:nvSpPr>
        <p:spPr>
          <a:xfrm>
            <a:off x="5674165" y="10810709"/>
            <a:ext cx="522514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golian Baiti" panose="03000500000000000000" pitchFamily="66" charset="0"/>
                <a:cs typeface="Mongolian Baiti" panose="03000500000000000000" pitchFamily="66" charset="0"/>
                <a:sym typeface="Calibri"/>
              </a:rPr>
              <a:t>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BEF388-C944-4DB1-BE17-A5290A2585EA}"/>
              </a:ext>
            </a:extLst>
          </p:cNvPr>
          <p:cNvSpPr txBox="1"/>
          <p:nvPr/>
        </p:nvSpPr>
        <p:spPr>
          <a:xfrm>
            <a:off x="4861853" y="11672481"/>
            <a:ext cx="522514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 b="1" i="1" dirty="0">
                <a:solidFill>
                  <a:srgbClr val="1313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</a:t>
            </a:r>
            <a:endParaRPr kumimoji="0" lang="zh-CN" altLang="en-US" sz="4400" b="1" i="1" u="none" strike="noStrike" cap="none" spc="0" normalizeH="0" baseline="0" dirty="0">
              <a:ln>
                <a:noFill/>
              </a:ln>
              <a:solidFill>
                <a:srgbClr val="1313FF"/>
              </a:solidFill>
              <a:effectLst/>
              <a:uFillTx/>
              <a:latin typeface="Mongolian Baiti" panose="03000500000000000000" pitchFamily="66" charset="0"/>
              <a:cs typeface="Mongolian Baiti" panose="03000500000000000000" pitchFamily="66" charset="0"/>
              <a:sym typeface="Calibr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B41557-E846-4555-BAFC-9E10FB8E114E}"/>
              </a:ext>
            </a:extLst>
          </p:cNvPr>
          <p:cNvSpPr txBox="1"/>
          <p:nvPr/>
        </p:nvSpPr>
        <p:spPr>
          <a:xfrm>
            <a:off x="7204353" y="6693508"/>
            <a:ext cx="3527634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线偏振度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8991FE-1EE6-4A1A-83BB-C18D16BF03E9}"/>
              </a:ext>
            </a:extLst>
          </p:cNvPr>
          <p:cNvSpPr txBox="1"/>
          <p:nvPr/>
        </p:nvSpPr>
        <p:spPr>
          <a:xfrm>
            <a:off x="6922651" y="4472112"/>
            <a:ext cx="3527634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偏振位置角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C4C9A9-A138-4395-9396-1DE774882A16}"/>
              </a:ext>
            </a:extLst>
          </p:cNvPr>
          <p:cNvSpPr txBox="1"/>
          <p:nvPr/>
        </p:nvSpPr>
        <p:spPr>
          <a:xfrm>
            <a:off x="7204353" y="2261602"/>
            <a:ext cx="3527634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0000"/>
                </a:solidFill>
              </a:rPr>
              <a:t>椭圆率角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FF7143-0ED3-4834-9BB9-47F5A09CB546}"/>
              </a:ext>
            </a:extLst>
          </p:cNvPr>
          <p:cNvSpPr txBox="1"/>
          <p:nvPr/>
        </p:nvSpPr>
        <p:spPr>
          <a:xfrm>
            <a:off x="6922651" y="8223968"/>
            <a:ext cx="2889460" cy="1846657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总强度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</a:rPr>
              <a:t>线偏振强度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圆偏振强度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0CCC9EF-8C41-4DD3-AA06-3DBD5886C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4352" y="6742627"/>
            <a:ext cx="7241652" cy="530796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536DEFC-E206-4343-8CE4-2983C12DB96D}"/>
              </a:ext>
            </a:extLst>
          </p:cNvPr>
          <p:cNvSpPr txBox="1"/>
          <p:nvPr/>
        </p:nvSpPr>
        <p:spPr>
          <a:xfrm>
            <a:off x="14277292" y="11977281"/>
            <a:ext cx="5486400" cy="1292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0000"/>
                </a:solidFill>
              </a:rPr>
              <a:t>椭圆偏振面的参数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0000"/>
                </a:solidFill>
              </a:rPr>
              <a:t>摘自</a:t>
            </a:r>
            <a:r>
              <a:rPr lang="en-US" altLang="zh-CN" dirty="0">
                <a:solidFill>
                  <a:srgbClr val="000000"/>
                </a:solidFill>
              </a:rPr>
              <a:t>《</a:t>
            </a:r>
            <a:r>
              <a:rPr lang="zh-CN" altLang="en-US" dirty="0">
                <a:solidFill>
                  <a:srgbClr val="000000"/>
                </a:solidFill>
              </a:rPr>
              <a:t>射电天文工具</a:t>
            </a:r>
            <a:r>
              <a:rPr lang="en-US" altLang="zh-CN" dirty="0">
                <a:solidFill>
                  <a:srgbClr val="000000"/>
                </a:solidFill>
              </a:rPr>
              <a:t>》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3180AF4-EACC-4CB0-BDE4-E77EABB5ACBA}"/>
                  </a:ext>
                </a:extLst>
              </p:cNvPr>
              <p:cNvSpPr txBox="1"/>
              <p:nvPr/>
            </p:nvSpPr>
            <p:spPr>
              <a:xfrm>
                <a:off x="12585243" y="1851750"/>
                <a:ext cx="8739871" cy="182447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44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线偏振强度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altLang="zh-CN" sz="4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4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0" lang="en-US" altLang="zh-CN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Calibri"/>
                  </a:rPr>
                  <a:t>, </a:t>
                </a:r>
              </a:p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Calibri"/>
                  </a:rPr>
                  <a:t>总偏振强度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altLang="zh-CN" sz="4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0" lang="en-US" altLang="zh-CN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3180AF4-EACC-4CB0-BDE4-E77EABB5A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5243" y="1851750"/>
                <a:ext cx="8739871" cy="1824472"/>
              </a:xfrm>
              <a:prstGeom prst="rect">
                <a:avLst/>
              </a:prstGeom>
              <a:blipFill>
                <a:blip r:embed="rId5"/>
                <a:stretch>
                  <a:fillRect l="-2861" b="-11706"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852C7329-9321-4FEF-B707-014EABD3F845}"/>
              </a:ext>
            </a:extLst>
          </p:cNvPr>
          <p:cNvSpPr txBox="1"/>
          <p:nvPr/>
        </p:nvSpPr>
        <p:spPr>
          <a:xfrm>
            <a:off x="11430661" y="4150818"/>
            <a:ext cx="12245768" cy="2215989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特点：偏振位置角的分布看不出简单的结构，</a:t>
            </a:r>
            <a:endParaRPr lang="en-US" altLang="zh-CN" sz="44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但也有正交偏振模式的痕迹 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轮廓左沿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。</a:t>
            </a:r>
            <a:endParaRPr kumimoji="0" lang="en-US" altLang="zh-CN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 dirty="0">
                <a:solidFill>
                  <a:srgbClr val="000000"/>
                </a:solidFill>
              </a:rPr>
              <a:t>             </a:t>
            </a:r>
            <a:r>
              <a:rPr lang="zh-CN" altLang="en-US" sz="4400" dirty="0">
                <a:solidFill>
                  <a:srgbClr val="000000"/>
                </a:solidFill>
              </a:rPr>
              <a:t>椭圆率角的分布仍呈现类似振荡的结构。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82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5A741BC-5D2F-4784-8E17-11044AF1958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OqCWk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qglp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qCWk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6oJa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6oJa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6oJa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6oJaSH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qglpIbMSa70UIAACGIAAAKQAAAHVuaXZlcnNhbC9za2luX2N1c3RvbWl6YXRpb25fc2V0dGluZ3MueG1stVrrbuJKEv6/T9FidaSz0ipczC0rhpWxm8QaYjjYSWZ2tbIa3AlWbDfHbpjhiB/7NPtg+yRb3baDTYDYmVk8icbVVV9V160vZBC/eKG2iTkLvD8I91hoUc698Dke/gmhwZL5LJpFNKY8rh8oj17osm9G+MQEDagxJ6FLIlcTo/Gwgcbyg/o9ta/34a09ardQr41buI903NFg7FrRrxUNxvRWUxvUjyAS3IguachPow7qhdG3AkYY04gboUu/D5Uid36oOIObiLge8MXDbls8+0zrXm+LB7WbnV4H71uqoihdpHX0pt7Y93rXPbWJcKPdaSj7Ub+ltBTU7HSa1919s9fqKPA2vu4CShtfd1G712639H0Lt0AaqepIb2n7nnLdbKqgDfevtf14POo1GqjZbCptfd/pKuNRAwG3Ahiq0hcOVHRlpHT36kht9hU01sajcXuPddzVOqjfwt1GY98ejZRG4+Dcw+zy7jpQS08nc+c7gCdDcHJU5Fb9RHINlpsoAmabBmufcIo891NtNscWNm3VNqZmLc1LmcMZV2ZOkZoQgRySgA41FnIARtPQ36Ffl2y9+8ugLkcyNmlOvh7ydGnIYsM5C6+WCdRVyKKA+LXhn5OUSSdURpJtaVRF7oks6UFdT37KiqW6II3huSS0ZMGahLsJe2ZXC7J8eY7YJnRLmbnarWnke+ELcDeuexq+qMj3Ym5wGhTsw33xlBdbQ5uKqTCvi8VTStInC+pnGhvyU0HuoPJ9jxyJbr3Y41JUbYrnkuiaPNNiAPqqeC7LhKClGLWeeN4X4vQ7B3ZFVH3rIrtPdjQqKkm65EUptt6sq+bTOmLPwtlFufcD/SrnM2g64bOwsCGeUkJigkJhqSilbpPz148Y09fjXjIIQAsEN99cUlLS50aONr2bqeZXZzK9mToj46YGfUtWJRJl+Wur2//e7HShc6VyJZGsO3UyKWIhCdZplMMy7fl04gAgnjgm/mLXhuJ3ZdHpvT0xTFwbpv+pDABLwUNtKH6XEb2fz2HdcKyJoWPHsBxzaku/TLCN9drwK9ugFdlSxBnaevQb4iuKoD17EUWx77lyQLRsL9zQEvr06Z1qmA6sVvbc0ORqNbRYFO3+KpHJhq8geVYkRq4Xk4VPXakWUkSOi/YC2uW2DME/vvKAkwXEC6/KaJ+rj4Z549jT6cRysKlnlNoQhy7SIyI0VQeaqxaeA0ZEYPn+mLgjs08iINX3K4PcGje3E/ixhSG33vPKhx/+AWtmGEIyo2EJQUgcPIess6zH6VwXPgSFiKA1ieNvLHILSZMPXQlsw9SmkJqancO3BUyGDYH3wiWkDl3yEnh32LLUG+yMpl8gx6E2pxWFpp+hJD9XFPqKLaghbJUQM9UH40bu30QZZgWS1eCSiHyHbRlZLkFOeHPrsU0MFOFhKBNZjfFVZU0W/u0eAmmokzPVngCDs+Xbs7elYErkwjJXQhe0IQ3rIrt+uzf+4YxVY4J1B9JNnz46tuySQmlAdihkHBF3S8IlRQu6JBuohB2MuZ4rx0TkpQm/b7w/EOFp//klbV2mjr/88gGTCg3vhGWwXwZlsE1Z8/e0C7elM/igISLXz1pRxgEfNsHSsKnOjenPCVHsBRs/6dI/I1CvxlUN1rt2/Li/yoft/2CMlbTgkQEdbeSxSkIYVmKx5MDi6VcSNMwxqJsl/RwavjiYVgIwpymGydAPwDyA5wqGPIBHq0E84pFl2LDZeqQLcfooISxrNYna6XiLM6JP4Vz+WqoL+sRgv+RTsk02MrB2yfCXiXJuq1RYWmzDnoDhJmA+J0kFqL4XiDNUOdj7O+zk7w2K83lkG9+V1e17L3JFAD9vAvp2H/YUsUBSfRJneZ0sSn//QUOSKc4TvbNqG4jXAi0dq1x9/lDELKzOtVtHU00NixOFqGe/vBxUh/DJxLaciToSCFAmAeHLFazCT+KcVx4rORHoeKwCXjp5i5Joufrvv/9THubInoSKUurfquJA8YuuiV/x/mkyTuN/lcCx1VFRVL6UFEwPVJlo+fOVbUCC/pQjC0mWpYAF4oqrlGoogTSMqm2r2u0dVIkli4JtItgLVgS5U+efofHJvX5teEeiF2icNmN+VSDpeZGbvLINhyPuhvteSCuK//BKJCZvGzNH1XV59oca9b3lS7L8unCASa/5kM+eq+Bpt6oJ3fkIkroer44pF7esa0FLSN4PDWF7cq17JRwuVHwCPZwX7mdCHjF/Jm623l7lAoO4iIM0Hj4RP4bYZK95lnjFvqXBy9jypGPWGRgxE7vFIY82Ke+Bdsw9F8Xj5nFTyjHjA/NhYdCS+eSgi/RjKU0byavfvIJX2hvL4ZyVDuVMPxCP+U36nb/hzxGP+S2xqIj79jdCxyN5yew6bkSiPD0XuwTnROiAh4ayS6U82VuRR1gwEdeycc6klFDkDJhLh3JttL2ApuUsaHmD62csHoSv25c7IbPYyWnH4muHwsAhfeuX83fAPe7T88kt5wElmI++fK9YAcnXB8fOSKiI79b0Uw0OImS5Ep0+rqEU41NNuDP5huac3DrrZ6Kd5SSlNZdFA9nPZTuvpDIUXbyaKpbU+mWhQf2Nnwb1SxEapLDnAxhuggWNMOSAB10ujVCRmGdfZVdhD3JHeiR3ZjQPwFeAHcIZKauEHKGQWHJblVVL8pIfh70l93y6pVmnyhFyzrk8/0EM1XE5uVU+oU88n94ppXIVpK3ukIvFFpijn5WSJ7K8kqORikXHySKWsz/RrbK152DjidUo69Ii3fMNmvGjqNdPqALec94f1PPLLPSoN9+yHtNAFPDO/qnB/wBQSwMEFAACAAgA6oJaSG7UU1AADQAAvxwAABcAAAB1bml2ZXJzYWwvdW5pdmVyc2FsLnBuZ+2YeVyS+fbHn8pW0/k5jWmmch2nvJXjVmpm6pRbNeOWmSuQmaOloia4Iert1miTS7cyZ8Jkrjaoqag5biw6jaMYKKiIGwIZgySIpoSoINyHu71+f9+//YMXz3k/3+0czjnfz4v7gf6+evtM9gEAoHfxgtdlANhRBgDb3+/ZBZL3MSOZ4Ne2tMu+5wECw3QeNHTizvmdA4CWUl1V9E7Q3ptyITwNAPR7tZ9t1OTaGwBgeuWi17krmTApN6D+C/kUdTbLrzufnJ94z/rO4VQri/C6/7M4531K99DOc58afxp6yesz50+3p/5Nx1LnMwOvL4j2h/Z4ZfhUjwYsCmRYFZ7B1XRjsitYaYZRH12gIVAom1ujZIVwRbRbJu4alYxthct5tfG+upRBVvDQ4IlmZn0sr9pedWb0FteqqB7qEcZ+kLaKqfYV3sIaXO60/x7Qfi4eaK1VrdBtOXtB69pj8ZsTqG8SnT8FDae6SvLK692QXyy3/fsNVztj8l6tDgD86ehxkBbevwSS61Xg8PwftvAW3sJbeAtv4S28hbfwFt7CW3gLb+Et/D/jUPXmUl4T+PQni/9hDe+g9ak4XCMsb1POTmO6dWS/u2919RO3j8NJNYRQaA+xEoUhycGZ2bIE9aJ8NTZoooe8QjuBRp3zi5QVrZPo3dbiDUjrg9USmmSiqSlXLcN1hK6mh0x0EDI63AHg1yF39ZqAky4asXipe4tLRFWyT5U3ZqUHdczbSHqaKNUr94xg8U1vpQTt+ILsdWE5Eyl4ap67Nsv2hWCQiyoPzTqzPg6HWR1MzpVh0wQulRl8jKK/XcNdys1gda6n183PpbYSh/qRGpXII9nEmcGXp0MzIF2FsYnYxTdWuJnOyoJnfCm50OqYryXwa+oY44fg/bTZiR41isRrfYbHKj4bS0KPuM6APtAjFlAUktzFi3K6R0IgMWC1GYLyRdJSd5oo5OH4uqGdUMnXqKfmb58pqW7H9N1IkuFUf1g5//bqt6SZg8LdHmuvp511bnWfacxKINoTFo0MbzkiVGeZnPlFS6OWIj8WmzgunMB09TNl0CcxkNnAcmm8DnA6ihKElovZq+urT5ASd8mcyxHUYfgf2BW0b2zGzzYPEJjL8s/JsJmJm5QLS/gfQx4ibdcSmGOq8902CeV0QUobV/RVPQVp+EgucyCL9e4SG8WibMtrM99aXqIiUXnGaMKJ0TnK93wlTzFtZzbO9R2NHTtThHP2C5WcXWRSv6dFpt7tbSnxAfJdL5ptG3NjVj5DcOO4Z2vwCAmCe6DK4ZT+gRnH7ScuzdmFUStpkTWIx8Kk0OWQGvpkE44K+31fjwHKMC7mmcPiJ4aJdEqJXInnpHMxX0B9NqMUrCRWcWcFkxTf8W5PQYxpMQBkPNpogCpM0d8T5TiUrOJZthQZhGv6rGy3ie0HUmrr9IFTS8fEVwaKKNGm8AxOcW3Urqub5P2tDnhIf2w6K/lBO0rxN8/yFgmSQ+BbEKkCeyR9F9Be72kRsJ725Guu0w/golVn9rdHajD3aTuKjda4nVMr3psN56v6dWmR9SRpN712waankMZFaSe6Cm3x80jOtfGhtJdiPh58glStfCXYmeuMqPU0mfALPheOi5W4f01NZVs0pA0wcXUNMqoFIVb9jbABDykofbqcRT2THDXePH+yDLtoWWATMzHvdQSY+ZGXIxtazZI/QXGiwbVpvFylNN11Qez6gCZslnR6IiVptdCqV3dSuT23agMPwR86WMMX0kzbnp8g9CcFd/TtoX7fToQe3/BdKx1oYBnAZWdRLmkNIQNDMuteRLvU/ZF19WK5Mqqc8+XxPI2S3yFK3sAOf3kYCFua5A/nksTtfQ1Y0ROzDb8N0B35dgw5DB6X9X7WTh8NnU7PiqqYHkdl3jxk4NIfMlCc2paRUuGRF8Tcw7Dn5nCKgQaZBBnczJbynsPBZIktCeQKiYn7OJ6oUipKXDrNV692tJVuokTliCng1+wClfJh9o7M+XURrse+GxY5KIChpW1s27x1OpsV4EGR36Yl5yk5h8uDPJiyJ8QGk9AaeioHybk+PtTqBy2PoK6TU80S3MSKiNINSrAgQclmytKtUV2oXIr/M1H4pfa+lAHRCe8jKUiuoCU4b4+HRiXT5P2B05DscOnE2B0AZcMaqsgh1qN699Rnw+DO2r84I21reDcIy4K217dLxWDRKlplvs3Sao55K6Iyqd+uAHqPl8PLFJAP38rZmaHXxojBnLBLMObEsALp9Tcvz/9nv9TJU9Y12ABX7qtt+TJenmZztQsJcSwaPmb4WJZleVw0XAeoPrICmAyIfVhvjsvXeZsSOBP/o2L7ONnxShiDtfiSc/SfOwZKnBmRRmUxOXGDwRJotEtV9iFmjBIxnX6fmIzk3DgQtNcUqsg0ddKLycmYnn+qB1RkGPBXI3od4vt5vRtdD2grVA/18oLKIMIxcV91iwKhP2DQzI1uIb1vf9OAjcNmGUsqvGIPcVK/6Zn5ThgWFK4oRmATPz/+l2qJeWkvPrpoyf9fThBFIxh24HJwarCP9Xhlm4mHb4B3ULj/SZuaw3MPTdDOVJG9L/LLT+5zQzr8vuWe5YwFSiImGsebVq0J2tTd32sw6jiIdo8DG8do0mM/L+EuCNitxaE9G+wps+tXRexOhPlb8uLy6UST/rXFX1hgTp5uQptzJ4jROW8GCysN7jpeSWSLjkkc5TkuqNy+kUSersv1X/wTeCbiD8P2uXCu048oWWKwJ3SphddWKam6DWNeljjCx3MmE4pxVL2qlZ6nvQSB/khjQM2dlsUGMCqloT1rfbZXmWdlg37meapl9qaCn+dU3HlXCvaH5pvGAhLLvyMReEu2qsyswthwffVklTQD/97CyhZqqs64w0+3Jg/6yIwmizzh5fyHxFIEdpCY1V4X3UBdM43fhPVOOgkUWd3+O2/qWQ6ImI/1Y5Qw5JVxTDXnKLaQdk/7k9fvNs98a20qKSEy2hImGPi6mwmVi6/yk8GCiWY1VyDcpdouxUALip2nRaOYseZj8U+Dwvuj6+nJedwjRXNulRL9vf+NuN14DI8V1useFI6OT6i9KfrBvECtD8b735nSFYj+PG+DhWu3mPp/+zAyd6ftl3UuK0//c69sppsiSgkWhYnTTj+jMsEw28Qnnj1spiaSF1oKXn0n5DEwKE6MtgT1ZCjCVeNeh+MilOlxkwTlWPuf5WlDJ8dJd3Ki0l18QE+rOOacQtrFTYHiTAPqUAlnBtQK9aFwDErOcF1KeUP+OPp1XIFLK2zzLxJzW+V781LJGGRgmQFzzuWu/xzpBAwrF1qZ72yJxwxPYt8RYJ5jp+jJ8Y0XXsp8E8eZkkFZyI1imW/Kz0SpvWRuCk+YuI0ei25GqSfpYQLqGWv2qTY/sUg4SxDcfunWnxWjNDeZ9OQaid1HkkqTvIQvuvNr3D27ivqJqZqPNR7P63DlAgh6oYVtWXp21Ee3o8fmRWe4InPKV5E580Jdy4a8Qczge/Zqi0Fu804TAvPhtmsvDWIHP5fEPUhaY1StkIYbmQu+HhsjU7BHLsYS6J3Yu2NZslNt2LUCD9Vs13ynKbHw3bdcQSyEK1g21vYgLEW9IZHKxMck7b3azkv58JuuNH2yrLZiBhQszn3X5z9/YV1DUi6SOPOdmyiDviEile7+3/uLlC2/pZzJfklMsgMFQIg8qWk+uumvtRWFNNdgo6CZBjR5oRp91twTTONrJFBqQT6u0+h4zi6wtwTLl6mQDu29dXvUTB2B+3uUz8BKWpl+HmXmP4fseHfx5dMRsBIn/TB4ArrEzZu7wSRm+Y9gk7unCJpuMIhqxwsKb7e8tV4IQufCJtkUDh8L1kTc0De0KbWp+lf8zGr4bkdtR/+O2wkAiKG0VelPkYpwZ2Zd18CEP9pXGMv9spsOK+pRCW3jbH8qH+kcoih4pOzlPiPOtdnV1fHI5Oe6f0asvv3rJ+2l5RhT5cNnxIUIH61DHgVqDY0DxXzXHLkU7scaQh8f1fh2MXhBWeF8ymTb73mrrbhGbWE7mbs6Jg2xoAc/eKDIavvKF2IH23etoMzs8N+UlZGQr48ttbj1Y5e1pyE/lrbOuq//8biVedV94311kpf+BAHqisXjG7OI9O1APr2W1+zW1zzTpuvv2JDwvGT5WxUvKLykjTpr/IhibHhfvk47s9DkX35ufSw44LnZwTCBzhEAqHnvQJnj93VDU2qaNO5VteRg8nL/4XorXM7KArx4UEw2mRjaAQApVgZloG7+HZQCAGAftBcAvlqgGcFzRkpAO9/vpVUTqFY1N323g4c/yn4c2r0+h03/AnyXeNktK1bOf83TCvbVILPw3vAr4x/YofC2A9qxDRup+52rXn3X1KPOlgvL4e0nQRmfElcPa0Co+M0Rm5DJXy+rPV2/OQ/OBi56+3sRzl+78w9QSwMEFAACAAgA6oJaSLE0Q2lKAAAAagAAABsAAAB1bml2ZXJzYWwvdW5pdmVyc2FsLnBuZy54bWyzsa/IzVEoSy0qzszPs1Uy1DNQsrfj5bIpKEoty0wtV6gAihnpGUCAkkIlKrc8M6Ukw1bJwtIYIZaRmpmeUWKrZGZuABfUBxoJAFBLAQIAABQAAgAIAOqCWkgVDq0oZAQAAAcRAAAdAAAAAAAAAAEAAAAAAAAAAAB1bml2ZXJzYWwvY29tbW9uX21lc3NhZ2VzLmxuZ1BLAQIAABQAAgAIAOqCWkgIfgsjKQMAAIYMAAAnAAAAAAAAAAEAAAAAAJ8EAAB1bml2ZXJzYWwvZmxhc2hfcHVibGlzaGluZ19zZXR0aW5ncy54bWxQSwECAAAUAAIACADqglpItfwJZLoCAABVCgAAIQAAAAAAAAABAAAAAAANCAAAdW5pdmVyc2FsL2ZsYXNoX3NraW5fc2V0dGluZ3MueG1sUEsBAgAAFAACAAgA6oJaSCqWD2f+AgAAlwsAACYAAAAAAAAAAQAAAAAABgsAAHVuaXZlcnNhbC9odG1sX3B1Ymxpc2hpbmdfc2V0dGluZ3MueG1sUEsBAgAAFAACAAgA6oJaSGhxUpGaAQAAHwYAAB8AAAAAAAAAAQAAAAAASA4AAHVuaXZlcnNhbC9odG1sX3NraW5fc2V0dGluZ3MuanNQSwECAAAUAAIACADqglpIPTwv0cEAAADlAQAAGgAAAAAAAAABAAAAAAAfEAAAdW5pdmVyc2FsL2kxOG5fcHJlc2V0cy54bWxQSwECAAAUAAIACADqglpIcvzRgWcAAABrAAAAHAAAAAAAAAABAAAAAAAYEQAAdW5pdmVyc2FsL2xvY2FsX3NldHRpbmdzLnhtbFBLAQIAABQAAgAIAESUV0cjtE77+wIAALAIAAAUAAAAAAAAAAEAAAAAALkRAAB1bml2ZXJzYWwvcGxheWVyLnhtbFBLAQIAABQAAgAIAOqCWkhsxJrvRQgAAIYgAAApAAAAAAAAAAEAAAAAAOYUAAB1bml2ZXJzYWwvc2tpbl9jdXN0b21pemF0aW9uX3NldHRpbmdzLnhtbFBLAQIAABQAAgAIAOqCWkhu1FNQAA0AAL8cAAAXAAAAAAAAAAAAAAAAAHIdAAB1bml2ZXJzYWwvdW5pdmVyc2FsLnBuZ1BLAQIAABQAAgAIAOqCWkixNENpSgAAAGoAAAAbAAAAAAAAAAEAAAAAAKcqAAB1bml2ZXJzYWwvdW5pdmVyc2FsLnBuZy54bWxQSwUGAAAAAAsACwBJAwAAKisAAAAA"/>
  <p:tag name="ISPRING_PRESENTATION_TITLE" val="Musso"/>
</p:tagLst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Montserrat-Regular"/>
        <a:ea typeface="Montserrat-Regular"/>
        <a:cs typeface="Montserrat-Regular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Montserrat-Regular"/>
        <a:ea typeface="Montserrat-Regular"/>
        <a:cs typeface="Montserrat-Regular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1933</Words>
  <Application>Microsoft Office PowerPoint</Application>
  <PresentationFormat>自定义</PresentationFormat>
  <Paragraphs>250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Helvetica Neue</vt:lpstr>
      <vt:lpstr>HGSMinchoB</vt:lpstr>
      <vt:lpstr>Lora</vt:lpstr>
      <vt:lpstr>Montserrat-Regular</vt:lpstr>
      <vt:lpstr>宋体</vt:lpstr>
      <vt:lpstr>Arial</vt:lpstr>
      <vt:lpstr>Calibri</vt:lpstr>
      <vt:lpstr>Cambria Math</vt:lpstr>
      <vt:lpstr>Mongolian Baiti</vt:lpstr>
      <vt:lpstr>Wingdings</vt:lpstr>
      <vt:lpstr>Default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/>
  <cp:keywords>www.tukuppt.com</cp:keywords>
  <cp:lastModifiedBy/>
  <cp:revision>1</cp:revision>
  <dcterms:modified xsi:type="dcterms:W3CDTF">2025-05-08T03:39:46Z</dcterms:modified>
</cp:coreProperties>
</file>