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7" d="100"/>
          <a:sy n="57" d="100"/>
        </p:scale>
        <p:origin x="91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3/12/2023</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1666390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3/12/2023</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1570935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3/12/2023</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180071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3/12/2023</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2145413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3/12/2023</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1948681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3/12/2023</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3127304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3/12/2023</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199183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3/12/2023</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3013030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3/12/2023</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4245692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3/12/2023</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402495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3/12/2023</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‹N›</a:t>
            </a:fld>
            <a:endParaRPr lang="en-US"/>
          </a:p>
        </p:txBody>
      </p:sp>
    </p:spTree>
    <p:extLst>
      <p:ext uri="{BB962C8B-B14F-4D97-AF65-F5344CB8AC3E}">
        <p14:creationId xmlns:p14="http://schemas.microsoft.com/office/powerpoint/2010/main" val="3919269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3/12/2023</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‹N›</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689932"/>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16" r:id="rId6"/>
    <p:sldLayoutId id="2147483712" r:id="rId7"/>
    <p:sldLayoutId id="2147483713" r:id="rId8"/>
    <p:sldLayoutId id="2147483714" r:id="rId9"/>
    <p:sldLayoutId id="2147483715" r:id="rId10"/>
    <p:sldLayoutId id="2147483717"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localhost:3000/" TargetMode="External"/><Relationship Id="rId2" Type="http://schemas.openxmlformats.org/officeDocument/2006/relationships/hyperlink" Target="https://localhost:420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4" name="Straight Connector 7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78" name="Rectangle 77">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90E05E5A-BACA-1FD3-3E1C-BB7D3EF9215C}"/>
              </a:ext>
            </a:extLst>
          </p:cNvPr>
          <p:cNvSpPr>
            <a:spLocks noGrp="1"/>
          </p:cNvSpPr>
          <p:nvPr>
            <p:ph type="ctrTitle"/>
          </p:nvPr>
        </p:nvSpPr>
        <p:spPr>
          <a:xfrm>
            <a:off x="5604846" y="860615"/>
            <a:ext cx="5922279" cy="1272986"/>
          </a:xfrm>
        </p:spPr>
        <p:txBody>
          <a:bodyPr vert="horz" lIns="91440" tIns="45720" rIns="91440" bIns="45720" rtlCol="0" anchor="t">
            <a:normAutofit/>
          </a:bodyPr>
          <a:lstStyle/>
          <a:p>
            <a:r>
              <a:rPr lang="en-US" sz="4000" kern="1200" cap="all" spc="30" baseline="0" dirty="0">
                <a:solidFill>
                  <a:schemeClr val="tx1"/>
                </a:solidFill>
                <a:latin typeface="+mj-lt"/>
                <a:ea typeface="+mj-ea"/>
                <a:cs typeface="+mj-cs"/>
              </a:rPr>
              <a:t>HAIRDRESSER SITE</a:t>
            </a:r>
          </a:p>
        </p:txBody>
      </p:sp>
      <p:pic>
        <p:nvPicPr>
          <p:cNvPr id="4" name="Picture 3">
            <a:extLst>
              <a:ext uri="{FF2B5EF4-FFF2-40B4-BE49-F238E27FC236}">
                <a16:creationId xmlns:a16="http://schemas.microsoft.com/office/drawing/2014/main" id="{B292731E-A860-C3BD-71B4-93629A5599EF}"/>
              </a:ext>
            </a:extLst>
          </p:cNvPr>
          <p:cNvPicPr>
            <a:picLocks noChangeAspect="1"/>
          </p:cNvPicPr>
          <p:nvPr/>
        </p:nvPicPr>
        <p:blipFill rotWithShape="1">
          <a:blip r:embed="rId2"/>
          <a:srcRect l="3828" r="52376" b="1"/>
          <a:stretch/>
        </p:blipFill>
        <p:spPr>
          <a:xfrm>
            <a:off x="20" y="-17929"/>
            <a:ext cx="4876780" cy="6875929"/>
          </a:xfrm>
          <a:prstGeom prst="rect">
            <a:avLst/>
          </a:prstGeom>
        </p:spPr>
      </p:pic>
      <p:cxnSp>
        <p:nvCxnSpPr>
          <p:cNvPr id="80" name="Straight Connector 79">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38013"/>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ottotitolo 2">
            <a:extLst>
              <a:ext uri="{FF2B5EF4-FFF2-40B4-BE49-F238E27FC236}">
                <a16:creationId xmlns:a16="http://schemas.microsoft.com/office/drawing/2014/main" id="{75267507-1387-1FF7-D9C9-0E97FB425D46}"/>
              </a:ext>
            </a:extLst>
          </p:cNvPr>
          <p:cNvSpPr>
            <a:spLocks noGrp="1"/>
          </p:cNvSpPr>
          <p:nvPr>
            <p:ph type="subTitle" idx="1"/>
          </p:nvPr>
        </p:nvSpPr>
        <p:spPr>
          <a:xfrm>
            <a:off x="5563018" y="2613808"/>
            <a:ext cx="6005933" cy="2832355"/>
          </a:xfrm>
        </p:spPr>
        <p:txBody>
          <a:bodyPr vert="horz" lIns="91440" tIns="45720" rIns="91440" bIns="45720" rtlCol="0">
            <a:normAutofit/>
          </a:bodyPr>
          <a:lstStyle/>
          <a:p>
            <a:r>
              <a:rPr lang="en-US" dirty="0"/>
              <a:t>RELAZIONE PROGETTO PER  PROGETTAZIONE  DI APPLICAZIONI WEB E </a:t>
            </a:r>
            <a:br>
              <a:rPr lang="en-US" dirty="0"/>
            </a:br>
            <a:r>
              <a:rPr lang="en-US" dirty="0"/>
              <a:t>MOBILI</a:t>
            </a:r>
          </a:p>
          <a:p>
            <a:r>
              <a:rPr lang="en-US" dirty="0"/>
              <a:t>                     </a:t>
            </a:r>
            <a:r>
              <a:rPr lang="en-US" dirty="0" err="1"/>
              <a:t>Componenti</a:t>
            </a:r>
            <a:r>
              <a:rPr lang="en-US" dirty="0"/>
              <a:t> Gruppo : </a:t>
            </a:r>
          </a:p>
          <a:p>
            <a:pPr marL="114300"/>
            <a:r>
              <a:rPr lang="en-US" dirty="0"/>
              <a:t>                        Alessio </a:t>
            </a:r>
            <a:r>
              <a:rPr lang="en-US" dirty="0" err="1"/>
              <a:t>Giacché</a:t>
            </a:r>
            <a:endParaRPr lang="en-US" dirty="0"/>
          </a:p>
          <a:p>
            <a:pPr marL="114300"/>
            <a:r>
              <a:rPr lang="en-US" dirty="0"/>
              <a:t>                         Sofia </a:t>
            </a:r>
            <a:r>
              <a:rPr lang="en-US" dirty="0" err="1"/>
              <a:t>Scattolini</a:t>
            </a:r>
            <a:endParaRPr lang="en-US" dirty="0"/>
          </a:p>
        </p:txBody>
      </p:sp>
      <p:cxnSp>
        <p:nvCxnSpPr>
          <p:cNvPr id="82" name="Straight Connector 81">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0369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DAA6418-AFBF-A1C6-9DA8-BE9C1F0242ED}"/>
              </a:ext>
            </a:extLst>
          </p:cNvPr>
          <p:cNvSpPr>
            <a:spLocks noGrp="1"/>
          </p:cNvSpPr>
          <p:nvPr>
            <p:ph type="title"/>
          </p:nvPr>
        </p:nvSpPr>
        <p:spPr>
          <a:xfrm>
            <a:off x="700635" y="922096"/>
            <a:ext cx="10691265" cy="851286"/>
          </a:xfrm>
        </p:spPr>
        <p:txBody>
          <a:bodyPr/>
          <a:lstStyle/>
          <a:p>
            <a:r>
              <a:rPr lang="it-IT" dirty="0"/>
              <a:t>PROBLEMATICA : SQL INJECTION</a:t>
            </a:r>
          </a:p>
        </p:txBody>
      </p:sp>
      <p:sp>
        <p:nvSpPr>
          <p:cNvPr id="3" name="Segnaposto contenuto 2">
            <a:extLst>
              <a:ext uri="{FF2B5EF4-FFF2-40B4-BE49-F238E27FC236}">
                <a16:creationId xmlns:a16="http://schemas.microsoft.com/office/drawing/2014/main" id="{D63668E2-4072-B8E6-7526-2AADEDA28A74}"/>
              </a:ext>
            </a:extLst>
          </p:cNvPr>
          <p:cNvSpPr>
            <a:spLocks noGrp="1"/>
          </p:cNvSpPr>
          <p:nvPr>
            <p:ph idx="1"/>
          </p:nvPr>
        </p:nvSpPr>
        <p:spPr>
          <a:xfrm>
            <a:off x="700635" y="1773382"/>
            <a:ext cx="10691265" cy="4155832"/>
          </a:xfrm>
        </p:spPr>
        <p:txBody>
          <a:bodyPr/>
          <a:lstStyle/>
          <a:p>
            <a:pPr marL="0" indent="0">
              <a:buNone/>
            </a:pPr>
            <a:r>
              <a:rPr lang="it-IT" dirty="0"/>
              <a:t>SQL Injection è una vulnerabilità di sicurezza in cui un utente malintenzionato sfrutta la mancanza di controlli di input per inserire del codice malevolo SQL, all’interno dell’applicazione Web.</a:t>
            </a:r>
          </a:p>
          <a:p>
            <a:pPr marL="0" indent="0">
              <a:buNone/>
            </a:pPr>
            <a:r>
              <a:rPr lang="it-IT" dirty="0"/>
              <a:t>Nel nostro caso, non abbiamo avuto la necessità di controllare questa problematica in quanto, utilizzando </a:t>
            </a:r>
            <a:r>
              <a:rPr lang="it-IT" dirty="0" err="1"/>
              <a:t>Sequelize</a:t>
            </a:r>
            <a:r>
              <a:rPr lang="it-IT" dirty="0"/>
              <a:t>, fornisce di standard una sicurezza integrata contro l’SQL Injection, e non vengono eseguire query in chiaro. </a:t>
            </a:r>
          </a:p>
          <a:p>
            <a:pPr marL="0" indent="0">
              <a:buNone/>
            </a:pPr>
            <a:r>
              <a:rPr lang="it-IT" dirty="0"/>
              <a:t>Se non avessimo utilizzato </a:t>
            </a:r>
            <a:r>
              <a:rPr lang="it-IT" dirty="0" err="1"/>
              <a:t>Sequelize</a:t>
            </a:r>
            <a:r>
              <a:rPr lang="it-IT" dirty="0"/>
              <a:t>, per ovviare a questa problematica, la soluzione più comune è quella di validare le richieste, per quanto riguarda i dati di input.</a:t>
            </a:r>
          </a:p>
        </p:txBody>
      </p:sp>
    </p:spTree>
    <p:extLst>
      <p:ext uri="{BB962C8B-B14F-4D97-AF65-F5344CB8AC3E}">
        <p14:creationId xmlns:p14="http://schemas.microsoft.com/office/powerpoint/2010/main" val="1472722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7">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92BAE1E5-B9D8-41A4-0EF7-40DB3C1F36FF}"/>
              </a:ext>
            </a:extLst>
          </p:cNvPr>
          <p:cNvSpPr>
            <a:spLocks noGrp="1"/>
          </p:cNvSpPr>
          <p:nvPr>
            <p:ph type="title"/>
          </p:nvPr>
        </p:nvSpPr>
        <p:spPr>
          <a:xfrm>
            <a:off x="694111" y="909637"/>
            <a:ext cx="5933795" cy="1362073"/>
          </a:xfrm>
        </p:spPr>
        <p:txBody>
          <a:bodyPr>
            <a:normAutofit/>
          </a:bodyPr>
          <a:lstStyle/>
          <a:p>
            <a:r>
              <a:rPr lang="it-IT" dirty="0"/>
              <a:t>PROGETTO</a:t>
            </a:r>
          </a:p>
        </p:txBody>
      </p:sp>
      <p:cxnSp>
        <p:nvCxnSpPr>
          <p:cNvPr id="24" name="Straight Connector 19">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5715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EC419651-D090-7B5C-C5AD-1C38421D5267}"/>
              </a:ext>
            </a:extLst>
          </p:cNvPr>
          <p:cNvSpPr>
            <a:spLocks noGrp="1"/>
          </p:cNvSpPr>
          <p:nvPr>
            <p:ph idx="1"/>
          </p:nvPr>
        </p:nvSpPr>
        <p:spPr>
          <a:xfrm>
            <a:off x="700088" y="2276474"/>
            <a:ext cx="6041371" cy="3553109"/>
          </a:xfrm>
        </p:spPr>
        <p:txBody>
          <a:bodyPr>
            <a:normAutofit/>
          </a:bodyPr>
          <a:lstStyle/>
          <a:p>
            <a:pPr marL="0" indent="0">
              <a:lnSpc>
                <a:spcPct val="110000"/>
              </a:lnSpc>
              <a:buNone/>
            </a:pPr>
            <a:r>
              <a:rPr lang="it-IT" sz="1400" dirty="0"/>
              <a:t>Il Progetto sviluppato, consiste nella realizzazione di una Single-Page-Application (SPA) riguardante un sito per una Parrucchiera. </a:t>
            </a:r>
            <a:br>
              <a:rPr lang="it-IT" sz="1400" dirty="0"/>
            </a:br>
            <a:r>
              <a:rPr lang="it-IT" sz="1400" dirty="0"/>
              <a:t>In primo piano, troviamo le sezioni generiche del Sito, accessibili a tutti senza doversi autenticare, quindi : </a:t>
            </a:r>
          </a:p>
          <a:p>
            <a:pPr marL="0" indent="0">
              <a:lnSpc>
                <a:spcPct val="110000"/>
              </a:lnSpc>
              <a:buNone/>
            </a:pPr>
            <a:r>
              <a:rPr lang="it-IT" sz="1400" dirty="0"/>
              <a:t>-Home</a:t>
            </a:r>
          </a:p>
          <a:p>
            <a:pPr marL="0" indent="0">
              <a:lnSpc>
                <a:spcPct val="110000"/>
              </a:lnSpc>
              <a:buNone/>
            </a:pPr>
            <a:r>
              <a:rPr lang="it-IT" sz="1400" dirty="0"/>
              <a:t>-Contatti</a:t>
            </a:r>
          </a:p>
          <a:p>
            <a:pPr marL="0" indent="0">
              <a:lnSpc>
                <a:spcPct val="110000"/>
              </a:lnSpc>
              <a:buNone/>
            </a:pPr>
            <a:r>
              <a:rPr lang="it-IT" sz="1400" dirty="0"/>
              <a:t>-Informazioni</a:t>
            </a:r>
          </a:p>
          <a:p>
            <a:pPr marL="0" indent="0">
              <a:lnSpc>
                <a:spcPct val="110000"/>
              </a:lnSpc>
              <a:buNone/>
            </a:pPr>
            <a:r>
              <a:rPr lang="it-IT" sz="1400" dirty="0"/>
              <a:t>-Prodotti</a:t>
            </a:r>
          </a:p>
          <a:p>
            <a:pPr marL="0" indent="0">
              <a:lnSpc>
                <a:spcPct val="110000"/>
              </a:lnSpc>
              <a:buNone/>
            </a:pPr>
            <a:r>
              <a:rPr lang="it-IT" sz="1400" dirty="0"/>
              <a:t>Successivamente, il Sito è stato strutturato in modo tale da permettere l’autenticazione sia di un Cliente, che può iscriversi, sia dal/i Titolare/i e Dipendenti del Negozio per la gestione.</a:t>
            </a:r>
          </a:p>
        </p:txBody>
      </p:sp>
      <p:pic>
        <p:nvPicPr>
          <p:cNvPr id="4" name="Picture 3" descr="Immagine che contiene cielo notturno&#10;&#10;Descrizione generata automaticamente">
            <a:extLst>
              <a:ext uri="{FF2B5EF4-FFF2-40B4-BE49-F238E27FC236}">
                <a16:creationId xmlns:a16="http://schemas.microsoft.com/office/drawing/2014/main" id="{223F6CF1-26C2-4937-AA94-1AEC4FC26155}"/>
              </a:ext>
            </a:extLst>
          </p:cNvPr>
          <p:cNvPicPr>
            <a:picLocks noChangeAspect="1"/>
          </p:cNvPicPr>
          <p:nvPr/>
        </p:nvPicPr>
        <p:blipFill rotWithShape="1">
          <a:blip r:embed="rId2"/>
          <a:srcRect l="2499" r="51047" b="1"/>
          <a:stretch/>
        </p:blipFill>
        <p:spPr>
          <a:xfrm>
            <a:off x="7315200" y="715218"/>
            <a:ext cx="4076700" cy="5418871"/>
          </a:xfrm>
          <a:prstGeom prst="rect">
            <a:avLst/>
          </a:prstGeom>
        </p:spPr>
      </p:pic>
      <p:cxnSp>
        <p:nvCxnSpPr>
          <p:cNvPr id="22" name="Straight Connector 21">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5715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3592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B3CA38D-7BB0-4D35-BE00-0F48766027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6D105C5-162F-0C90-6F04-EDC00557EF75}"/>
              </a:ext>
            </a:extLst>
          </p:cNvPr>
          <p:cNvSpPr>
            <a:spLocks noGrp="1"/>
          </p:cNvSpPr>
          <p:nvPr>
            <p:ph type="title"/>
          </p:nvPr>
        </p:nvSpPr>
        <p:spPr>
          <a:xfrm>
            <a:off x="700635" y="922096"/>
            <a:ext cx="10691265" cy="1371030"/>
          </a:xfrm>
        </p:spPr>
        <p:txBody>
          <a:bodyPr>
            <a:normAutofit/>
          </a:bodyPr>
          <a:lstStyle/>
          <a:p>
            <a:r>
              <a:rPr lang="it-IT" dirty="0"/>
              <a:t>DASHBOARD CLIENTI</a:t>
            </a:r>
          </a:p>
        </p:txBody>
      </p:sp>
      <p:cxnSp>
        <p:nvCxnSpPr>
          <p:cNvPr id="10" name="Straight Connector 9">
            <a:extLst>
              <a:ext uri="{FF2B5EF4-FFF2-40B4-BE49-F238E27FC236}">
                <a16:creationId xmlns:a16="http://schemas.microsoft.com/office/drawing/2014/main" id="{4514FD1B-A0BF-4C73-A68E-4B1F7299F6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Segnaposto contenuto 2">
            <a:extLst>
              <a:ext uri="{FF2B5EF4-FFF2-40B4-BE49-F238E27FC236}">
                <a16:creationId xmlns:a16="http://schemas.microsoft.com/office/drawing/2014/main" id="{83F0A638-59E3-017A-E413-85FDC5F6F73F}"/>
              </a:ext>
            </a:extLst>
          </p:cNvPr>
          <p:cNvSpPr>
            <a:spLocks noGrp="1"/>
          </p:cNvSpPr>
          <p:nvPr>
            <p:ph idx="1"/>
          </p:nvPr>
        </p:nvSpPr>
        <p:spPr>
          <a:xfrm>
            <a:off x="700635" y="1790700"/>
            <a:ext cx="10691265" cy="4138514"/>
          </a:xfrm>
        </p:spPr>
        <p:txBody>
          <a:bodyPr>
            <a:normAutofit/>
          </a:bodyPr>
          <a:lstStyle/>
          <a:p>
            <a:pPr marL="0" indent="0">
              <a:lnSpc>
                <a:spcPct val="110000"/>
              </a:lnSpc>
              <a:buNone/>
            </a:pPr>
            <a:r>
              <a:rPr lang="it-IT" sz="1400" dirty="0"/>
              <a:t>Come detto precedentemente, i Clienti possono iscriversi al Sito tramite l’email e la password e alcuni dati personali. Una volta aver effettuato l’autenticazione, ci troviamo nella rispettiva Dashboard, divisa in più sezioni: </a:t>
            </a:r>
          </a:p>
          <a:p>
            <a:pPr marL="0" indent="0">
              <a:lnSpc>
                <a:spcPct val="110000"/>
              </a:lnSpc>
              <a:buNone/>
            </a:pPr>
            <a:r>
              <a:rPr lang="it-IT" sz="1400" dirty="0"/>
              <a:t>-Account : in questa sezione, il cliente può vedere le informazioni relative al suo Account e avere la possibilità di modificare le credenziali di accesso. </a:t>
            </a:r>
          </a:p>
          <a:p>
            <a:pPr marL="0" indent="0">
              <a:lnSpc>
                <a:spcPct val="110000"/>
              </a:lnSpc>
              <a:buNone/>
            </a:pPr>
            <a:r>
              <a:rPr lang="it-IT" sz="1400" dirty="0"/>
              <a:t>-Card : qualora il Cliente possiede la Tessera (richiesta in Negozio) verrà visualizzata in questa sezione, assieme alle informazioni, quindi punti, codice e altro. </a:t>
            </a:r>
          </a:p>
          <a:p>
            <a:pPr marL="0" indent="0">
              <a:lnSpc>
                <a:spcPct val="110000"/>
              </a:lnSpc>
              <a:buNone/>
            </a:pPr>
            <a:r>
              <a:rPr lang="it-IT" sz="1400" dirty="0"/>
              <a:t>-Prenotazioni: in questa sezione, il Cliente può vedere il Calendario e poter effettuare una prenotazione direttamente online, vedendo gli orari disponibili. Inoltre, qualora abbia necessità di gestire le prenotazioni effettuate, ha la possibilità di controllarle ed eventualmente eliminarle. </a:t>
            </a:r>
          </a:p>
          <a:p>
            <a:pPr marL="0" indent="0">
              <a:lnSpc>
                <a:spcPct val="110000"/>
              </a:lnSpc>
              <a:buNone/>
            </a:pPr>
            <a:r>
              <a:rPr lang="it-IT" sz="1400" dirty="0"/>
              <a:t>-Premi: quando il Cliente effettua acquisti e possiede la Tessera, riceverà dei punti, assegnati dalla Parrucchiera. In questa sezione il Cliente può vedere tutti i premi disponibili, ed eventualmente riscattarli e ritirarli poi in Negozio fisico.</a:t>
            </a:r>
          </a:p>
          <a:p>
            <a:pPr marL="0" indent="0">
              <a:lnSpc>
                <a:spcPct val="110000"/>
              </a:lnSpc>
              <a:buNone/>
            </a:pPr>
            <a:r>
              <a:rPr lang="it-IT" sz="1400" dirty="0"/>
              <a:t>- Trattamenti: in questa sezione, il Cliente può vedere tutti i trattamenti effettuati all’interno della Parrucchiera.</a:t>
            </a:r>
          </a:p>
        </p:txBody>
      </p:sp>
      <p:cxnSp>
        <p:nvCxnSpPr>
          <p:cNvPr id="12" name="Straight Connector 11">
            <a:extLst>
              <a:ext uri="{FF2B5EF4-FFF2-40B4-BE49-F238E27FC236}">
                <a16:creationId xmlns:a16="http://schemas.microsoft.com/office/drawing/2014/main" id="{18B100A6-1EBC-40AB-BB7E-26807F3CF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989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1B421756-D808-72A2-2262-16B17696EBF1}"/>
              </a:ext>
            </a:extLst>
          </p:cNvPr>
          <p:cNvSpPr>
            <a:spLocks noGrp="1"/>
          </p:cNvSpPr>
          <p:nvPr>
            <p:ph type="title"/>
          </p:nvPr>
        </p:nvSpPr>
        <p:spPr>
          <a:xfrm>
            <a:off x="711273" y="559063"/>
            <a:ext cx="3396420" cy="5256025"/>
          </a:xfrm>
        </p:spPr>
        <p:txBody>
          <a:bodyPr>
            <a:normAutofit/>
          </a:bodyPr>
          <a:lstStyle/>
          <a:p>
            <a:r>
              <a:rPr lang="it-IT" dirty="0"/>
              <a:t>DASHBOARD BACKOFFICE</a:t>
            </a:r>
          </a:p>
        </p:txBody>
      </p:sp>
      <p:cxnSp>
        <p:nvCxnSpPr>
          <p:cNvPr id="10" name="Straight Connector 9">
            <a:extLst>
              <a:ext uri="{FF2B5EF4-FFF2-40B4-BE49-F238E27FC236}">
                <a16:creationId xmlns:a16="http://schemas.microsoft.com/office/drawing/2014/main" id="{0AFF0B6C-73E2-4B40-9280-938C14922C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868629" y="723900"/>
            <a:ext cx="15948" cy="5450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71D03348-6CBE-907C-1A30-847491B6CA47}"/>
              </a:ext>
            </a:extLst>
          </p:cNvPr>
          <p:cNvSpPr>
            <a:spLocks noGrp="1"/>
          </p:cNvSpPr>
          <p:nvPr>
            <p:ph idx="1"/>
          </p:nvPr>
        </p:nvSpPr>
        <p:spPr>
          <a:xfrm>
            <a:off x="5045149" y="622249"/>
            <a:ext cx="6346751" cy="5639712"/>
          </a:xfrm>
        </p:spPr>
        <p:txBody>
          <a:bodyPr>
            <a:noAutofit/>
          </a:bodyPr>
          <a:lstStyle/>
          <a:p>
            <a:pPr marL="0" indent="0">
              <a:buNone/>
            </a:pPr>
            <a:r>
              <a:rPr lang="it-IT" sz="1400" dirty="0"/>
              <a:t>In questo caso, il Titolare avrà già un Account creato per accedere al Sito, con un codice ed una password. Per quanto riguarda i Dipendenti, il Titolare può creare all’interno della Dashboard nuovi Account per i suoi Dipendenti, ed assegnare loro delle restrizioni (accesso completo o ristretto), in modo tale che potranno anche loro accedervi. In base a queste restrizioni, abbiamo diverse sezioni : </a:t>
            </a:r>
          </a:p>
          <a:p>
            <a:pPr marL="0" indent="0">
              <a:buNone/>
            </a:pPr>
            <a:r>
              <a:rPr lang="it-IT" sz="1400" dirty="0"/>
              <a:t>-Account : anche qui, il Titolare/Dipendenti possono vedere i propri dati personali e avere la possibilità di modificare le credenziali di accesso.</a:t>
            </a:r>
          </a:p>
          <a:p>
            <a:pPr marL="0" indent="0">
              <a:buNone/>
            </a:pPr>
            <a:r>
              <a:rPr lang="it-IT" sz="1400" dirty="0"/>
              <a:t>-Account Dipendenti : sezione dedicata al Titolare e/o ai Dipendenti con accesso completo, infatti in questa sezione possiamo creare nuovi Account per i dipendenti e/o rimuoverli. </a:t>
            </a:r>
          </a:p>
          <a:p>
            <a:pPr marL="0" indent="0">
              <a:buNone/>
            </a:pPr>
            <a:r>
              <a:rPr lang="it-IT" sz="1400" dirty="0"/>
              <a:t>-Card : in questa sezione, la Parrucchiera può andare a creare le Tessere per i propri Clienti, aggiungere e/o rimuovere punti.</a:t>
            </a:r>
          </a:p>
          <a:p>
            <a:pPr marL="0" indent="0">
              <a:buNone/>
            </a:pPr>
            <a:r>
              <a:rPr lang="it-IT" sz="1400" dirty="0"/>
              <a:t>-Prenotazioni : in questa sezione, è possibile vedere tutte le prenotazioni (anche quelle odierne) ed eventualmente prendere un appuntamento ad un particolare Cliente o rimuoverlo.</a:t>
            </a:r>
          </a:p>
          <a:p>
            <a:pPr marL="0" indent="0">
              <a:buNone/>
            </a:pPr>
            <a:r>
              <a:rPr lang="it-IT" sz="1400" dirty="0"/>
              <a:t>-Premi : il Titolare o Dipendenti possono creare nuovi premi per i propri Clienti che potranno essere riscattati all’interno del Sito e vedere i premi riscattati da uno specifico Cliente iscritto. </a:t>
            </a:r>
          </a:p>
          <a:p>
            <a:pPr marL="0" indent="0">
              <a:buNone/>
            </a:pPr>
            <a:r>
              <a:rPr lang="it-IT" sz="1400" dirty="0"/>
              <a:t>-Trattamenti: in questa sezione, è possibile cercare un determinato Cliente attraverso nome e cognome e visualizzare i trattamenti da lui effettuati e/o aggiungerli. </a:t>
            </a:r>
          </a:p>
        </p:txBody>
      </p:sp>
    </p:spTree>
    <p:extLst>
      <p:ext uri="{BB962C8B-B14F-4D97-AF65-F5344CB8AC3E}">
        <p14:creationId xmlns:p14="http://schemas.microsoft.com/office/powerpoint/2010/main" val="2423411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2A0F9E-07A0-D069-7242-C13ABC4B0754}"/>
              </a:ext>
            </a:extLst>
          </p:cNvPr>
          <p:cNvSpPr>
            <a:spLocks noGrp="1"/>
          </p:cNvSpPr>
          <p:nvPr>
            <p:ph type="title"/>
          </p:nvPr>
        </p:nvSpPr>
        <p:spPr>
          <a:xfrm>
            <a:off x="700635" y="922096"/>
            <a:ext cx="10691265" cy="832813"/>
          </a:xfrm>
        </p:spPr>
        <p:txBody>
          <a:bodyPr>
            <a:normAutofit/>
          </a:bodyPr>
          <a:lstStyle/>
          <a:p>
            <a:r>
              <a:rPr lang="it-IT" dirty="0"/>
              <a:t>TECNOLOGIE UTILIZZATE : </a:t>
            </a:r>
            <a:r>
              <a:rPr lang="it-IT" dirty="0" err="1"/>
              <a:t>frontend</a:t>
            </a:r>
            <a:r>
              <a:rPr lang="it-IT" dirty="0"/>
              <a:t> </a:t>
            </a:r>
          </a:p>
        </p:txBody>
      </p:sp>
      <p:sp>
        <p:nvSpPr>
          <p:cNvPr id="3" name="Segnaposto contenuto 2">
            <a:extLst>
              <a:ext uri="{FF2B5EF4-FFF2-40B4-BE49-F238E27FC236}">
                <a16:creationId xmlns:a16="http://schemas.microsoft.com/office/drawing/2014/main" id="{EC9EF482-598B-1329-D56D-4733F36EA43F}"/>
              </a:ext>
            </a:extLst>
          </p:cNvPr>
          <p:cNvSpPr>
            <a:spLocks noGrp="1"/>
          </p:cNvSpPr>
          <p:nvPr>
            <p:ph idx="1"/>
          </p:nvPr>
        </p:nvSpPr>
        <p:spPr>
          <a:xfrm>
            <a:off x="700635" y="1662545"/>
            <a:ext cx="10691265" cy="4433455"/>
          </a:xfrm>
        </p:spPr>
        <p:txBody>
          <a:bodyPr>
            <a:normAutofit fontScale="92500"/>
          </a:bodyPr>
          <a:lstStyle/>
          <a:p>
            <a:pPr marL="0" indent="0">
              <a:buNone/>
            </a:pPr>
            <a:r>
              <a:rPr lang="it-IT" dirty="0"/>
              <a:t>Per la realizzazione del </a:t>
            </a:r>
            <a:r>
              <a:rPr lang="it-IT" dirty="0" err="1"/>
              <a:t>Frontend</a:t>
            </a:r>
            <a:r>
              <a:rPr lang="it-IT" dirty="0"/>
              <a:t> della Single-Page-Application, abbiamo utilizzato </a:t>
            </a:r>
            <a:r>
              <a:rPr lang="it-IT" dirty="0" err="1"/>
              <a:t>Angular</a:t>
            </a:r>
            <a:r>
              <a:rPr lang="it-IT" dirty="0"/>
              <a:t>, ossia un framework per lo sviluppo di siti Web. </a:t>
            </a:r>
            <a:br>
              <a:rPr lang="it-IT" dirty="0"/>
            </a:br>
            <a:r>
              <a:rPr lang="it-IT" dirty="0" err="1"/>
              <a:t>Angular</a:t>
            </a:r>
            <a:r>
              <a:rPr lang="it-IT" dirty="0"/>
              <a:t> suddivide il sito in quelle che vengono chiamati Componenti. Un Componente di </a:t>
            </a:r>
            <a:r>
              <a:rPr lang="it-IT" dirty="0" err="1"/>
              <a:t>Angular</a:t>
            </a:r>
            <a:r>
              <a:rPr lang="it-IT" dirty="0"/>
              <a:t> si occupa della logica di interazione dati e utente e definisce l’aspetto della vista. Ogni componente possiede un file .html, .</a:t>
            </a:r>
            <a:r>
              <a:rPr lang="it-IT" dirty="0" err="1"/>
              <a:t>scss</a:t>
            </a:r>
            <a:r>
              <a:rPr lang="it-IT" dirty="0"/>
              <a:t> e un file .</a:t>
            </a:r>
            <a:r>
              <a:rPr lang="it-IT" dirty="0" err="1"/>
              <a:t>ts</a:t>
            </a:r>
            <a:r>
              <a:rPr lang="it-IT" dirty="0"/>
              <a:t> (</a:t>
            </a:r>
            <a:r>
              <a:rPr lang="it-IT" dirty="0" err="1"/>
              <a:t>typescript</a:t>
            </a:r>
            <a:r>
              <a:rPr lang="it-IT" dirty="0"/>
              <a:t>) per la logica del Componente stesso. </a:t>
            </a:r>
          </a:p>
          <a:p>
            <a:pPr marL="0" indent="0">
              <a:buNone/>
            </a:pPr>
            <a:r>
              <a:rPr lang="it-IT" dirty="0"/>
              <a:t>All’interno di </a:t>
            </a:r>
            <a:r>
              <a:rPr lang="it-IT" dirty="0" err="1"/>
              <a:t>Angular</a:t>
            </a:r>
            <a:r>
              <a:rPr lang="it-IT" dirty="0"/>
              <a:t> abbiamo anche utilizzato librerie, tra quelle più importanti troviamo: </a:t>
            </a:r>
          </a:p>
          <a:p>
            <a:pPr marL="0" indent="0">
              <a:buNone/>
            </a:pPr>
            <a:r>
              <a:rPr lang="it-IT" dirty="0"/>
              <a:t>-</a:t>
            </a:r>
            <a:r>
              <a:rPr lang="it-IT" dirty="0" err="1"/>
              <a:t>Material</a:t>
            </a:r>
            <a:r>
              <a:rPr lang="it-IT" dirty="0"/>
              <a:t> </a:t>
            </a:r>
            <a:r>
              <a:rPr lang="it-IT" dirty="0" err="1"/>
              <a:t>Angular</a:t>
            </a:r>
            <a:r>
              <a:rPr lang="it-IT" dirty="0"/>
              <a:t> : componenti che possono essere inseriti all’interno del HTML</a:t>
            </a:r>
          </a:p>
          <a:p>
            <a:pPr marL="0" indent="0">
              <a:buNone/>
            </a:pPr>
            <a:r>
              <a:rPr lang="it-IT" dirty="0"/>
              <a:t>-</a:t>
            </a:r>
            <a:r>
              <a:rPr lang="it-IT" dirty="0" err="1"/>
              <a:t>FullCalendar</a:t>
            </a:r>
            <a:r>
              <a:rPr lang="it-IT" dirty="0"/>
              <a:t> : libreria che fornisce un calendario interattivo, reso disponibile per la sezione delle  prenotazioni. </a:t>
            </a:r>
          </a:p>
          <a:p>
            <a:pPr marL="0" indent="0">
              <a:buNone/>
            </a:pPr>
            <a:r>
              <a:rPr lang="it-IT" dirty="0"/>
              <a:t>-</a:t>
            </a:r>
            <a:r>
              <a:rPr lang="it-IT" dirty="0" err="1"/>
              <a:t>Leaflet</a:t>
            </a:r>
            <a:r>
              <a:rPr lang="it-IT" dirty="0"/>
              <a:t> : libreria che fornisce una mappa per quanto riguarda la sezione delle informazioni del negozio. </a:t>
            </a:r>
          </a:p>
          <a:p>
            <a:pPr marL="0" indent="0">
              <a:buNone/>
            </a:pPr>
            <a:endParaRPr lang="it-IT" dirty="0"/>
          </a:p>
        </p:txBody>
      </p:sp>
    </p:spTree>
    <p:extLst>
      <p:ext uri="{BB962C8B-B14F-4D97-AF65-F5344CB8AC3E}">
        <p14:creationId xmlns:p14="http://schemas.microsoft.com/office/powerpoint/2010/main" val="2090056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C4FF68-7257-E88F-8FD5-7C8592B5FEF8}"/>
              </a:ext>
            </a:extLst>
          </p:cNvPr>
          <p:cNvSpPr>
            <a:spLocks noGrp="1"/>
          </p:cNvSpPr>
          <p:nvPr>
            <p:ph type="title"/>
          </p:nvPr>
        </p:nvSpPr>
        <p:spPr/>
        <p:txBody>
          <a:bodyPr/>
          <a:lstStyle/>
          <a:p>
            <a:r>
              <a:rPr lang="it-IT" dirty="0"/>
              <a:t>Tecnologie utilizzate : </a:t>
            </a:r>
            <a:r>
              <a:rPr lang="it-IT" dirty="0" err="1"/>
              <a:t>Backend</a:t>
            </a:r>
            <a:endParaRPr lang="it-IT" dirty="0"/>
          </a:p>
        </p:txBody>
      </p:sp>
      <p:sp>
        <p:nvSpPr>
          <p:cNvPr id="3" name="Segnaposto contenuto 2">
            <a:extLst>
              <a:ext uri="{FF2B5EF4-FFF2-40B4-BE49-F238E27FC236}">
                <a16:creationId xmlns:a16="http://schemas.microsoft.com/office/drawing/2014/main" id="{24D035FD-C488-8AEC-B309-C3A991117318}"/>
              </a:ext>
            </a:extLst>
          </p:cNvPr>
          <p:cNvSpPr>
            <a:spLocks noGrp="1"/>
          </p:cNvSpPr>
          <p:nvPr>
            <p:ph idx="1"/>
          </p:nvPr>
        </p:nvSpPr>
        <p:spPr>
          <a:xfrm>
            <a:off x="700635" y="1748589"/>
            <a:ext cx="10691265" cy="4180625"/>
          </a:xfrm>
        </p:spPr>
        <p:txBody>
          <a:bodyPr>
            <a:normAutofit fontScale="85000" lnSpcReduction="20000"/>
          </a:bodyPr>
          <a:lstStyle/>
          <a:p>
            <a:pPr marL="0" indent="0">
              <a:buNone/>
            </a:pPr>
            <a:r>
              <a:rPr lang="it-IT" dirty="0"/>
              <a:t>Per la realizzazione del </a:t>
            </a:r>
            <a:r>
              <a:rPr lang="it-IT" dirty="0" err="1"/>
              <a:t>Backend</a:t>
            </a:r>
            <a:r>
              <a:rPr lang="it-IT" dirty="0"/>
              <a:t>, abbiamo utilizzato </a:t>
            </a:r>
            <a:r>
              <a:rPr lang="it-IT" dirty="0" err="1"/>
              <a:t>NodeJs</a:t>
            </a:r>
            <a:r>
              <a:rPr lang="it-IT" dirty="0"/>
              <a:t> con Express ossia un framework  per quanto riguarda il modulo HTTP, infatti utilizza un modello Client - Server per accettare le richieste dal </a:t>
            </a:r>
            <a:r>
              <a:rPr lang="it-IT" dirty="0" err="1"/>
              <a:t>Frontend</a:t>
            </a:r>
            <a:r>
              <a:rPr lang="it-IT" dirty="0"/>
              <a:t> e inviare risposte. </a:t>
            </a:r>
          </a:p>
          <a:p>
            <a:pPr marL="0" indent="0">
              <a:buNone/>
            </a:pPr>
            <a:r>
              <a:rPr lang="it-IT" dirty="0"/>
              <a:t>Al suo interno, abbiamo utilizzato molti pacchetti/librerie, tra quelle più importanti troviamo : </a:t>
            </a:r>
          </a:p>
          <a:p>
            <a:pPr marL="0" indent="0">
              <a:buNone/>
            </a:pPr>
            <a:r>
              <a:rPr lang="it-IT" dirty="0"/>
              <a:t>-</a:t>
            </a:r>
            <a:r>
              <a:rPr lang="it-IT" dirty="0" err="1"/>
              <a:t>Sequelize</a:t>
            </a:r>
            <a:r>
              <a:rPr lang="it-IT" dirty="0"/>
              <a:t> : un ORM (Object-Relation Mapping) che consente di interagire con i Database relazionali utilizzando JavaScript. Semplifica la gestione del Database soprattutto le operazioni su di esso, quindi creazione, rimozione e molto altro evitando di scrivere query SQL. </a:t>
            </a:r>
            <a:br>
              <a:rPr lang="it-IT" dirty="0"/>
            </a:br>
            <a:r>
              <a:rPr lang="it-IT" dirty="0" err="1"/>
              <a:t>Sequelize</a:t>
            </a:r>
            <a:r>
              <a:rPr lang="it-IT" dirty="0"/>
              <a:t> permette di definire Modelli di Dati che saranno tabelle nel </a:t>
            </a:r>
            <a:r>
              <a:rPr lang="it-IT" dirty="0" err="1"/>
              <a:t>DataBase</a:t>
            </a:r>
            <a:r>
              <a:rPr lang="it-IT" dirty="0"/>
              <a:t>, e relazioni tra queste tabelle. </a:t>
            </a:r>
          </a:p>
          <a:p>
            <a:pPr marL="0" indent="0">
              <a:buNone/>
            </a:pPr>
            <a:r>
              <a:rPr lang="it-IT" dirty="0"/>
              <a:t>-</a:t>
            </a:r>
            <a:r>
              <a:rPr lang="it-IT" dirty="0" err="1"/>
              <a:t>Bcrypt</a:t>
            </a:r>
            <a:r>
              <a:rPr lang="it-IT" dirty="0"/>
              <a:t> : questa libreria è stata utile per quanto riguarda la sicurezza delle password. In quanto, non devono essere salvate password in chiaro all’interno del Database, </a:t>
            </a:r>
            <a:r>
              <a:rPr lang="it-IT" dirty="0" err="1"/>
              <a:t>bcrypt</a:t>
            </a:r>
            <a:r>
              <a:rPr lang="it-IT" dirty="0"/>
              <a:t> fornisce una serie di metodi per l’</a:t>
            </a:r>
            <a:r>
              <a:rPr lang="it-IT" dirty="0" err="1"/>
              <a:t>hashing</a:t>
            </a:r>
            <a:r>
              <a:rPr lang="it-IT" dirty="0"/>
              <a:t> e la verifica delle password. Supporta anche la generazione di Salt casuali, per aumentare la sicurezza</a:t>
            </a:r>
          </a:p>
          <a:p>
            <a:pPr marL="0" indent="0">
              <a:buNone/>
            </a:pPr>
            <a:r>
              <a:rPr lang="it-IT" dirty="0"/>
              <a:t>-</a:t>
            </a:r>
            <a:r>
              <a:rPr lang="it-IT" dirty="0" err="1"/>
              <a:t>jsonwebtoken</a:t>
            </a:r>
            <a:r>
              <a:rPr lang="it-IT" dirty="0"/>
              <a:t> : libreria utilizzata per la generazione e la verifica di token JWT per l’autenticazione e l’autorizzazione, in quanto i token JWT possono contenere informazioni sull’autorizzazione dell’utente, e scadere dopo un certo periodo di tempo. </a:t>
            </a:r>
          </a:p>
          <a:p>
            <a:pPr marL="0" indent="0">
              <a:buNone/>
            </a:pPr>
            <a:endParaRPr lang="it-IT" dirty="0"/>
          </a:p>
          <a:p>
            <a:pPr marL="0" indent="0">
              <a:buNone/>
            </a:pPr>
            <a:endParaRPr lang="it-IT" dirty="0"/>
          </a:p>
        </p:txBody>
      </p:sp>
    </p:spTree>
    <p:extLst>
      <p:ext uri="{BB962C8B-B14F-4D97-AF65-F5344CB8AC3E}">
        <p14:creationId xmlns:p14="http://schemas.microsoft.com/office/powerpoint/2010/main" val="137109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82CE90-C4A2-6452-4E30-86CB0EFBD635}"/>
              </a:ext>
            </a:extLst>
          </p:cNvPr>
          <p:cNvSpPr>
            <a:spLocks noGrp="1"/>
          </p:cNvSpPr>
          <p:nvPr>
            <p:ph type="title"/>
          </p:nvPr>
        </p:nvSpPr>
        <p:spPr>
          <a:xfrm>
            <a:off x="700635" y="922096"/>
            <a:ext cx="10691265" cy="758922"/>
          </a:xfrm>
        </p:spPr>
        <p:txBody>
          <a:bodyPr/>
          <a:lstStyle/>
          <a:p>
            <a:r>
              <a:rPr lang="it-IT" dirty="0"/>
              <a:t>TECNOLOGIE UTILIZZATE : DATABASE</a:t>
            </a:r>
          </a:p>
        </p:txBody>
      </p:sp>
      <p:sp>
        <p:nvSpPr>
          <p:cNvPr id="3" name="Segnaposto contenuto 2">
            <a:extLst>
              <a:ext uri="{FF2B5EF4-FFF2-40B4-BE49-F238E27FC236}">
                <a16:creationId xmlns:a16="http://schemas.microsoft.com/office/drawing/2014/main" id="{523CC190-627B-52F4-1D69-A3A1B1BC879D}"/>
              </a:ext>
            </a:extLst>
          </p:cNvPr>
          <p:cNvSpPr>
            <a:spLocks noGrp="1"/>
          </p:cNvSpPr>
          <p:nvPr>
            <p:ph idx="1"/>
          </p:nvPr>
        </p:nvSpPr>
        <p:spPr>
          <a:xfrm>
            <a:off x="750367" y="2432242"/>
            <a:ext cx="10691265" cy="1993515"/>
          </a:xfrm>
        </p:spPr>
        <p:txBody>
          <a:bodyPr/>
          <a:lstStyle/>
          <a:p>
            <a:pPr marL="0" indent="0">
              <a:buNone/>
            </a:pPr>
            <a:r>
              <a:rPr lang="it-IT" dirty="0"/>
              <a:t>Per la persistenza dei dati abbiamo scelto di utilizzare un Database relazionale chiamato </a:t>
            </a:r>
            <a:r>
              <a:rPr lang="it-IT" dirty="0" err="1"/>
              <a:t>MariaDb</a:t>
            </a:r>
            <a:r>
              <a:rPr lang="it-IT" dirty="0"/>
              <a:t>, molto utilizzato poiché è anche Open-Source.</a:t>
            </a:r>
          </a:p>
          <a:p>
            <a:pPr marL="0" indent="0">
              <a:buNone/>
            </a:pPr>
            <a:r>
              <a:rPr lang="it-IT" dirty="0"/>
              <a:t>Come detto in precedenza, </a:t>
            </a:r>
            <a:r>
              <a:rPr lang="it-IT" dirty="0" err="1"/>
              <a:t>Sequelize</a:t>
            </a:r>
            <a:r>
              <a:rPr lang="it-IT" dirty="0"/>
              <a:t> gestisce il Database che viene importato all’interno di </a:t>
            </a:r>
            <a:r>
              <a:rPr lang="it-IT" dirty="0" err="1"/>
              <a:t>NodeJs</a:t>
            </a:r>
            <a:r>
              <a:rPr lang="it-IT" dirty="0"/>
              <a:t> dopo aver installato la libreria ‘</a:t>
            </a:r>
            <a:r>
              <a:rPr lang="it-IT" dirty="0" err="1"/>
              <a:t>mysql</a:t>
            </a:r>
            <a:r>
              <a:rPr lang="it-IT" dirty="0"/>
              <a:t>’.</a:t>
            </a:r>
          </a:p>
        </p:txBody>
      </p:sp>
    </p:spTree>
    <p:extLst>
      <p:ext uri="{BB962C8B-B14F-4D97-AF65-F5344CB8AC3E}">
        <p14:creationId xmlns:p14="http://schemas.microsoft.com/office/powerpoint/2010/main" val="1385844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C8B973-CB5A-0C37-976C-61BC278F2E43}"/>
              </a:ext>
            </a:extLst>
          </p:cNvPr>
          <p:cNvSpPr>
            <a:spLocks noGrp="1"/>
          </p:cNvSpPr>
          <p:nvPr>
            <p:ph type="title"/>
          </p:nvPr>
        </p:nvSpPr>
        <p:spPr>
          <a:xfrm>
            <a:off x="700635" y="922096"/>
            <a:ext cx="10691265" cy="721977"/>
          </a:xfrm>
        </p:spPr>
        <p:txBody>
          <a:bodyPr>
            <a:normAutofit fontScale="90000"/>
          </a:bodyPr>
          <a:lstStyle/>
          <a:p>
            <a:r>
              <a:rPr lang="it-IT" dirty="0"/>
              <a:t>AUTENTICAZIONE</a:t>
            </a:r>
            <a:br>
              <a:rPr lang="it-IT" dirty="0"/>
            </a:br>
            <a:endParaRPr lang="it-IT" dirty="0"/>
          </a:p>
        </p:txBody>
      </p:sp>
      <p:sp>
        <p:nvSpPr>
          <p:cNvPr id="3" name="Segnaposto contenuto 2">
            <a:extLst>
              <a:ext uri="{FF2B5EF4-FFF2-40B4-BE49-F238E27FC236}">
                <a16:creationId xmlns:a16="http://schemas.microsoft.com/office/drawing/2014/main" id="{9BC91A3A-C475-66DB-D10C-CDF489653FD6}"/>
              </a:ext>
            </a:extLst>
          </p:cNvPr>
          <p:cNvSpPr>
            <a:spLocks noGrp="1"/>
          </p:cNvSpPr>
          <p:nvPr>
            <p:ph idx="1"/>
          </p:nvPr>
        </p:nvSpPr>
        <p:spPr>
          <a:xfrm>
            <a:off x="700635" y="1551709"/>
            <a:ext cx="10691265" cy="4498109"/>
          </a:xfrm>
        </p:spPr>
        <p:txBody>
          <a:bodyPr/>
          <a:lstStyle/>
          <a:p>
            <a:pPr marL="0" indent="0">
              <a:buNone/>
            </a:pPr>
            <a:r>
              <a:rPr lang="it-IT" dirty="0"/>
              <a:t>Per quanto riguarda l’autenticazione, abbiamo utilizzato quelli che sono i token (access-token, refresh-token) in quanto trattandosi di una SPA, è stato più comodo utilizzare i token al posto delle sessioni. </a:t>
            </a:r>
          </a:p>
          <a:p>
            <a:pPr marL="0" indent="0">
              <a:buNone/>
            </a:pPr>
            <a:r>
              <a:rPr lang="it-IT" dirty="0"/>
              <a:t>Quando un utente o dipendente effettua il login, e questo va a buon fine, riceve un access token ed un refresh token. Ogni volta che un utente effettua delle richieste, quindi contatta il Server, deve inviare l’access token, così che il Server verifica se questo stesso ancora è valido. Se ancora è valido, la richiesta va a buon fine, se l’access token è scaduto è necessario richiedere nuovi token attraverso il refresh token. Tutto questo è reso possibile attraverso un </a:t>
            </a:r>
            <a:r>
              <a:rPr lang="it-IT" dirty="0" err="1"/>
              <a:t>Interceptor</a:t>
            </a:r>
            <a:r>
              <a:rPr lang="it-IT" dirty="0"/>
              <a:t>, implementato in </a:t>
            </a:r>
            <a:r>
              <a:rPr lang="it-IT" dirty="0" err="1"/>
              <a:t>Angular</a:t>
            </a:r>
            <a:r>
              <a:rPr lang="it-IT" dirty="0"/>
              <a:t>. L’</a:t>
            </a:r>
            <a:r>
              <a:rPr lang="it-IT" dirty="0" err="1"/>
              <a:t>interceptor</a:t>
            </a:r>
            <a:r>
              <a:rPr lang="it-IT" dirty="0"/>
              <a:t> sta sempre in ascolto pronto a ricevere un errore di tipo 403 dal Server, che indica la scadenza del token, e a quel punto, effettua una richiesta al </a:t>
            </a:r>
            <a:r>
              <a:rPr lang="it-IT" dirty="0" err="1"/>
              <a:t>Backend</a:t>
            </a:r>
            <a:r>
              <a:rPr lang="it-IT" dirty="0"/>
              <a:t> per la generazione dei nuovi token. </a:t>
            </a:r>
          </a:p>
        </p:txBody>
      </p:sp>
    </p:spTree>
    <p:extLst>
      <p:ext uri="{BB962C8B-B14F-4D97-AF65-F5344CB8AC3E}">
        <p14:creationId xmlns:p14="http://schemas.microsoft.com/office/powerpoint/2010/main" val="3547278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D65A9D-0840-79DC-635A-F2DA33DD7228}"/>
              </a:ext>
            </a:extLst>
          </p:cNvPr>
          <p:cNvSpPr>
            <a:spLocks noGrp="1"/>
          </p:cNvSpPr>
          <p:nvPr>
            <p:ph type="title"/>
          </p:nvPr>
        </p:nvSpPr>
        <p:spPr>
          <a:xfrm>
            <a:off x="700635" y="922096"/>
            <a:ext cx="10691265" cy="712740"/>
          </a:xfrm>
        </p:spPr>
        <p:txBody>
          <a:bodyPr/>
          <a:lstStyle/>
          <a:p>
            <a:r>
              <a:rPr lang="it-IT" dirty="0"/>
              <a:t>PROBLEMATICHE : CORS</a:t>
            </a:r>
          </a:p>
        </p:txBody>
      </p:sp>
      <p:sp>
        <p:nvSpPr>
          <p:cNvPr id="3" name="Segnaposto contenuto 2">
            <a:extLst>
              <a:ext uri="{FF2B5EF4-FFF2-40B4-BE49-F238E27FC236}">
                <a16:creationId xmlns:a16="http://schemas.microsoft.com/office/drawing/2014/main" id="{E13C6766-24AF-6CC6-EF62-300FC07C2349}"/>
              </a:ext>
            </a:extLst>
          </p:cNvPr>
          <p:cNvSpPr>
            <a:spLocks noGrp="1"/>
          </p:cNvSpPr>
          <p:nvPr>
            <p:ph idx="1"/>
          </p:nvPr>
        </p:nvSpPr>
        <p:spPr>
          <a:xfrm>
            <a:off x="700635" y="1634835"/>
            <a:ext cx="10691265" cy="4627419"/>
          </a:xfrm>
        </p:spPr>
        <p:txBody>
          <a:bodyPr/>
          <a:lstStyle/>
          <a:p>
            <a:pPr marL="0" indent="0">
              <a:buNone/>
            </a:pPr>
            <a:endParaRPr lang="it-IT" dirty="0"/>
          </a:p>
          <a:p>
            <a:pPr marL="0" indent="0">
              <a:buNone/>
            </a:pPr>
            <a:r>
              <a:rPr lang="it-IT" dirty="0"/>
              <a:t>Il CORS (Cross-</a:t>
            </a:r>
            <a:r>
              <a:rPr lang="it-IT" dirty="0" err="1"/>
              <a:t>Origin</a:t>
            </a:r>
            <a:r>
              <a:rPr lang="it-IT" dirty="0"/>
              <a:t> </a:t>
            </a:r>
            <a:r>
              <a:rPr lang="it-IT" dirty="0" err="1"/>
              <a:t>Resourcing</a:t>
            </a:r>
            <a:r>
              <a:rPr lang="it-IT" dirty="0"/>
              <a:t> Sharing) è un meccanismo di sicurezza implementato dai Browser Web per limitare l’accesso alle risorse di un Sito Web da un altro Sito Web di un dominio diverso da quello stesso. Impedisce a una pagina Web di un dominio di accedere alle risorse di un altro dominio, a meno che non sia esplicitamente autorizzato dal Server del secondo dominio. Nel nostro caso, avendo il </a:t>
            </a:r>
            <a:r>
              <a:rPr lang="it-IT" dirty="0" err="1"/>
              <a:t>Frontend</a:t>
            </a:r>
            <a:r>
              <a:rPr lang="it-IT" dirty="0"/>
              <a:t> in esecuzione sulla porta </a:t>
            </a:r>
            <a:r>
              <a:rPr lang="it-IT" dirty="0">
                <a:hlinkClick r:id="rId2"/>
              </a:rPr>
              <a:t>https://localhost:4200</a:t>
            </a:r>
            <a:r>
              <a:rPr lang="it-IT" dirty="0"/>
              <a:t> ed il </a:t>
            </a:r>
            <a:r>
              <a:rPr lang="it-IT" dirty="0" err="1"/>
              <a:t>Backend</a:t>
            </a:r>
            <a:r>
              <a:rPr lang="it-IT" dirty="0"/>
              <a:t> sulla porta </a:t>
            </a:r>
            <a:r>
              <a:rPr lang="it-IT" dirty="0">
                <a:hlinkClick r:id="rId3"/>
              </a:rPr>
              <a:t>https://localhost:3000</a:t>
            </a:r>
            <a:r>
              <a:rPr lang="it-IT" dirty="0"/>
              <a:t>, è stato necessario utilizzare un proxy nel </a:t>
            </a:r>
            <a:r>
              <a:rPr lang="it-IT" dirty="0" err="1"/>
              <a:t>Frontend</a:t>
            </a:r>
            <a:r>
              <a:rPr lang="it-IT" dirty="0"/>
              <a:t>. Quindi un file chiamato </a:t>
            </a:r>
            <a:r>
              <a:rPr lang="it-IT" dirty="0" err="1"/>
              <a:t>proxy.config.json</a:t>
            </a:r>
            <a:r>
              <a:rPr lang="it-IT" dirty="0"/>
              <a:t> dove è possibile notare che tutte le chiamate effettuate sulla porta 4200/api, vengono reindirizzate sulla porta 3000/api, non generando più errori di CORS.</a:t>
            </a:r>
          </a:p>
        </p:txBody>
      </p:sp>
    </p:spTree>
    <p:extLst>
      <p:ext uri="{BB962C8B-B14F-4D97-AF65-F5344CB8AC3E}">
        <p14:creationId xmlns:p14="http://schemas.microsoft.com/office/powerpoint/2010/main" val="1899664955"/>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121</TotalTime>
  <Words>1403</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10</vt:i4>
      </vt:variant>
    </vt:vector>
  </HeadingPairs>
  <TitlesOfParts>
    <vt:vector size="14" baseType="lpstr">
      <vt:lpstr>Arial</vt:lpstr>
      <vt:lpstr>Calisto MT</vt:lpstr>
      <vt:lpstr>Univers Condensed</vt:lpstr>
      <vt:lpstr>ChronicleVTI</vt:lpstr>
      <vt:lpstr>HAIRDRESSER SITE</vt:lpstr>
      <vt:lpstr>PROGETTO</vt:lpstr>
      <vt:lpstr>DASHBOARD CLIENTI</vt:lpstr>
      <vt:lpstr>DASHBOARD BACKOFFICE</vt:lpstr>
      <vt:lpstr>TECNOLOGIE UTILIZZATE : frontend </vt:lpstr>
      <vt:lpstr>Tecnologie utilizzate : Backend</vt:lpstr>
      <vt:lpstr>TECNOLOGIE UTILIZZATE : DATABASE</vt:lpstr>
      <vt:lpstr>AUTENTICAZIONE </vt:lpstr>
      <vt:lpstr>PROBLEMATICHE : CORS</vt:lpstr>
      <vt:lpstr>PROBLEMATICA : SQL INJECTION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HAIRDRESSER SITE</dc:title>
  <dc:creator>Alessio Giacchè</dc:creator>
  <cp:lastModifiedBy>Alessio Giacchè</cp:lastModifiedBy>
  <cp:revision>2</cp:revision>
  <dcterms:created xsi:type="dcterms:W3CDTF">2023-03-11T17:34:32Z</dcterms:created>
  <dcterms:modified xsi:type="dcterms:W3CDTF">2023-03-12T15:00:07Z</dcterms:modified>
</cp:coreProperties>
</file>