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96" r:id="rId3"/>
    <p:sldId id="297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9" r:id="rId18"/>
    <p:sldId id="280" r:id="rId19"/>
    <p:sldId id="286" r:id="rId20"/>
    <p:sldId id="281" r:id="rId21"/>
    <p:sldId id="282" r:id="rId22"/>
    <p:sldId id="283" r:id="rId23"/>
    <p:sldId id="287" r:id="rId24"/>
    <p:sldId id="288" r:id="rId25"/>
    <p:sldId id="289" r:id="rId26"/>
    <p:sldId id="292" r:id="rId27"/>
    <p:sldId id="258" r:id="rId28"/>
    <p:sldId id="259" r:id="rId29"/>
    <p:sldId id="290" r:id="rId30"/>
    <p:sldId id="291" r:id="rId31"/>
    <p:sldId id="298" r:id="rId32"/>
    <p:sldId id="293" r:id="rId33"/>
    <p:sldId id="29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367"/>
    <a:srgbClr val="D55997"/>
    <a:srgbClr val="EB2D5A"/>
    <a:srgbClr val="B9EDD5"/>
    <a:srgbClr val="CBED7F"/>
    <a:srgbClr val="B0E3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249E-DFF3-4157-A120-BD19419FBB7C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5423-67CB-425D-A29E-780F5FDCC7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222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1210-6C79-4461-BF96-05B8E4AB6C1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35423-67CB-425D-A29E-780F5FDCC75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35423-67CB-425D-A29E-780F5FDCC75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5.jpeg"/><Relationship Id="rId7" Type="http://schemas.openxmlformats.org/officeDocument/2006/relationships/image" Target="../media/image48.wmf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5" Type="http://schemas.openxmlformats.org/officeDocument/2006/relationships/image" Target="../media/image25.wmf"/><Relationship Id="rId4" Type="http://schemas.openxmlformats.org/officeDocument/2006/relationships/image" Target="../media/image46.png"/><Relationship Id="rId9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image" Target="../media/image52.jpeg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png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7" Type="http://schemas.openxmlformats.org/officeDocument/2006/relationships/image" Target="../media/image94.jpeg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jpeg"/><Relationship Id="rId5" Type="http://schemas.openxmlformats.org/officeDocument/2006/relationships/image" Target="../media/image92.wmf"/><Relationship Id="rId4" Type="http://schemas.openxmlformats.org/officeDocument/2006/relationships/image" Target="../media/image9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jpe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wmf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wmf"/><Relationship Id="rId14" Type="http://schemas.openxmlformats.org/officeDocument/2006/relationships/image" Target="../media/image12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jpeg"/><Relationship Id="rId3" Type="http://schemas.openxmlformats.org/officeDocument/2006/relationships/image" Target="../media/image126.jpeg"/><Relationship Id="rId7" Type="http://schemas.openxmlformats.org/officeDocument/2006/relationships/image" Target="../media/image130.jpeg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8.wmf"/><Relationship Id="rId7" Type="http://schemas.openxmlformats.org/officeDocument/2006/relationships/image" Target="../media/image141.wmf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jpeg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wmf"/><Relationship Id="rId7" Type="http://schemas.openxmlformats.org/officeDocument/2006/relationships/image" Target="../media/image148.jpeg"/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w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11" Type="http://schemas.openxmlformats.org/officeDocument/2006/relationships/image" Target="../media/image159.wmf"/><Relationship Id="rId5" Type="http://schemas.openxmlformats.org/officeDocument/2006/relationships/image" Target="../media/image153.jpeg"/><Relationship Id="rId10" Type="http://schemas.openxmlformats.org/officeDocument/2006/relationships/image" Target="../media/image158.wmf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gif"/><Relationship Id="rId2" Type="http://schemas.openxmlformats.org/officeDocument/2006/relationships/image" Target="../media/image16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wmf"/><Relationship Id="rId4" Type="http://schemas.openxmlformats.org/officeDocument/2006/relationships/image" Target="../media/image16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wmf"/><Relationship Id="rId7" Type="http://schemas.openxmlformats.org/officeDocument/2006/relationships/image" Target="../media/image30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png"/><Relationship Id="rId4" Type="http://schemas.openxmlformats.org/officeDocument/2006/relationships/image" Target="../media/image27.wmf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                          физика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736"/>
            <a:ext cx="8686800" cy="5143536"/>
          </a:xfrm>
        </p:spPr>
        <p:txBody>
          <a:bodyPr>
            <a:normAutofit/>
          </a:bodyPr>
          <a:lstStyle/>
          <a:p>
            <a:pPr lvl="4"/>
            <a:endParaRPr lang="en-US" sz="4000" b="1" dirty="0" smtClean="0">
              <a:solidFill>
                <a:srgbClr val="7030A0"/>
              </a:solidFill>
              <a:latin typeface="Monotype Corsiva" pitchFamily="66" charset="0"/>
              <a:cs typeface="Arial" pitchFamily="34" charset="0"/>
            </a:endParaRPr>
          </a:p>
          <a:p>
            <a:pPr lvl="4"/>
            <a:r>
              <a:rPr lang="ru-RU" sz="4000" b="1" dirty="0" smtClean="0">
                <a:solidFill>
                  <a:srgbClr val="7030A0"/>
                </a:solidFill>
                <a:latin typeface="Monotype Corsiva" pitchFamily="66" charset="0"/>
                <a:cs typeface="Arial" pitchFamily="34" charset="0"/>
              </a:rPr>
              <a:t> Опорные конспекты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</a:p>
          <a:p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43240" y="2643182"/>
            <a:ext cx="5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571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29652" y="1357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127942"/>
            <a:ext cx="4071966" cy="2554545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                    </a:t>
            </a:r>
            <a:r>
              <a:rPr lang="ru-RU" sz="1600" b="1" i="1" dirty="0" smtClean="0">
                <a:solidFill>
                  <a:srgbClr val="C00000"/>
                </a:solidFill>
              </a:rPr>
              <a:t>СОДЕРЖАНИЕ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1.Кинематика                    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     </a:t>
            </a:r>
            <a:r>
              <a:rPr lang="ru-RU" sz="1600" b="1" i="1" dirty="0" smtClean="0">
                <a:solidFill>
                  <a:srgbClr val="002060"/>
                </a:solidFill>
              </a:rPr>
              <a:t>2 – 6 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2. Динамика                       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    </a:t>
            </a:r>
            <a:r>
              <a:rPr lang="ru-RU" sz="1600" b="1" i="1" dirty="0" smtClean="0">
                <a:solidFill>
                  <a:srgbClr val="002060"/>
                </a:solidFill>
              </a:rPr>
              <a:t>7 – 15 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3. Законы сохранения  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      </a:t>
            </a:r>
            <a:r>
              <a:rPr lang="ru-RU" sz="1600" b="1" i="1" dirty="0" smtClean="0">
                <a:solidFill>
                  <a:srgbClr val="002060"/>
                </a:solidFill>
              </a:rPr>
              <a:t>16 – 18 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4. Молекулярная физика   </a:t>
            </a:r>
            <a:r>
              <a:rPr lang="ru-RU" sz="1600" b="1" i="1" dirty="0" smtClean="0">
                <a:solidFill>
                  <a:srgbClr val="002060"/>
                </a:solidFill>
              </a:rPr>
              <a:t>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19 – 21 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5. Электростатика      </a:t>
            </a:r>
            <a:r>
              <a:rPr lang="ru-RU" sz="1600" b="1" i="1" dirty="0" smtClean="0">
                <a:solidFill>
                  <a:srgbClr val="002060"/>
                </a:solidFill>
              </a:rPr>
              <a:t>    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22 – 24 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6. Законы постоянного тока           25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7. Электромагнетизм      </a:t>
            </a:r>
            <a:r>
              <a:rPr lang="ru-RU" sz="1600" b="1" i="1" dirty="0" smtClean="0">
                <a:solidFill>
                  <a:srgbClr val="002060"/>
                </a:solidFill>
              </a:rPr>
              <a:t>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26 – 29 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8. Механические колебания    </a:t>
            </a:r>
            <a:r>
              <a:rPr lang="ru-RU" sz="1600" b="1" i="1" dirty="0" smtClean="0">
                <a:solidFill>
                  <a:srgbClr val="002060"/>
                </a:solidFill>
              </a:rPr>
              <a:t> 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30</a:t>
            </a:r>
          </a:p>
          <a:p>
            <a:r>
              <a:rPr lang="ru-RU" sz="1600" b="1" i="1" dirty="0" smtClean="0">
                <a:solidFill>
                  <a:srgbClr val="002060"/>
                </a:solidFill>
              </a:rPr>
              <a:t>9. Оптика                                 </a:t>
            </a:r>
            <a:r>
              <a:rPr lang="ru-RU" sz="1600" b="1" i="1" dirty="0" smtClean="0">
                <a:solidFill>
                  <a:srgbClr val="002060"/>
                </a:solidFill>
              </a:rPr>
              <a:t>     </a:t>
            </a:r>
            <a:r>
              <a:rPr lang="ru-RU" sz="1600" b="1" i="1" dirty="0" smtClean="0">
                <a:solidFill>
                  <a:srgbClr val="002060"/>
                </a:solidFill>
              </a:rPr>
              <a:t>31 - 32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158" y="2143116"/>
            <a:ext cx="8358246" cy="9286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5634" y="0"/>
            <a:ext cx="8229600" cy="785813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Второй закон Ньютона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8709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Изменение скорости тела возможно только при взаимодействии</a:t>
            </a:r>
          </a:p>
          <a:p>
            <a:r>
              <a:rPr lang="ru-RU" sz="2400" dirty="0" smtClean="0"/>
              <a:t>Степень изменения скорости (</a:t>
            </a:r>
            <a:r>
              <a:rPr lang="ru-RU" sz="2400" b="1" dirty="0" smtClean="0">
                <a:solidFill>
                  <a:srgbClr val="002060"/>
                </a:solidFill>
              </a:rPr>
              <a:t>ускорение</a:t>
            </a:r>
            <a:r>
              <a:rPr lang="ru-RU" sz="2400" dirty="0" smtClean="0"/>
              <a:t>) зависит от характера </a:t>
            </a:r>
          </a:p>
          <a:p>
            <a:r>
              <a:rPr lang="ru-RU" sz="2400" dirty="0" smtClean="0"/>
              <a:t>взаимодействия  (</a:t>
            </a:r>
            <a:r>
              <a:rPr lang="ru-RU" sz="2400" b="1" dirty="0" smtClean="0">
                <a:solidFill>
                  <a:srgbClr val="002060"/>
                </a:solidFill>
              </a:rPr>
              <a:t>силы</a:t>
            </a:r>
            <a:r>
              <a:rPr lang="ru-RU" sz="2400" dirty="0" smtClean="0"/>
              <a:t>) и меры инертности тела (</a:t>
            </a:r>
            <a:r>
              <a:rPr lang="ru-RU" sz="2400" b="1" dirty="0" smtClean="0">
                <a:solidFill>
                  <a:srgbClr val="002060"/>
                </a:solidFill>
              </a:rPr>
              <a:t>массы</a:t>
            </a:r>
            <a:r>
              <a:rPr lang="ru-RU" sz="2400" dirty="0" smtClean="0"/>
              <a:t>)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7838" y="2158282"/>
            <a:ext cx="8155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Ускорение, получаемое телом, прямо пропорционально </a:t>
            </a:r>
          </a:p>
          <a:p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действующей силе и обратно пропорционально его массе.</a:t>
            </a:r>
            <a:endParaRPr lang="ru-RU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130278"/>
            <a:ext cx="29718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357562"/>
            <a:ext cx="2905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714348" y="4286256"/>
            <a:ext cx="1143008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143240" y="3857628"/>
            <a:ext cx="3071834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143240" y="3357562"/>
            <a:ext cx="3071834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251192" y="3820718"/>
            <a:ext cx="92790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5939283" y="3607595"/>
            <a:ext cx="501654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2918965" y="3626310"/>
            <a:ext cx="501654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" y="484039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                                     </a:t>
            </a:r>
            <a:r>
              <a:rPr lang="ru-RU" sz="2400" b="1" dirty="0" smtClean="0">
                <a:solidFill>
                  <a:srgbClr val="7030A0"/>
                </a:solidFill>
              </a:rPr>
              <a:t>Особенности закона: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sz="2400" i="1" dirty="0" smtClean="0"/>
              <a:t>- сила – причина изменения движения (скорости); </a:t>
            </a:r>
          </a:p>
          <a:p>
            <a:r>
              <a:rPr lang="ru-RU" sz="2400" i="1" dirty="0" smtClean="0"/>
              <a:t>- направление ускорения всегда совпадает с направлением силы; </a:t>
            </a:r>
          </a:p>
          <a:p>
            <a:r>
              <a:rPr lang="ru-RU" sz="2400" i="1" dirty="0" smtClean="0"/>
              <a:t>- справедлив для любых сил;</a:t>
            </a:r>
          </a:p>
          <a:p>
            <a:r>
              <a:rPr lang="ru-RU" sz="2400" i="1" dirty="0" smtClean="0"/>
              <a:t> - если действуют несколько сил, то берется результирующая </a:t>
            </a:r>
            <a:endParaRPr lang="ru-RU" sz="2400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28662" y="3143248"/>
            <a:ext cx="128588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Объект 2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357562"/>
            <a:ext cx="938222" cy="938222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/>
        </p:nvCxnSpPr>
        <p:spPr>
          <a:xfrm rot="5400000">
            <a:off x="1393803" y="3821115"/>
            <a:ext cx="928694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14348" y="3357562"/>
            <a:ext cx="1143008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57158" y="5072074"/>
            <a:ext cx="228601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2679" y="4714884"/>
            <a:ext cx="928694" cy="357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806915" y="428625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507209" y="4883518"/>
            <a:ext cx="1071570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27131" y="4849129"/>
            <a:ext cx="571504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71604" y="435769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Vectors_Times" pitchFamily="2" charset="0"/>
                <a:cs typeface="Vectors_Times" pitchFamily="2" charset="0"/>
              </a:rPr>
              <a:t>a       F</a:t>
            </a:r>
            <a:endParaRPr lang="ru-RU" sz="2400" dirty="0">
              <a:latin typeface="Vectors_Times" pitchFamily="2" charset="0"/>
              <a:cs typeface="Vectors_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143636" y="4429132"/>
            <a:ext cx="2000264" cy="5715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3429000"/>
            <a:ext cx="8358246" cy="9286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5634" y="0"/>
            <a:ext cx="8229600" cy="785813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Третий  закон  Ньютона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463153"/>
            <a:ext cx="1987924" cy="75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872530"/>
            <a:ext cx="1352547" cy="15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16287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2000240"/>
            <a:ext cx="24292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596" y="785794"/>
            <a:ext cx="8214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Из многочисленных наблюдений и опытов: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Тела взаимодействуют (непосредственно и на расстоянии)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Векторы сил направлены в противоположные стороны</a:t>
            </a:r>
            <a:endParaRPr lang="ru-RU" sz="2400" dirty="0"/>
          </a:p>
        </p:txBody>
      </p:sp>
      <p:pic>
        <p:nvPicPr>
          <p:cNvPr id="10" name="Рисунок 9" descr="010030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77091" y="2071678"/>
            <a:ext cx="1809751" cy="116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1472" y="3429000"/>
            <a:ext cx="8143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При взаимодействии  двух тел, силы равны</a:t>
            </a:r>
          </a:p>
          <a:p>
            <a:pPr>
              <a:buNone/>
            </a:pPr>
            <a:r>
              <a:rPr lang="ru-RU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по величине и  противоположны по направлению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3" name="Объект 1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5074" y="4314392"/>
            <a:ext cx="2000264" cy="74519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15242" y="4786322"/>
            <a:ext cx="7200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                  </a:t>
            </a:r>
            <a:r>
              <a:rPr lang="ru-RU" sz="2400" b="1" dirty="0" smtClean="0">
                <a:solidFill>
                  <a:srgbClr val="7030A0"/>
                </a:solidFill>
              </a:rPr>
              <a:t>Особенности закона:</a:t>
            </a:r>
          </a:p>
          <a:p>
            <a:r>
              <a:rPr lang="ru-RU" sz="2400" dirty="0" smtClean="0"/>
              <a:t> – силы одной природы</a:t>
            </a:r>
          </a:p>
          <a:p>
            <a:r>
              <a:rPr lang="ru-RU" sz="2400" dirty="0" smtClean="0"/>
              <a:t> – возникают только парами</a:t>
            </a:r>
          </a:p>
          <a:p>
            <a:r>
              <a:rPr lang="ru-RU" sz="2400" dirty="0" smtClean="0"/>
              <a:t> – приложены к различным телам, поэтому </a:t>
            </a:r>
          </a:p>
          <a:p>
            <a:r>
              <a:rPr lang="ru-RU" sz="2400" dirty="0" smtClean="0"/>
              <a:t>     не  уравновешивают друг друга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3929058" y="2857496"/>
            <a:ext cx="2357454" cy="1071570"/>
          </a:xfrm>
          <a:prstGeom prst="roundRect">
            <a:avLst/>
          </a:prstGeom>
          <a:solidFill>
            <a:srgbClr val="CBE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358082" y="857232"/>
            <a:ext cx="1357322" cy="1428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714356"/>
            <a:ext cx="29432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642910" y="0"/>
            <a:ext cx="7801004" cy="785813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Закон  всемирного  тяготения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1714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Коперник</a:t>
            </a:r>
          </a:p>
          <a:p>
            <a:r>
              <a:rPr lang="ru-RU" sz="2400" dirty="0" smtClean="0"/>
              <a:t>Браге</a:t>
            </a:r>
          </a:p>
          <a:p>
            <a:r>
              <a:rPr lang="ru-RU" sz="2400" dirty="0" smtClean="0"/>
              <a:t>Кеплер</a:t>
            </a:r>
          </a:p>
          <a:p>
            <a:r>
              <a:rPr lang="ru-RU" sz="2400" dirty="0" smtClean="0"/>
              <a:t>                                             </a:t>
            </a:r>
            <a:endParaRPr lang="ru-RU" sz="2400" dirty="0"/>
          </a:p>
        </p:txBody>
      </p:sp>
      <p:pic>
        <p:nvPicPr>
          <p:cNvPr id="6" name="Рисунок 5" descr="вопрос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857232"/>
            <a:ext cx="1285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58082" y="857232"/>
            <a:ext cx="1351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Исаак</a:t>
            </a:r>
          </a:p>
          <a:p>
            <a:r>
              <a:rPr lang="ru-RU" sz="2800" dirty="0" smtClean="0"/>
              <a:t>Ньютон</a:t>
            </a:r>
          </a:p>
          <a:p>
            <a:r>
              <a:rPr lang="ru-RU" sz="2800" dirty="0" smtClean="0"/>
              <a:t>1666г</a:t>
            </a:r>
            <a:endParaRPr lang="ru-RU" sz="2800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6813543" y="857232"/>
            <a:ext cx="428628" cy="135732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714620"/>
            <a:ext cx="31527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Object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2857496"/>
            <a:ext cx="2000264" cy="1027113"/>
          </a:xfrm>
          <a:prstGeom prst="rect">
            <a:avLst/>
          </a:prstGeom>
          <a:noFill/>
        </p:spPr>
      </p:pic>
      <p:pic>
        <p:nvPicPr>
          <p:cNvPr id="17" name="Объект 1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3357562"/>
            <a:ext cx="2187575" cy="59800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715140" y="2643182"/>
            <a:ext cx="1526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Кавендиш</a:t>
            </a:r>
          </a:p>
          <a:p>
            <a:r>
              <a:rPr lang="ru-RU" sz="2400" dirty="0" smtClean="0"/>
              <a:t>   1798г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406" y="4071942"/>
            <a:ext cx="885831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7030A0"/>
                </a:solidFill>
              </a:rPr>
              <a:t>Пределы  применимости                              </a:t>
            </a:r>
            <a:r>
              <a:rPr lang="ru-RU" sz="2400" b="1" u="sng" dirty="0" smtClean="0">
                <a:solidFill>
                  <a:srgbClr val="7030A0"/>
                </a:solidFill>
              </a:rPr>
              <a:t>ЗВТ  позволил:</a:t>
            </a:r>
            <a:endParaRPr lang="ru-RU" sz="2400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/>
              <a:t>а)  материальные точки                     1) Объяснить  движения планет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б)  два шара                                                    2) Открыть новые планеты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в) шар большого радиуса                            3) Рассчитать массу Земли 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    и тело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14282" y="2713522"/>
            <a:ext cx="8501122" cy="1098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85720" y="4071942"/>
            <a:ext cx="8429684" cy="1588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8001818" y="3429000"/>
            <a:ext cx="1427966" cy="79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5400000">
            <a:off x="-463982" y="3392884"/>
            <a:ext cx="1357322" cy="79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282" y="5929330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ИСЗ </a:t>
            </a:r>
            <a:r>
              <a:rPr lang="en-US" sz="2400" b="1" dirty="0" smtClean="0">
                <a:solidFill>
                  <a:srgbClr val="C00000"/>
                </a:solidFill>
              </a:rPr>
              <a:t>          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</a:t>
            </a:r>
            <a:r>
              <a:rPr lang="ru-RU" sz="2400" b="1" dirty="0" smtClean="0">
                <a:solidFill>
                  <a:srgbClr val="C00000"/>
                </a:solidFill>
              </a:rPr>
              <a:t>ПКС </a:t>
            </a:r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31751" name="Object 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73757" y="5415196"/>
            <a:ext cx="2055829" cy="1142128"/>
          </a:xfrm>
          <a:prstGeom prst="rect">
            <a:avLst/>
          </a:prstGeom>
          <a:noFill/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0" y="4888055"/>
            <a:ext cx="1785950" cy="189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6270" y="5578646"/>
            <a:ext cx="1130347" cy="116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Прямоугольник 22"/>
          <p:cNvSpPr/>
          <p:nvPr/>
        </p:nvSpPr>
        <p:spPr>
          <a:xfrm>
            <a:off x="1785918" y="3542642"/>
            <a:ext cx="35719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761970" y="3357562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1003394" y="6100342"/>
            <a:ext cx="500066" cy="1428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2357422" y="6100342"/>
            <a:ext cx="500066" cy="1428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7643834" y="1714488"/>
            <a:ext cx="1357322" cy="857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8668" y="1142984"/>
            <a:ext cx="1357322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43108" y="1256626"/>
            <a:ext cx="3000396" cy="10152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642910" y="0"/>
            <a:ext cx="7801004" cy="785813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Сила тяжести. Вес тела.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85794"/>
            <a:ext cx="924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Сила тяжести (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) – сила притяжения между Землей и другими телами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3" name="Object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2984"/>
            <a:ext cx="2000250" cy="10271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108" y="1214422"/>
            <a:ext cx="300409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</a:t>
            </a:r>
            <a:r>
              <a:rPr lang="en-US" sz="1600" dirty="0" smtClean="0"/>
              <a:t>1</a:t>
            </a:r>
            <a:r>
              <a:rPr lang="en-US" sz="2400" dirty="0" smtClean="0"/>
              <a:t> = M</a:t>
            </a:r>
            <a:r>
              <a:rPr lang="ru-RU" sz="2400" dirty="0" smtClean="0"/>
              <a:t> (масса Земли)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</a:t>
            </a:r>
            <a:r>
              <a:rPr lang="en-US" sz="1600" dirty="0" smtClean="0"/>
              <a:t>2</a:t>
            </a:r>
            <a:r>
              <a:rPr lang="en-US" sz="2400" dirty="0" smtClean="0"/>
              <a:t> = m</a:t>
            </a:r>
            <a:r>
              <a:rPr lang="ru-RU" sz="2400" dirty="0" smtClean="0"/>
              <a:t>  (масса тела)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 = R</a:t>
            </a:r>
            <a:r>
              <a:rPr lang="ru-RU" sz="2400" dirty="0" smtClean="0"/>
              <a:t>  (радиус Земли)</a:t>
            </a:r>
            <a:endParaRPr lang="ru-RU" sz="2400" dirty="0"/>
          </a:p>
        </p:txBody>
      </p:sp>
      <p:pic>
        <p:nvPicPr>
          <p:cNvPr id="6" name="Объект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3" y="1142985"/>
            <a:ext cx="1827384" cy="92869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25993" y="2285992"/>
            <a:ext cx="471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Направление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к центру Земли    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71678"/>
            <a:ext cx="14287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 rot="10800000" flipV="1">
            <a:off x="277046" y="2985206"/>
            <a:ext cx="579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Вес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–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сила, с которой тело давит на опору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  или растягивает подвес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Объект 1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1071546"/>
            <a:ext cx="1428760" cy="1508136"/>
          </a:xfrm>
          <a:prstGeom prst="rect">
            <a:avLst/>
          </a:prstGeom>
          <a:noFill/>
        </p:spPr>
      </p:pic>
      <p:cxnSp>
        <p:nvCxnSpPr>
          <p:cNvPr id="16" name="Прямая со стрелкой 15"/>
          <p:cNvCxnSpPr/>
          <p:nvPr/>
        </p:nvCxnSpPr>
        <p:spPr>
          <a:xfrm flipV="1">
            <a:off x="7143768" y="1428736"/>
            <a:ext cx="357190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129700" y="1686352"/>
            <a:ext cx="371258" cy="3138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42844" y="3043674"/>
            <a:ext cx="9001156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572264" y="3643314"/>
            <a:ext cx="142876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786578" y="3214686"/>
            <a:ext cx="642942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/>
          <p:nvPr/>
        </p:nvCxnSpPr>
        <p:spPr>
          <a:xfrm rot="16200000" flipH="1">
            <a:off x="6786579" y="3929065"/>
            <a:ext cx="571503" cy="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 flipH="1" flipV="1">
            <a:off x="6788470" y="335676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374179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B0F0"/>
                </a:solidFill>
              </a:rPr>
              <a:t>Р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9454" y="27146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7215206" y="3786190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7000892" y="2786058"/>
            <a:ext cx="32905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41427" y="3143248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P</a:t>
            </a:r>
            <a:r>
              <a:rPr lang="en-US" sz="2400" b="1" dirty="0" smtClean="0"/>
              <a:t> = – 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/>
              <a:t>  </a:t>
            </a:r>
            <a:endParaRPr lang="ru-RU" sz="2400" b="1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7985858" y="3200618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8643966" y="3213588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406" y="3786190"/>
            <a:ext cx="87324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В е с    т е л а    </a:t>
            </a:r>
            <a:r>
              <a:rPr lang="ru-RU" sz="2800" b="1" dirty="0" err="1" smtClean="0">
                <a:solidFill>
                  <a:srgbClr val="002060"/>
                </a:solidFill>
              </a:rPr>
              <a:t>з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а</a:t>
            </a:r>
            <a:r>
              <a:rPr lang="ru-RU" sz="2800" b="1" dirty="0" smtClean="0">
                <a:solidFill>
                  <a:srgbClr val="002060"/>
                </a:solidFill>
              </a:rPr>
              <a:t> в и с и т</a:t>
            </a:r>
          </a:p>
          <a:p>
            <a:r>
              <a:rPr lang="ru-RU" sz="2400" dirty="0" smtClean="0"/>
              <a:t>   1)</a:t>
            </a:r>
            <a:r>
              <a:rPr lang="ru-RU" sz="2400" i="1" dirty="0" smtClean="0"/>
              <a:t> опора покоится или движется равномерно  </a:t>
            </a:r>
            <a:r>
              <a:rPr lang="ru-RU" sz="2400" b="1" i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/>
              <a:t>   2) </a:t>
            </a:r>
            <a:r>
              <a:rPr lang="ru-RU" sz="2400" i="1" dirty="0" smtClean="0"/>
              <a:t>опора движется с ускорением</a:t>
            </a:r>
            <a:r>
              <a:rPr lang="ru-RU" sz="2400" dirty="0" smtClean="0"/>
              <a:t>: вверх </a:t>
            </a: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/>
              <a:t>                                                                     </a:t>
            </a:r>
            <a:r>
              <a:rPr lang="ru-RU" sz="2400" dirty="0" smtClean="0"/>
              <a:t>вниз </a:t>
            </a: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/>
              <a:t>  </a:t>
            </a:r>
            <a:r>
              <a:rPr lang="ru-RU" sz="2400" dirty="0" smtClean="0"/>
              <a:t> 3) </a:t>
            </a:r>
            <a:r>
              <a:rPr lang="ru-RU" sz="2400" i="1" dirty="0" smtClean="0"/>
              <a:t>тело движется по окружности в вертикальной плоскости</a:t>
            </a:r>
          </a:p>
          <a:p>
            <a:r>
              <a:rPr lang="ru-RU" sz="2400" dirty="0" smtClean="0"/>
              <a:t>       « яма»  </a:t>
            </a:r>
            <a:r>
              <a:rPr lang="ru-RU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)                </a:t>
            </a:r>
            <a:r>
              <a:rPr lang="ru-RU" sz="2400" dirty="0" smtClean="0"/>
              <a:t>« бугор»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ru-RU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142844" y="6158810"/>
            <a:ext cx="9001156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8502" y="6215082"/>
            <a:ext cx="814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Невесомость</a:t>
            </a:r>
            <a:r>
              <a:rPr lang="ru-RU" sz="2400" dirty="0" smtClean="0"/>
              <a:t> – состояние тела, при котором   </a:t>
            </a:r>
            <a:r>
              <a:rPr lang="ru-RU" sz="2400" b="1" dirty="0" smtClean="0">
                <a:solidFill>
                  <a:srgbClr val="0070C0"/>
                </a:solidFill>
              </a:rPr>
              <a:t>Р = 0   </a:t>
            </a:r>
            <a:r>
              <a:rPr lang="ru-RU" sz="2400" dirty="0" smtClean="0"/>
              <a:t>(</a:t>
            </a:r>
            <a:r>
              <a:rPr lang="en-US" sz="2400" dirty="0" smtClean="0"/>
              <a:t>a = g)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500034" y="5286388"/>
            <a:ext cx="1857388" cy="7858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3242822"/>
            <a:ext cx="7786742" cy="192882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2"/>
          <p:cNvSpPr txBox="1">
            <a:spLocks/>
          </p:cNvSpPr>
          <p:nvPr/>
        </p:nvSpPr>
        <p:spPr>
          <a:xfrm>
            <a:off x="642910" y="0"/>
            <a:ext cx="7801004" cy="78581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Силы  упругости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010" y="1357298"/>
            <a:ext cx="8900398" cy="188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-32" y="857232"/>
            <a:ext cx="937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– возникают при деформации тел, природа сил - электромагнитная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98" y="3286124"/>
            <a:ext cx="7947817" cy="1872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                                   </a:t>
            </a:r>
            <a:r>
              <a:rPr lang="ru-RU" sz="2400" b="1" dirty="0" smtClean="0">
                <a:solidFill>
                  <a:srgbClr val="002060"/>
                </a:solidFill>
              </a:rPr>
              <a:t>Особенности сил упругости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1. Возникают при деформации тела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2. Всегда направлены перпендикулярно поверхности 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3. Противоположны направлению смещениям частиц тела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4. Возникают одновременно у двух тел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5. При малых деформациях выполняется </a:t>
            </a:r>
            <a:r>
              <a:rPr lang="ru-RU" sz="2400" b="1" dirty="0" smtClean="0">
                <a:solidFill>
                  <a:srgbClr val="C00000"/>
                </a:solidFill>
              </a:rPr>
              <a:t>закон Гука </a:t>
            </a:r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6" name="Объект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357826"/>
            <a:ext cx="1793469" cy="64294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flipH="1">
            <a:off x="3046081" y="5286388"/>
            <a:ext cx="516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k</a:t>
            </a:r>
            <a:r>
              <a:rPr lang="en-US" sz="2400" dirty="0" smtClean="0"/>
              <a:t> – </a:t>
            </a:r>
            <a:r>
              <a:rPr lang="ru-RU" sz="2400" i="1" dirty="0" smtClean="0"/>
              <a:t>коэффициент жесткости </a:t>
            </a:r>
            <a:r>
              <a:rPr lang="ru-RU" sz="2400" dirty="0" smtClean="0"/>
              <a:t>(Н/м)   </a:t>
            </a:r>
          </a:p>
          <a:p>
            <a:r>
              <a:rPr lang="ru-RU" sz="2400" b="1" dirty="0" smtClean="0">
                <a:solidFill>
                  <a:srgbClr val="C00000"/>
                </a:solidFill>
              </a:rPr>
              <a:t>х</a:t>
            </a:r>
            <a:r>
              <a:rPr lang="ru-RU" sz="2400" dirty="0" smtClean="0"/>
              <a:t> – </a:t>
            </a:r>
            <a:r>
              <a:rPr lang="ru-RU" sz="2400" i="1" dirty="0" smtClean="0"/>
              <a:t>удлинение тела </a:t>
            </a:r>
            <a:r>
              <a:rPr lang="ru-RU" sz="2400" dirty="0" smtClean="0"/>
              <a:t>(м)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6172878"/>
            <a:ext cx="8907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Разновидности 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упр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/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сила реакции опоры и сила натяжения нити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642910" y="0"/>
            <a:ext cx="7801004" cy="78581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Силы  трения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9358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i="1" dirty="0" smtClean="0"/>
              <a:t> – возникают между соприкасающимися телами     (</a:t>
            </a:r>
            <a:r>
              <a:rPr lang="ru-RU" sz="2400" b="1" i="1" dirty="0" smtClean="0">
                <a:solidFill>
                  <a:srgbClr val="0070C0"/>
                </a:solidFill>
              </a:rPr>
              <a:t>когда?</a:t>
            </a:r>
            <a:r>
              <a:rPr lang="ru-RU" sz="2400" i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400" i="1" dirty="0" smtClean="0"/>
              <a:t> – направлены вдоль поверхности против движения    (</a:t>
            </a:r>
            <a:r>
              <a:rPr lang="ru-RU" sz="2400" b="1" i="1" dirty="0" smtClean="0">
                <a:solidFill>
                  <a:srgbClr val="0070C0"/>
                </a:solidFill>
              </a:rPr>
              <a:t>куда?</a:t>
            </a:r>
            <a:r>
              <a:rPr lang="ru-RU" sz="2400" i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400" i="1" dirty="0" smtClean="0"/>
              <a:t> – вызваны притяжением молекул (электромагнитные) (</a:t>
            </a:r>
            <a:r>
              <a:rPr lang="ru-RU" sz="2400" b="1" i="1" dirty="0" smtClean="0">
                <a:solidFill>
                  <a:srgbClr val="0070C0"/>
                </a:solidFill>
              </a:rPr>
              <a:t>почему?</a:t>
            </a:r>
            <a:r>
              <a:rPr lang="ru-RU" sz="2400" i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400" i="1" dirty="0" smtClean="0"/>
              <a:t> – зависят от веса и рода соприкасающихся тел         (</a:t>
            </a:r>
            <a:r>
              <a:rPr lang="ru-RU" sz="2400" b="1" i="1" dirty="0" smtClean="0">
                <a:solidFill>
                  <a:srgbClr val="0070C0"/>
                </a:solidFill>
              </a:rPr>
              <a:t>от чего?</a:t>
            </a:r>
            <a:r>
              <a:rPr lang="ru-RU" sz="2400" i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400" i="1" dirty="0" smtClean="0"/>
              <a:t> – не зависят от площади тел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45" y="2099814"/>
            <a:ext cx="276225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357430"/>
            <a:ext cx="7286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                         </a:t>
            </a:r>
            <a:r>
              <a:rPr lang="ru-RU" sz="2400" b="1" dirty="0" smtClean="0">
                <a:solidFill>
                  <a:srgbClr val="002060"/>
                </a:solidFill>
              </a:rPr>
              <a:t>Виды силы трения:</a:t>
            </a:r>
          </a:p>
          <a:p>
            <a:r>
              <a:rPr lang="ru-RU" sz="2400" u="sng" dirty="0" smtClean="0"/>
              <a:t>Трение покоя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v=0)</a:t>
            </a:r>
            <a:r>
              <a:rPr lang="ru-RU" sz="2400" dirty="0" smtClean="0"/>
              <a:t>     </a:t>
            </a:r>
            <a:r>
              <a:rPr lang="en-US" sz="2400" dirty="0" smtClean="0"/>
              <a:t>  </a:t>
            </a:r>
            <a:r>
              <a:rPr lang="ru-RU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= F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Ньютона)</a:t>
            </a:r>
          </a:p>
          <a:p>
            <a:r>
              <a:rPr lang="ru-RU" sz="2400" u="sng" dirty="0" smtClean="0"/>
              <a:t>Трение скольжения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b="1" i="1" dirty="0" smtClean="0">
                <a:solidFill>
                  <a:srgbClr val="C00000"/>
                </a:solidFill>
              </a:rPr>
              <a:t> </a:t>
            </a:r>
            <a:r>
              <a:rPr lang="ru-RU" sz="2400" i="1" dirty="0" smtClean="0"/>
              <a:t>–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на горизонтальной поверхности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     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lang="ru-RU" sz="2000" b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тр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= </a:t>
            </a:r>
            <a:r>
              <a:rPr lang="el-GR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μ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ru-RU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i="1" dirty="0" smtClean="0">
                <a:solidFill>
                  <a:srgbClr val="C00000"/>
                </a:solidFill>
              </a:rPr>
              <a:t> </a:t>
            </a:r>
            <a:r>
              <a:rPr lang="ru-RU" sz="2400" i="1" dirty="0" smtClean="0"/>
              <a:t>– </a:t>
            </a:r>
            <a:r>
              <a:rPr lang="ru-RU" sz="2400" dirty="0" smtClean="0"/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на наклонной плоскости </a:t>
            </a:r>
          </a:p>
          <a:p>
            <a:r>
              <a:rPr lang="ru-RU" sz="2400" u="sng" dirty="0" smtClean="0">
                <a:cs typeface="Times New Roman" pitchFamily="18" charset="0"/>
              </a:rPr>
              <a:t>Трение качения  </a:t>
            </a:r>
            <a:r>
              <a:rPr lang="ru-RU" sz="2400" dirty="0" smtClean="0">
                <a:cs typeface="Times New Roman" pitchFamily="18" charset="0"/>
              </a:rPr>
              <a:t>(</a:t>
            </a:r>
            <a:r>
              <a:rPr lang="ru-RU" sz="2400" i="1" dirty="0" smtClean="0">
                <a:cs typeface="Times New Roman" pitchFamily="18" charset="0"/>
              </a:rPr>
              <a:t>движение шара, колеса</a:t>
            </a:r>
            <a:r>
              <a:rPr lang="ru-RU" sz="2400" i="1" dirty="0" smtClean="0"/>
              <a:t> , цилиндра</a:t>
            </a:r>
            <a:r>
              <a:rPr lang="ru-RU" sz="2400" dirty="0" smtClean="0"/>
              <a:t>)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   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тр.кач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р.ск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500702"/>
            <a:ext cx="73691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>
                <a:solidFill>
                  <a:srgbClr val="C00000"/>
                </a:solidFill>
                <a:cs typeface="Times New Roman"/>
              </a:rPr>
              <a:t>μ</a:t>
            </a:r>
            <a:r>
              <a:rPr lang="en-US" sz="2800" dirty="0" smtClean="0">
                <a:solidFill>
                  <a:srgbClr val="C00000"/>
                </a:solidFill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– </a:t>
            </a:r>
            <a:r>
              <a:rPr lang="ru-RU" sz="2400" dirty="0" smtClean="0">
                <a:cs typeface="Times New Roman"/>
              </a:rPr>
              <a:t>коэффициент трения скольжения, </a:t>
            </a:r>
          </a:p>
          <a:p>
            <a:r>
              <a:rPr lang="ru-RU" sz="2400" dirty="0" smtClean="0">
                <a:cs typeface="Times New Roman"/>
              </a:rPr>
              <a:t>       зависит от рода и качества поверхностей,  </a:t>
            </a:r>
            <a:r>
              <a:rPr lang="ru-RU" sz="2400" b="1" dirty="0" smtClean="0">
                <a:solidFill>
                  <a:srgbClr val="002060"/>
                </a:solidFill>
                <a:cs typeface="Times New Roman"/>
              </a:rPr>
              <a:t>0 </a:t>
            </a:r>
            <a:r>
              <a:rPr lang="ru-RU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&lt; </a:t>
            </a:r>
            <a:r>
              <a:rPr lang="el-GR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μ</a:t>
            </a:r>
            <a:r>
              <a:rPr lang="ru-RU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l-GR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&lt;</a:t>
            </a:r>
            <a:r>
              <a:rPr lang="ru-RU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 1</a:t>
            </a:r>
          </a:p>
          <a:p>
            <a:endParaRPr lang="ru-RU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4756568"/>
            <a:ext cx="1285884" cy="100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>
            <a:off x="7072330" y="5143512"/>
            <a:ext cx="571504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86644" y="47741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ru-RU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344014" y="4843692"/>
            <a:ext cx="285752" cy="1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857488" y="785794"/>
            <a:ext cx="1428760" cy="642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2"/>
          <p:cNvSpPr txBox="1">
            <a:spLocks/>
          </p:cNvSpPr>
          <p:nvPr/>
        </p:nvSpPr>
        <p:spPr>
          <a:xfrm>
            <a:off x="642910" y="0"/>
            <a:ext cx="7801004" cy="78581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Импульс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85795"/>
            <a:ext cx="2500297" cy="66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488" y="743590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mv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562" y="714356"/>
            <a:ext cx="4097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Импульс тела </a:t>
            </a:r>
            <a:r>
              <a:rPr lang="ru-RU" sz="2400" dirty="0" smtClean="0"/>
              <a:t>– </a:t>
            </a:r>
            <a:r>
              <a:rPr lang="ru-RU" sz="2400" i="1" dirty="0" smtClean="0"/>
              <a:t>величина для </a:t>
            </a:r>
          </a:p>
          <a:p>
            <a:r>
              <a:rPr lang="ru-RU" sz="2400" i="1" dirty="0" smtClean="0"/>
              <a:t>описания столкновений тел </a:t>
            </a:r>
            <a:endParaRPr lang="ru-RU" sz="2400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4409" y="1614912"/>
          <a:ext cx="8929716" cy="445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63"/>
                <a:gridCol w="1643074"/>
                <a:gridCol w="3214710"/>
                <a:gridCol w="3584869"/>
              </a:tblGrid>
              <a:tr h="1071571">
                <a:tc gridSpan="2"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Действие силы</a:t>
                      </a:r>
                    </a:p>
                    <a:p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(неизменная)</a:t>
                      </a:r>
                      <a:endParaRPr lang="ru-RU" sz="2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Ft = p</a:t>
                      </a:r>
                      <a:r>
                        <a:rPr lang="en-US" sz="3200" b="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–p</a:t>
                      </a:r>
                      <a:r>
                        <a:rPr lang="en-US" sz="2000" b="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3200" b="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1571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столкновение</a:t>
                      </a:r>
                      <a:endParaRPr lang="ru-RU" sz="24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Упругий  удар</a:t>
                      </a:r>
                    </a:p>
                    <a:p>
                      <a:pPr algn="ctr"/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выполняется закон сохранения энергии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1571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Неупругий  удар</a:t>
                      </a:r>
                    </a:p>
                    <a:p>
                      <a:pPr algn="ctr"/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± 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(m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)u</a:t>
                      </a:r>
                      <a:endParaRPr lang="ru-RU" sz="2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400" b="0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навстречу  «-», </a:t>
                      </a:r>
                    </a:p>
                    <a:p>
                      <a:pPr algn="ctr"/>
                      <a:r>
                        <a:rPr lang="ru-RU" sz="24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догоняет  «+»</a:t>
                      </a:r>
                      <a:endParaRPr lang="ru-RU" sz="2400" b="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0147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Реактивное движение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=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6000768"/>
            <a:ext cx="7475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ЗСИ</a:t>
            </a:r>
            <a:r>
              <a:rPr lang="ru-RU" sz="2400" dirty="0" smtClean="0"/>
              <a:t> – </a:t>
            </a:r>
            <a:r>
              <a:rPr lang="ru-RU" sz="2400" i="1" dirty="0" smtClean="0"/>
              <a:t>сумма импульсов тел до взаимодействия равна</a:t>
            </a:r>
          </a:p>
          <a:p>
            <a:r>
              <a:rPr lang="ru-RU" sz="2400" i="1" dirty="0" smtClean="0"/>
              <a:t> </a:t>
            </a:r>
            <a:r>
              <a:rPr lang="en-US" sz="2400" i="1" dirty="0" smtClean="0"/>
              <a:t>           </a:t>
            </a:r>
            <a:r>
              <a:rPr lang="ru-RU" sz="2400" i="1" dirty="0" smtClean="0"/>
              <a:t>сумме импульсов тел после взаимодействия</a:t>
            </a:r>
            <a:endParaRPr lang="ru-RU" sz="2400" i="1" dirty="0"/>
          </a:p>
        </p:txBody>
      </p:sp>
      <p:pic>
        <p:nvPicPr>
          <p:cNvPr id="10" name="Picture 11" descr="http://www.its-physics.org/sites/default/files/pictures/articles/1-17/image0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5143512"/>
            <a:ext cx="2214578" cy="850398"/>
          </a:xfrm>
          <a:prstGeom prst="rect">
            <a:avLst/>
          </a:prstGeom>
          <a:noFill/>
        </p:spPr>
      </p:pic>
      <p:cxnSp>
        <p:nvCxnSpPr>
          <p:cNvPr id="13" name="Прямая со стрелкой 12"/>
          <p:cNvCxnSpPr/>
          <p:nvPr/>
        </p:nvCxnSpPr>
        <p:spPr>
          <a:xfrm>
            <a:off x="5786446" y="2786058"/>
            <a:ext cx="35719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643702" y="2786058"/>
            <a:ext cx="35719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572396" y="2786058"/>
            <a:ext cx="28575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8429652" y="2786058"/>
            <a:ext cx="28575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929454" y="5213852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001024" y="5200882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http://festival.1september.ru/articles/513332/Image16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8434" y="3920725"/>
            <a:ext cx="2571768" cy="1093003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/>
        </p:nvCxnSpPr>
        <p:spPr>
          <a:xfrm>
            <a:off x="2428860" y="3214686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2500298" y="2786058"/>
            <a:ext cx="428628" cy="42862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500562" y="292893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3" idx="6"/>
          </p:cNvCxnSpPr>
          <p:nvPr/>
        </p:nvCxnSpPr>
        <p:spPr>
          <a:xfrm>
            <a:off x="2928926" y="3000372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2"/>
          </p:cNvCxnSpPr>
          <p:nvPr/>
        </p:nvCxnSpPr>
        <p:spPr>
          <a:xfrm rot="10800000">
            <a:off x="4143372" y="3071810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7907" y="281419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/>
              <a:t>2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071934" y="256684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87967" y="2709719"/>
            <a:ext cx="54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071802" y="257174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2357422" y="3786190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3214678" y="3342396"/>
            <a:ext cx="428628" cy="42862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000496" y="34852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4286248" y="3643314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10800000">
            <a:off x="2857488" y="3571876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02094" y="32146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6494" y="32861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357422" y="1714488"/>
            <a:ext cx="428628" cy="42862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2786050" y="1928802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86116" y="21142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000496" y="1729654"/>
            <a:ext cx="428628" cy="42862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4429124" y="1943968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56816" y="15294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90636" y="15294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928926" y="2500306"/>
            <a:ext cx="92869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996" y="2186418"/>
            <a:ext cx="109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    v   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5930116" y="2428074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 flipH="1" flipV="1">
            <a:off x="6072992" y="2428074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Стрелка вправо 56"/>
          <p:cNvSpPr/>
          <p:nvPr/>
        </p:nvSpPr>
        <p:spPr>
          <a:xfrm>
            <a:off x="6715140" y="2357430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7286644" y="2200486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/>
                <a:cs typeface="Times New Roman"/>
              </a:rPr>
              <a:t>Δ</a:t>
            </a:r>
            <a:r>
              <a:rPr lang="en-US" sz="2400" dirty="0" smtClean="0">
                <a:latin typeface="Times New Roman"/>
                <a:cs typeface="Times New Roman"/>
              </a:rPr>
              <a:t>p</a:t>
            </a:r>
            <a:r>
              <a:rPr lang="en-US" sz="2400" b="1" dirty="0" smtClean="0">
                <a:latin typeface="Times New Roman"/>
                <a:cs typeface="Times New Roman"/>
              </a:rPr>
              <a:t> &gt; </a:t>
            </a:r>
            <a:r>
              <a:rPr lang="en-US" sz="2400" dirty="0" smtClean="0">
                <a:latin typeface="Times New Roman"/>
                <a:cs typeface="Times New Roman"/>
              </a:rPr>
              <a:t>0</a:t>
            </a:r>
            <a:endParaRPr lang="ru-RU" sz="24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5657638" y="2257856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6301678" y="2285992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0496" y="164305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2357422" y="164305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285720" y="5286388"/>
            <a:ext cx="6643734" cy="7143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557676"/>
            <a:ext cx="1933577" cy="139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Прямоугольник 36"/>
          <p:cNvSpPr/>
          <p:nvPr/>
        </p:nvSpPr>
        <p:spPr>
          <a:xfrm>
            <a:off x="4071934" y="3786190"/>
            <a:ext cx="3357586" cy="500066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714480" y="2714620"/>
            <a:ext cx="1714512" cy="150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373248" y="2814194"/>
            <a:ext cx="1500198" cy="78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86248" y="1130014"/>
            <a:ext cx="1785950" cy="500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8742" y="714356"/>
            <a:ext cx="240428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714356"/>
            <a:ext cx="61436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Механическая работа </a:t>
            </a:r>
            <a:r>
              <a:rPr lang="ru-RU" sz="2400" dirty="0" smtClean="0"/>
              <a:t>– </a:t>
            </a:r>
            <a:r>
              <a:rPr lang="ru-RU" sz="2400" i="1" dirty="0" smtClean="0"/>
              <a:t>перемещение тела</a:t>
            </a:r>
          </a:p>
          <a:p>
            <a:r>
              <a:rPr lang="ru-RU" sz="2400" i="1" dirty="0" smtClean="0"/>
              <a:t>    под действием силы           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Fscos</a:t>
            </a:r>
            <a:r>
              <a:rPr lang="el-GR" sz="28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α</a:t>
            </a:r>
            <a:endParaRPr lang="ru-RU" sz="2400" b="1" i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6072206"/>
            <a:ext cx="591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Мощность</a:t>
            </a:r>
            <a:r>
              <a:rPr lang="ru-RU" sz="2400" dirty="0" smtClean="0"/>
              <a:t> – скорость выполнения работы </a:t>
            </a:r>
            <a:endParaRPr lang="ru-RU" sz="2400" dirty="0"/>
          </a:p>
        </p:txBody>
      </p:sp>
      <p:pic>
        <p:nvPicPr>
          <p:cNvPr id="9" name="Объект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9201" y="5875332"/>
            <a:ext cx="3074799" cy="982668"/>
          </a:xfrm>
          <a:prstGeom prst="rect">
            <a:avLst/>
          </a:prstGeom>
          <a:noFill/>
        </p:spPr>
      </p:pic>
      <p:sp>
        <p:nvSpPr>
          <p:cNvPr id="2" name="Заголовок 2"/>
          <p:cNvSpPr txBox="1">
            <a:spLocks/>
          </p:cNvSpPr>
          <p:nvPr/>
        </p:nvSpPr>
        <p:spPr>
          <a:xfrm>
            <a:off x="642910" y="0"/>
            <a:ext cx="7801004" cy="78581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Работа. Мощность. Энергия.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0880" y="2000240"/>
            <a:ext cx="3451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Кинетическая энергия </a:t>
            </a:r>
            <a:r>
              <a:rPr lang="ru-RU" sz="2400" dirty="0" smtClean="0"/>
              <a:t>– </a:t>
            </a:r>
          </a:p>
          <a:p>
            <a:r>
              <a:rPr lang="ru-RU" sz="2400" dirty="0" smtClean="0"/>
              <a:t>энергия движения</a:t>
            </a:r>
            <a:endParaRPr lang="ru-RU" sz="24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928802"/>
            <a:ext cx="1624013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94717" y="1958036"/>
            <a:ext cx="349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Потенциальная энергия-</a:t>
            </a:r>
          </a:p>
          <a:p>
            <a:r>
              <a:rPr lang="ru-RU" sz="2400" dirty="0" smtClean="0"/>
              <a:t>энергия взаимодействия</a:t>
            </a:r>
            <a:endParaRPr lang="ru-RU" sz="2400" dirty="0"/>
          </a:p>
        </p:txBody>
      </p:sp>
      <p:pic>
        <p:nvPicPr>
          <p:cNvPr id="15" name="Объект 1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2657250"/>
            <a:ext cx="1673245" cy="1583236"/>
          </a:xfrm>
          <a:prstGeom prst="rect">
            <a:avLst/>
          </a:prstGeom>
          <a:noFill/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8" y="2786058"/>
            <a:ext cx="1609720" cy="8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Объект 1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72150" y="2757922"/>
            <a:ext cx="1500198" cy="88960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00034" y="164305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Энергия </a:t>
            </a:r>
            <a:r>
              <a:rPr lang="ru-RU" sz="2400" dirty="0" smtClean="0"/>
              <a:t>– способность тела совершить работу  </a:t>
            </a:r>
            <a:r>
              <a:rPr lang="en-US" sz="2400" b="1" dirty="0" smtClean="0">
                <a:solidFill>
                  <a:srgbClr val="0070C0"/>
                </a:solidFill>
              </a:rPr>
              <a:t>[ A ] = [ E ] = </a:t>
            </a:r>
            <a:r>
              <a:rPr lang="ru-RU" sz="2400" b="1" dirty="0" smtClean="0">
                <a:solidFill>
                  <a:srgbClr val="0070C0"/>
                </a:solidFill>
              </a:rPr>
              <a:t>Дж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3428992" y="3714752"/>
            <a:ext cx="357190" cy="28575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1285852" y="2857496"/>
            <a:ext cx="438152" cy="28575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071934" y="378619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Связь работы и энергии:</a:t>
            </a:r>
            <a:endParaRPr lang="ru-RU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214282" y="4286256"/>
          <a:ext cx="8715435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2928958"/>
                <a:gridCol w="2714643"/>
              </a:tblGrid>
              <a:tr h="8572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Объект 23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20" y="4429132"/>
            <a:ext cx="2983034" cy="596607"/>
          </a:xfrm>
          <a:prstGeom prst="rect">
            <a:avLst/>
          </a:prstGeom>
          <a:noFill/>
        </p:spPr>
      </p:pic>
      <p:pic>
        <p:nvPicPr>
          <p:cNvPr id="25" name="Объект 24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84300" y="4286257"/>
            <a:ext cx="2516460" cy="928694"/>
          </a:xfrm>
          <a:prstGeom prst="rect">
            <a:avLst/>
          </a:prstGeom>
          <a:noFill/>
        </p:spPr>
      </p:pic>
      <p:pic>
        <p:nvPicPr>
          <p:cNvPr id="26" name="Объект 25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86758" y="4229984"/>
            <a:ext cx="2344328" cy="943449"/>
          </a:xfrm>
          <a:prstGeom prst="rect">
            <a:avLst/>
          </a:prstGeom>
          <a:noFill/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214282" y="4286256"/>
            <a:ext cx="871543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14282" y="5143512"/>
            <a:ext cx="871543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5786446" y="4714884"/>
            <a:ext cx="85725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8501884" y="4714090"/>
            <a:ext cx="85725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2858282" y="4714090"/>
            <a:ext cx="85725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-213552" y="4714090"/>
            <a:ext cx="857256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Объект 37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7158" y="5286375"/>
            <a:ext cx="6670675" cy="741363"/>
          </a:xfrm>
          <a:prstGeom prst="rect">
            <a:avLst/>
          </a:prstGeom>
          <a:noFill/>
        </p:spPr>
      </p:pic>
      <p:cxnSp>
        <p:nvCxnSpPr>
          <p:cNvPr id="41" name="Прямая соединительная линия 40"/>
          <p:cNvCxnSpPr/>
          <p:nvPr/>
        </p:nvCxnSpPr>
        <p:spPr>
          <a:xfrm>
            <a:off x="7615698" y="5286388"/>
            <a:ext cx="500066" cy="15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6200000" flipH="1">
            <a:off x="7822429" y="5322107"/>
            <a:ext cx="500066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8215338" y="5715016"/>
            <a:ext cx="214314" cy="21431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15878" y="5715016"/>
            <a:ext cx="214314" cy="21431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rot="5400000">
            <a:off x="7393801" y="5322107"/>
            <a:ext cx="500066" cy="4286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0" y="1700420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4756" y="1085632"/>
            <a:ext cx="349105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2"/>
          <p:cNvSpPr txBox="1">
            <a:spLocks/>
          </p:cNvSpPr>
          <p:nvPr/>
        </p:nvSpPr>
        <p:spPr>
          <a:xfrm>
            <a:off x="642910" y="0"/>
            <a:ext cx="7801004" cy="78581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Статика. 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Гидростатика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785794"/>
            <a:ext cx="526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solidFill>
                  <a:srgbClr val="7030A0"/>
                </a:solidFill>
              </a:rPr>
              <a:t>Условие 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ru-RU" sz="2400" b="1" i="1" dirty="0" smtClean="0">
                <a:solidFill>
                  <a:srgbClr val="7030A0"/>
                </a:solidFill>
              </a:rPr>
              <a:t>равновесия 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ru-RU" sz="2400" b="1" i="1" dirty="0" smtClean="0">
                <a:solidFill>
                  <a:srgbClr val="7030A0"/>
                </a:solidFill>
              </a:rPr>
              <a:t>твердого </a:t>
            </a:r>
            <a:r>
              <a:rPr lang="en-US" sz="2400" b="1" i="1" dirty="0" smtClean="0">
                <a:solidFill>
                  <a:srgbClr val="7030A0"/>
                </a:solidFill>
              </a:rPr>
              <a:t> </a:t>
            </a:r>
            <a:r>
              <a:rPr lang="ru-RU" sz="2400" b="1" i="1" dirty="0" smtClean="0">
                <a:solidFill>
                  <a:srgbClr val="7030A0"/>
                </a:solidFill>
              </a:rPr>
              <a:t>тела</a:t>
            </a:r>
            <a:endParaRPr lang="ru-RU" sz="2400" b="1" i="1" dirty="0">
              <a:solidFill>
                <a:srgbClr val="7030A0"/>
              </a:solidFill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8637" y="1214422"/>
            <a:ext cx="357158" cy="121444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130105"/>
            <a:ext cx="2361544" cy="1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+F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+…= 0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+M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+…= 0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0892" y="1331885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ℓ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endParaRPr lang="en-US" sz="2800" b="1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    ℓ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009142" y="1784338"/>
            <a:ext cx="50006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039661" y="1785926"/>
            <a:ext cx="50006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72396" y="14869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=</a:t>
            </a:r>
            <a:endParaRPr lang="ru-RU" sz="3200" b="1" dirty="0">
              <a:solidFill>
                <a:srgbClr val="C00000"/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0" y="2928934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2968778"/>
            <a:ext cx="832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Закон Паскаля</a:t>
            </a:r>
            <a:r>
              <a:rPr lang="ru-RU" sz="2400" dirty="0" smtClean="0"/>
              <a:t>:  </a:t>
            </a:r>
            <a:r>
              <a:rPr lang="ru-RU" sz="2400" i="1" dirty="0" smtClean="0"/>
              <a:t>давление в жидкостях и газах передается…</a:t>
            </a:r>
            <a:endParaRPr lang="ru-RU" sz="2400" i="1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71876"/>
            <a:ext cx="1833560" cy="196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85720" y="5500702"/>
            <a:ext cx="23166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 =  p</a:t>
            </a:r>
            <a:r>
              <a:rPr lang="en-US" sz="14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 smtClean="0">
              <a:solidFill>
                <a:srgbClr val="29136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ρ</a:t>
            </a:r>
            <a:r>
              <a:rPr lang="en-US" sz="14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A</a:t>
            </a:r>
            <a:r>
              <a:rPr lang="en-US" sz="32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gh</a:t>
            </a:r>
            <a:r>
              <a:rPr lang="en-US" sz="14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A</a:t>
            </a:r>
            <a:r>
              <a:rPr lang="en-US" sz="32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= </a:t>
            </a:r>
            <a:r>
              <a:rPr lang="el-GR" sz="32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ρ</a:t>
            </a:r>
            <a:r>
              <a:rPr lang="en-US" sz="14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B</a:t>
            </a:r>
            <a:r>
              <a:rPr lang="en-US" sz="32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gh</a:t>
            </a:r>
            <a:r>
              <a:rPr lang="en-US" sz="1400" b="1" dirty="0" smtClean="0">
                <a:solidFill>
                  <a:srgbClr val="291367"/>
                </a:solidFill>
                <a:latin typeface="Times New Roman"/>
                <a:cs typeface="Times New Roman"/>
              </a:rPr>
              <a:t>B</a:t>
            </a:r>
            <a:endParaRPr lang="en-US" sz="3200" b="1" dirty="0" smtClean="0">
              <a:solidFill>
                <a:srgbClr val="291367"/>
              </a:solidFill>
            </a:endParaRPr>
          </a:p>
          <a:p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5400000">
            <a:off x="1071550" y="5176301"/>
            <a:ext cx="3286124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429000"/>
            <a:ext cx="2676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Прямая соединительная линия 24"/>
          <p:cNvCxnSpPr/>
          <p:nvPr/>
        </p:nvCxnSpPr>
        <p:spPr>
          <a:xfrm rot="5400000">
            <a:off x="3929864" y="5175507"/>
            <a:ext cx="3286124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5643578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lang="en-US" sz="2800" b="1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    S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240436" y="6130765"/>
            <a:ext cx="50006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344807" y="6130765"/>
            <a:ext cx="50006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7620" y="5857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=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929322" y="3929066"/>
            <a:ext cx="2643206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rot="5400000">
            <a:off x="5180017" y="4179099"/>
            <a:ext cx="1499404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7821635" y="4178305"/>
            <a:ext cx="150019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6143636" y="4286256"/>
            <a:ext cx="500066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7286644" y="3714752"/>
            <a:ext cx="500066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rot="5400000" flipH="1" flipV="1">
            <a:off x="6047234" y="4129707"/>
            <a:ext cx="713586" cy="79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>
            <a:off x="6153994" y="4678768"/>
            <a:ext cx="500860" cy="15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27953" y="4169138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lang="ru-RU" sz="3600" dirty="0">
              <a:solidFill>
                <a:srgbClr val="FF0000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rot="5400000" flipH="1" flipV="1">
            <a:off x="7082688" y="3925751"/>
            <a:ext cx="928694" cy="79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72396" y="41433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F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83840" y="3584755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9388" y="3500438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3636" y="5214950"/>
            <a:ext cx="18816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ru-RU" sz="20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ж</a:t>
            </a:r>
            <a:r>
              <a:rPr lang="en-US" sz="2800" b="1" dirty="0" err="1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gV</a:t>
            </a:r>
            <a:endParaRPr lang="en-US" sz="2800" b="1" dirty="0" smtClean="0">
              <a:solidFill>
                <a:srgbClr val="29136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P = P</a:t>
            </a:r>
            <a:r>
              <a:rPr lang="en-US" sz="20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 – F</a:t>
            </a:r>
            <a:r>
              <a:rPr lang="en-US" sz="20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ru-RU" sz="2000" b="1" dirty="0" smtClean="0">
              <a:solidFill>
                <a:srgbClr val="29136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 smtClean="0">
                <a:solidFill>
                  <a:srgbClr val="291367"/>
                </a:solidFill>
                <a:latin typeface="Times New Roman" pitchFamily="18" charset="0"/>
                <a:cs typeface="Times New Roman" pitchFamily="18" charset="0"/>
              </a:rPr>
              <a:t> = mg</a:t>
            </a:r>
            <a:endParaRPr lang="ru-RU" sz="2800" b="1" dirty="0">
              <a:solidFill>
                <a:srgbClr val="29136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4286247" y="1825770"/>
            <a:ext cx="272873" cy="29158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591394" y="4390495"/>
            <a:ext cx="1000132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1214414" y="4513449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8737" y="378619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00826" y="450057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Times New Roman"/>
                <a:cs typeface="Times New Roman"/>
              </a:rPr>
              <a:t>ρ</a:t>
            </a:r>
            <a:r>
              <a:rPr lang="ru-RU" sz="1400" dirty="0" smtClean="0">
                <a:latin typeface="Times New Roman"/>
                <a:cs typeface="Times New Roman"/>
              </a:rPr>
              <a:t>т</a:t>
            </a:r>
            <a:r>
              <a:rPr lang="en-US" dirty="0" smtClean="0">
                <a:latin typeface="Times New Roman"/>
                <a:cs typeface="Times New Roman"/>
              </a:rPr>
              <a:t> &gt;</a:t>
            </a:r>
            <a:r>
              <a:rPr lang="el-GR" sz="2000" dirty="0" smtClean="0">
                <a:latin typeface="Times New Roman"/>
                <a:cs typeface="Times New Roman"/>
              </a:rPr>
              <a:t>ρ</a:t>
            </a:r>
            <a:r>
              <a:rPr lang="ru-RU" sz="1400" dirty="0" smtClean="0">
                <a:latin typeface="Times New Roman"/>
                <a:cs typeface="Times New Roman"/>
              </a:rPr>
              <a:t>ж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682471" y="342900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Times New Roman"/>
                <a:cs typeface="Times New Roman"/>
              </a:rPr>
              <a:t>ρ</a:t>
            </a:r>
            <a:r>
              <a:rPr lang="ru-RU" sz="1400" dirty="0" smtClean="0">
                <a:latin typeface="Times New Roman"/>
                <a:cs typeface="Times New Roman"/>
              </a:rPr>
              <a:t>т</a:t>
            </a:r>
            <a:r>
              <a:rPr lang="en-US" dirty="0" smtClean="0">
                <a:latin typeface="Times New Roman"/>
                <a:cs typeface="Times New Roman"/>
              </a:rPr>
              <a:t> &lt; </a:t>
            </a:r>
            <a:r>
              <a:rPr lang="el-GR" sz="2000" dirty="0" smtClean="0">
                <a:latin typeface="Times New Roman"/>
                <a:cs typeface="Times New Roman"/>
              </a:rPr>
              <a:t>ρ</a:t>
            </a:r>
            <a:r>
              <a:rPr lang="ru-RU" sz="1400" dirty="0" smtClean="0">
                <a:latin typeface="Times New Roman"/>
                <a:cs typeface="Times New Roman"/>
              </a:rPr>
              <a:t>ж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6958688" y="5572140"/>
            <a:ext cx="1714512" cy="928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44620" y="4429132"/>
            <a:ext cx="1714512" cy="10001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929454" y="3071810"/>
            <a:ext cx="1714512" cy="1143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56918" y="928670"/>
            <a:ext cx="1857388" cy="10001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2"/>
          <p:cNvSpPr txBox="1">
            <a:spLocks/>
          </p:cNvSpPr>
          <p:nvPr/>
        </p:nvSpPr>
        <p:spPr>
          <a:xfrm>
            <a:off x="642910" y="0"/>
            <a:ext cx="7929618" cy="78581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Молекулярно – кинетическая теория   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785794"/>
          <a:ext cx="65008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37"/>
                <a:gridCol w="2609764"/>
                <a:gridCol w="346712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70C0"/>
                          </a:solidFill>
                        </a:rPr>
                        <a:t>Основные положения МКТ</a:t>
                      </a:r>
                      <a:endParaRPr lang="ru-RU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частицы+промеж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испарение, расширение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движение (н.х.)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диффузия, </a:t>
                      </a:r>
                      <a:r>
                        <a:rPr lang="ru-RU" sz="2400" i="1" dirty="0" err="1" smtClean="0"/>
                        <a:t>бр</a:t>
                      </a:r>
                      <a:r>
                        <a:rPr lang="ru-RU" sz="2400" i="1" dirty="0" smtClean="0"/>
                        <a:t>. движение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взаимодействие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F</a:t>
                      </a:r>
                      <a:r>
                        <a:rPr lang="ru-RU" sz="1800" i="1" dirty="0" smtClean="0"/>
                        <a:t>упр</a:t>
                      </a:r>
                      <a:r>
                        <a:rPr lang="ru-RU" sz="2400" i="1" dirty="0" smtClean="0"/>
                        <a:t>, смачивание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928670"/>
            <a:ext cx="1667164" cy="928694"/>
          </a:xfrm>
          <a:prstGeom prst="rect">
            <a:avLst/>
          </a:prstGeom>
          <a:noFill/>
        </p:spPr>
      </p:pic>
      <p:pic>
        <p:nvPicPr>
          <p:cNvPr id="41987" name="Содержимое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3143248"/>
            <a:ext cx="1429525" cy="1056404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" y="3112916"/>
          <a:ext cx="65008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34"/>
                <a:gridCol w="1661331"/>
                <a:gridCol w="1661331"/>
                <a:gridCol w="1661330"/>
              </a:tblGrid>
              <a:tr h="370840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002060"/>
                          </a:solidFill>
                        </a:rPr>
                        <a:t>Газ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002060"/>
                          </a:solidFill>
                        </a:rPr>
                        <a:t>Жидкость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002060"/>
                          </a:solidFill>
                        </a:rPr>
                        <a:t>Тв. тело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Силы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нет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слабые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сильные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Движение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свободное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перескоки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колебания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Объем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не сохран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сохраняет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/>
                        <a:t>сохраняет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Форма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не сохран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не сохран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/>
                        <a:t>сохраняет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Свойства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занимают</a:t>
                      </a:r>
                      <a:r>
                        <a:rPr lang="ru-RU" sz="2400" i="1" baseline="0" dirty="0" smtClean="0"/>
                        <a:t> весь объем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i="1" dirty="0" smtClean="0"/>
                        <a:t>текучи, не сжимаемы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/>
                        <a:t>кристал.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 smtClean="0"/>
                        <a:t>решетка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4414" y="257174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Строение и свойства веществ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8" name="Объект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285992"/>
            <a:ext cx="2500330" cy="47374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95462" y="6257286"/>
            <a:ext cx="543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Все газы двухатомны, кроме инертных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0" name="Объект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4357694"/>
            <a:ext cx="1071562" cy="949325"/>
          </a:xfrm>
          <a:prstGeom prst="rect">
            <a:avLst/>
          </a:prstGeom>
          <a:noFill/>
        </p:spPr>
      </p:pic>
      <p:pic>
        <p:nvPicPr>
          <p:cNvPr id="41990" name="Object 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3265" y="5000636"/>
            <a:ext cx="1164949" cy="1500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428596" y="4357694"/>
            <a:ext cx="8286808" cy="221457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28596" y="1285860"/>
            <a:ext cx="8286808" cy="10001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0132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МЕХАНИЧЕСКОЕ   ДВИЖЕНИЕ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None/>
            </a:pPr>
            <a:r>
              <a:rPr lang="ru-RU" dirty="0" smtClean="0"/>
              <a:t> </a:t>
            </a:r>
            <a:r>
              <a:rPr lang="ru-RU" sz="2800" i="1" dirty="0" smtClean="0"/>
              <a:t>– изменение положения тела относительно … </a:t>
            </a:r>
          </a:p>
          <a:p>
            <a:pPr>
              <a:lnSpc>
                <a:spcPct val="60000"/>
              </a:lnSpc>
              <a:buNone/>
            </a:pPr>
            <a:r>
              <a:rPr lang="ru-RU" sz="2800" b="1" dirty="0" smtClean="0">
                <a:solidFill>
                  <a:srgbClr val="002060"/>
                </a:solidFill>
              </a:rPr>
              <a:t>Кинематика                    Динамика              </a:t>
            </a:r>
            <a:r>
              <a:rPr lang="en-US" sz="2800" b="1" dirty="0" smtClean="0">
                <a:solidFill>
                  <a:srgbClr val="002060"/>
                </a:solidFill>
              </a:rPr>
              <a:t>  </a:t>
            </a:r>
            <a:r>
              <a:rPr lang="ru-RU" sz="2800" b="1" dirty="0" smtClean="0">
                <a:solidFill>
                  <a:srgbClr val="002060"/>
                </a:solidFill>
              </a:rPr>
              <a:t> Статика</a:t>
            </a:r>
          </a:p>
          <a:p>
            <a:pPr>
              <a:lnSpc>
                <a:spcPct val="60000"/>
              </a:lnSpc>
              <a:buNone/>
            </a:pPr>
            <a:r>
              <a:rPr lang="ru-RU" sz="2400" i="1" dirty="0" smtClean="0"/>
              <a:t>(где? когда?)                        </a:t>
            </a:r>
            <a:r>
              <a:rPr lang="en-US" sz="2400" i="1" dirty="0" smtClean="0"/>
              <a:t>  </a:t>
            </a:r>
            <a:r>
              <a:rPr lang="ru-RU" sz="2400" i="1" dirty="0" smtClean="0"/>
              <a:t>  (почему?)                  </a:t>
            </a:r>
            <a:r>
              <a:rPr lang="en-US" sz="2400" i="1" dirty="0" smtClean="0"/>
              <a:t> </a:t>
            </a:r>
            <a:r>
              <a:rPr lang="ru-RU" sz="2400" i="1" dirty="0" smtClean="0"/>
              <a:t> (равновесие)</a:t>
            </a:r>
          </a:p>
          <a:p>
            <a:pPr>
              <a:lnSpc>
                <a:spcPct val="60000"/>
              </a:lnSpc>
              <a:buNone/>
            </a:pPr>
            <a:r>
              <a:rPr lang="ru-RU" sz="2400" dirty="0" smtClean="0"/>
              <a:t>                               </a:t>
            </a:r>
            <a:r>
              <a:rPr lang="ru-RU" sz="2800" b="1" dirty="0" smtClean="0">
                <a:solidFill>
                  <a:srgbClr val="002060"/>
                </a:solidFill>
              </a:rPr>
              <a:t>Описывают  движение:</a:t>
            </a:r>
          </a:p>
          <a:p>
            <a:pPr marL="457200" indent="-457200">
              <a:lnSpc>
                <a:spcPct val="60000"/>
              </a:lnSpc>
              <a:buAutoNum type="arabicPeriod"/>
            </a:pPr>
            <a:r>
              <a:rPr lang="ru-RU" sz="2400" dirty="0" smtClean="0"/>
              <a:t>Траектория – </a:t>
            </a:r>
            <a:r>
              <a:rPr lang="ru-RU" sz="2400" i="1" dirty="0" smtClean="0"/>
              <a:t>след                                </a:t>
            </a:r>
            <a:r>
              <a:rPr lang="ru-RU" sz="2400" b="1" dirty="0" smtClean="0">
                <a:solidFill>
                  <a:srgbClr val="0070C0"/>
                </a:solidFill>
              </a:rPr>
              <a:t>СИ</a:t>
            </a:r>
          </a:p>
          <a:p>
            <a:pPr marL="457200" indent="-457200">
              <a:lnSpc>
                <a:spcPct val="60000"/>
              </a:lnSpc>
              <a:buAutoNum type="arabicPeriod"/>
            </a:pPr>
            <a:r>
              <a:rPr lang="ru-RU" sz="2400" dirty="0" smtClean="0"/>
              <a:t>Координата</a:t>
            </a:r>
            <a:r>
              <a:rPr lang="ru-RU" sz="2400" i="1" dirty="0" smtClean="0"/>
              <a:t> – точка на оси       </a:t>
            </a:r>
            <a:r>
              <a:rPr lang="ru-RU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x</a:t>
            </a:r>
            <a:r>
              <a:rPr lang="en-US" sz="2400" dirty="0" smtClean="0"/>
              <a:t>    </a:t>
            </a:r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м</a:t>
            </a:r>
            <a:r>
              <a:rPr lang="ru-RU" sz="2400" dirty="0" smtClean="0"/>
              <a:t>     1км = 1000м</a:t>
            </a:r>
          </a:p>
          <a:p>
            <a:pPr marL="457200" indent="-457200">
              <a:lnSpc>
                <a:spcPct val="60000"/>
              </a:lnSpc>
              <a:buAutoNum type="arabicPeriod"/>
            </a:pPr>
            <a:r>
              <a:rPr lang="ru-RU" sz="2400" dirty="0" smtClean="0"/>
              <a:t>Путь – </a:t>
            </a:r>
            <a:r>
              <a:rPr lang="ru-RU" sz="2400" i="1" dirty="0" smtClean="0"/>
              <a:t>длина траектории </a:t>
            </a:r>
            <a:r>
              <a:rPr lang="en-US" sz="2400" i="1" dirty="0" smtClean="0"/>
              <a:t>         </a:t>
            </a:r>
            <a:r>
              <a:rPr lang="en-US" sz="2400" b="1" dirty="0" smtClean="0">
                <a:solidFill>
                  <a:srgbClr val="7030A0"/>
                </a:solidFill>
              </a:rPr>
              <a:t>s</a:t>
            </a:r>
            <a:r>
              <a:rPr lang="ru-RU" sz="2400" dirty="0" smtClean="0"/>
              <a:t>     </a:t>
            </a:r>
            <a:r>
              <a:rPr lang="ru-RU" sz="2400" b="1" dirty="0" smtClean="0">
                <a:solidFill>
                  <a:srgbClr val="00B050"/>
                </a:solidFill>
              </a:rPr>
              <a:t>м</a:t>
            </a:r>
            <a:r>
              <a:rPr lang="ru-RU" sz="2400" dirty="0" smtClean="0"/>
              <a:t>     1см = 0,01м</a:t>
            </a:r>
          </a:p>
          <a:p>
            <a:pPr marL="457200" indent="-457200">
              <a:lnSpc>
                <a:spcPct val="60000"/>
              </a:lnSpc>
              <a:buAutoNum type="arabicPeriod"/>
            </a:pPr>
            <a:r>
              <a:rPr lang="ru-RU" sz="2400" dirty="0" smtClean="0"/>
              <a:t>Перемещение – </a:t>
            </a:r>
            <a:r>
              <a:rPr lang="ru-RU" sz="2400" i="1" dirty="0" smtClean="0"/>
              <a:t>вектор, </a:t>
            </a:r>
            <a:r>
              <a:rPr lang="ru-RU" sz="2400" i="1" dirty="0" err="1" smtClean="0"/>
              <a:t>соед</a:t>
            </a:r>
            <a:r>
              <a:rPr lang="ru-RU" sz="2400" i="1" dirty="0" smtClean="0"/>
              <a:t>.</a:t>
            </a:r>
            <a:r>
              <a:rPr lang="en-US" sz="2400" i="1" dirty="0" smtClean="0"/>
              <a:t> </a:t>
            </a:r>
            <a:r>
              <a:rPr lang="ru-RU" sz="2400" i="1" dirty="0" smtClean="0"/>
              <a:t> 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s</a:t>
            </a:r>
            <a:r>
              <a:rPr lang="ru-RU" sz="2400" dirty="0" smtClean="0"/>
              <a:t>     </a:t>
            </a:r>
            <a:r>
              <a:rPr lang="ru-RU" sz="2400" b="1" dirty="0" smtClean="0">
                <a:solidFill>
                  <a:srgbClr val="00B050"/>
                </a:solidFill>
              </a:rPr>
              <a:t>м</a:t>
            </a:r>
            <a:r>
              <a:rPr lang="en-US" sz="2400" dirty="0" smtClean="0"/>
              <a:t>                 </a:t>
            </a:r>
            <a:endParaRPr lang="ru-RU" sz="2400" dirty="0" smtClean="0"/>
          </a:p>
          <a:p>
            <a:pPr marL="457200" indent="-457200">
              <a:lnSpc>
                <a:spcPct val="60000"/>
              </a:lnSpc>
              <a:buAutoNum type="arabicPeriod"/>
            </a:pPr>
            <a:r>
              <a:rPr lang="ru-RU" sz="2400" dirty="0" smtClean="0"/>
              <a:t>Скорость – </a:t>
            </a:r>
            <a:r>
              <a:rPr lang="ru-RU" sz="2400" i="1" dirty="0" smtClean="0"/>
              <a:t>быстрота</a:t>
            </a:r>
            <a:r>
              <a:rPr lang="en-US" sz="2400" i="1" dirty="0" smtClean="0"/>
              <a:t>   </a:t>
            </a:r>
            <a:r>
              <a:rPr lang="en-US" sz="2400" dirty="0" smtClean="0"/>
              <a:t>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v</a:t>
            </a:r>
            <a:r>
              <a:rPr lang="ru-RU" sz="2400" dirty="0" smtClean="0"/>
              <a:t>   </a:t>
            </a:r>
            <a:r>
              <a:rPr lang="ru-RU" sz="2400" b="1" dirty="0" smtClean="0">
                <a:solidFill>
                  <a:srgbClr val="00B050"/>
                </a:solidFill>
              </a:rPr>
              <a:t>м/с </a:t>
            </a:r>
            <a:r>
              <a:rPr lang="ru-RU" sz="2400" dirty="0" smtClean="0"/>
              <a:t>  3,6км/ч = 1м/с</a:t>
            </a:r>
          </a:p>
          <a:p>
            <a:pPr marL="457200" indent="-457200">
              <a:lnSpc>
                <a:spcPct val="60000"/>
              </a:lnSpc>
              <a:buAutoNum type="arabicPeriod"/>
            </a:pPr>
            <a:r>
              <a:rPr lang="ru-RU" sz="2400" dirty="0" smtClean="0"/>
              <a:t>Время – </a:t>
            </a:r>
            <a:r>
              <a:rPr lang="en-US" sz="2400" dirty="0" smtClean="0"/>
              <a:t>  </a:t>
            </a:r>
            <a:r>
              <a:rPr lang="ru-RU" sz="2400" i="1" dirty="0" smtClean="0"/>
              <a:t>длительность</a:t>
            </a:r>
            <a:r>
              <a:rPr lang="en-US" sz="2400" i="1" dirty="0" smtClean="0"/>
              <a:t> </a:t>
            </a: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7030A0"/>
                </a:solidFill>
              </a:rPr>
              <a:t>t</a:t>
            </a:r>
            <a:r>
              <a:rPr lang="ru-RU" sz="2400" dirty="0" smtClean="0"/>
              <a:t>      </a:t>
            </a:r>
            <a:r>
              <a:rPr lang="ru-RU" sz="2400" b="1" dirty="0" smtClean="0">
                <a:solidFill>
                  <a:srgbClr val="00B050"/>
                </a:solidFill>
              </a:rPr>
              <a:t>с</a:t>
            </a:r>
            <a:r>
              <a:rPr lang="ru-RU" sz="2400" dirty="0" smtClean="0"/>
              <a:t>      1ч = 3600с</a:t>
            </a:r>
          </a:p>
          <a:p>
            <a:pPr marL="457200" indent="-457200">
              <a:lnSpc>
                <a:spcPct val="60000"/>
              </a:lnSpc>
              <a:buNone/>
            </a:pPr>
            <a:r>
              <a:rPr lang="ru-RU" sz="2400" dirty="0" smtClean="0"/>
              <a:t>                                  </a:t>
            </a:r>
            <a:r>
              <a:rPr lang="ru-RU" sz="2800" b="1" dirty="0" smtClean="0">
                <a:solidFill>
                  <a:srgbClr val="002060"/>
                </a:solidFill>
              </a:rPr>
              <a:t>Виды  движения</a:t>
            </a:r>
          </a:p>
          <a:p>
            <a:pPr marL="457200" indent="-457200">
              <a:lnSpc>
                <a:spcPct val="60000"/>
              </a:lnSpc>
              <a:buNone/>
            </a:pPr>
            <a:r>
              <a:rPr lang="ru-RU" sz="2800" dirty="0" smtClean="0"/>
              <a:t>      по траектории                              по скорости</a:t>
            </a:r>
          </a:p>
          <a:p>
            <a:pPr marL="457200" indent="-457200">
              <a:lnSpc>
                <a:spcPct val="60000"/>
              </a:lnSpc>
              <a:buNone/>
            </a:pPr>
            <a:r>
              <a:rPr lang="ru-RU" sz="2800" i="1" dirty="0" err="1" smtClean="0">
                <a:solidFill>
                  <a:srgbClr val="C00000"/>
                </a:solidFill>
              </a:rPr>
              <a:t>прямолин</a:t>
            </a:r>
            <a:r>
              <a:rPr lang="ru-RU" sz="2800" i="1" dirty="0" smtClean="0">
                <a:solidFill>
                  <a:srgbClr val="C00000"/>
                </a:solidFill>
              </a:rPr>
              <a:t>    </a:t>
            </a:r>
            <a:r>
              <a:rPr lang="ru-RU" sz="2800" i="1" dirty="0" err="1" smtClean="0">
                <a:solidFill>
                  <a:srgbClr val="C00000"/>
                </a:solidFill>
              </a:rPr>
              <a:t>криволин</a:t>
            </a:r>
            <a:r>
              <a:rPr lang="ru-RU" sz="2800" i="1" dirty="0" smtClean="0">
                <a:solidFill>
                  <a:srgbClr val="C00000"/>
                </a:solidFill>
              </a:rPr>
              <a:t>           </a:t>
            </a:r>
            <a:r>
              <a:rPr lang="ru-RU" sz="2800" i="1" dirty="0" err="1" smtClean="0">
                <a:solidFill>
                  <a:srgbClr val="C00000"/>
                </a:solidFill>
              </a:rPr>
              <a:t>равномер</a:t>
            </a:r>
            <a:r>
              <a:rPr lang="ru-RU" sz="2800" i="1" dirty="0" smtClean="0">
                <a:solidFill>
                  <a:srgbClr val="C00000"/>
                </a:solidFill>
              </a:rPr>
              <a:t>    </a:t>
            </a:r>
            <a:r>
              <a:rPr lang="ru-RU" sz="2800" i="1" dirty="0" err="1" smtClean="0">
                <a:solidFill>
                  <a:srgbClr val="C00000"/>
                </a:solidFill>
              </a:rPr>
              <a:t>неравномер</a:t>
            </a:r>
            <a:endParaRPr lang="ru-RU" sz="2800" i="1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60000"/>
              </a:lnSpc>
              <a:buNone/>
            </a:pPr>
            <a:r>
              <a:rPr lang="ru-RU" sz="2800" i="1" dirty="0" smtClean="0"/>
              <a:t>                                                  </a:t>
            </a:r>
            <a:r>
              <a:rPr lang="en-US" sz="2800" i="1" dirty="0" smtClean="0"/>
              <a:t>  </a:t>
            </a:r>
            <a:r>
              <a:rPr lang="ru-RU" sz="2800" i="1" dirty="0" smtClean="0"/>
              <a:t> </a:t>
            </a:r>
            <a:r>
              <a:rPr lang="ru-RU" sz="2400" dirty="0" smtClean="0"/>
              <a:t>1с – 5м                1с – 5м</a:t>
            </a:r>
          </a:p>
          <a:p>
            <a:pPr marL="457200" indent="-457200">
              <a:lnSpc>
                <a:spcPct val="60000"/>
              </a:lnSpc>
              <a:buNone/>
            </a:pPr>
            <a:r>
              <a:rPr lang="ru-RU" sz="2400" dirty="0" smtClean="0"/>
              <a:t>                                                             </a:t>
            </a:r>
            <a:r>
              <a:rPr lang="en-US" sz="2400" dirty="0" smtClean="0"/>
              <a:t>  </a:t>
            </a:r>
            <a:r>
              <a:rPr lang="ru-RU" sz="2400" dirty="0" smtClean="0"/>
              <a:t>2с – 10м              2с – 20м</a:t>
            </a:r>
          </a:p>
          <a:p>
            <a:pPr marL="457200" indent="-457200">
              <a:lnSpc>
                <a:spcPct val="60000"/>
              </a:lnSpc>
              <a:buNone/>
            </a:pPr>
            <a:r>
              <a:rPr lang="ru-RU" sz="2400" dirty="0" smtClean="0"/>
              <a:t>                                                            </a:t>
            </a:r>
            <a:r>
              <a:rPr lang="en-US" sz="2400" dirty="0" smtClean="0"/>
              <a:t>  </a:t>
            </a:r>
            <a:r>
              <a:rPr lang="ru-RU" sz="2400" dirty="0" smtClean="0"/>
              <a:t> 3с – 15м              3с – 60м</a:t>
            </a:r>
            <a:endParaRPr lang="ru-RU" sz="2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179091" y="3464719"/>
            <a:ext cx="164307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594445" y="3463925"/>
            <a:ext cx="164307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5180017" y="3463925"/>
            <a:ext cx="164307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71472" y="5857892"/>
            <a:ext cx="107157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071802" y="5429264"/>
            <a:ext cx="1071570" cy="10001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rot="16200000" flipH="1">
            <a:off x="3945478" y="5546356"/>
            <a:ext cx="496476" cy="442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496" y="5357826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ru-RU" sz="2000" b="1" dirty="0"/>
          </a:p>
        </p:txBody>
      </p:sp>
      <p:sp>
        <p:nvSpPr>
          <p:cNvPr id="19" name="Полилиния 18"/>
          <p:cNvSpPr/>
          <p:nvPr/>
        </p:nvSpPr>
        <p:spPr>
          <a:xfrm>
            <a:off x="1857356" y="5437163"/>
            <a:ext cx="1110927" cy="822960"/>
          </a:xfrm>
          <a:custGeom>
            <a:avLst/>
            <a:gdLst>
              <a:gd name="connsiteX0" fmla="*/ 0 w 1041009"/>
              <a:gd name="connsiteY0" fmla="*/ 822960 h 822960"/>
              <a:gd name="connsiteX1" fmla="*/ 98474 w 1041009"/>
              <a:gd name="connsiteY1" fmla="*/ 597877 h 822960"/>
              <a:gd name="connsiteX2" fmla="*/ 239151 w 1041009"/>
              <a:gd name="connsiteY2" fmla="*/ 330591 h 822960"/>
              <a:gd name="connsiteX3" fmla="*/ 365760 w 1041009"/>
              <a:gd name="connsiteY3" fmla="*/ 133643 h 822960"/>
              <a:gd name="connsiteX4" fmla="*/ 506437 w 1041009"/>
              <a:gd name="connsiteY4" fmla="*/ 35169 h 822960"/>
              <a:gd name="connsiteX5" fmla="*/ 604911 w 1041009"/>
              <a:gd name="connsiteY5" fmla="*/ 7034 h 822960"/>
              <a:gd name="connsiteX6" fmla="*/ 731520 w 1041009"/>
              <a:gd name="connsiteY6" fmla="*/ 35169 h 822960"/>
              <a:gd name="connsiteX7" fmla="*/ 886264 w 1041009"/>
              <a:gd name="connsiteY7" fmla="*/ 218049 h 822960"/>
              <a:gd name="connsiteX8" fmla="*/ 956603 w 1041009"/>
              <a:gd name="connsiteY8" fmla="*/ 386862 h 822960"/>
              <a:gd name="connsiteX9" fmla="*/ 1012874 w 1041009"/>
              <a:gd name="connsiteY9" fmla="*/ 569742 h 822960"/>
              <a:gd name="connsiteX10" fmla="*/ 1041009 w 1041009"/>
              <a:gd name="connsiteY10" fmla="*/ 64008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009" h="822960">
                <a:moveTo>
                  <a:pt x="0" y="822960"/>
                </a:moveTo>
                <a:cubicBezTo>
                  <a:pt x="29308" y="751449"/>
                  <a:pt x="58616" y="679938"/>
                  <a:pt x="98474" y="597877"/>
                </a:cubicBezTo>
                <a:cubicBezTo>
                  <a:pt x="138332" y="515816"/>
                  <a:pt x="194603" y="407963"/>
                  <a:pt x="239151" y="330591"/>
                </a:cubicBezTo>
                <a:cubicBezTo>
                  <a:pt x="283699" y="253219"/>
                  <a:pt x="321212" y="182880"/>
                  <a:pt x="365760" y="133643"/>
                </a:cubicBezTo>
                <a:cubicBezTo>
                  <a:pt x="410308" y="84406"/>
                  <a:pt x="466579" y="56271"/>
                  <a:pt x="506437" y="35169"/>
                </a:cubicBezTo>
                <a:cubicBezTo>
                  <a:pt x="546296" y="14068"/>
                  <a:pt x="567397" y="7034"/>
                  <a:pt x="604911" y="7034"/>
                </a:cubicBezTo>
                <a:cubicBezTo>
                  <a:pt x="642425" y="7034"/>
                  <a:pt x="684628" y="0"/>
                  <a:pt x="731520" y="35169"/>
                </a:cubicBezTo>
                <a:cubicBezTo>
                  <a:pt x="778412" y="70338"/>
                  <a:pt x="848750" y="159434"/>
                  <a:pt x="886264" y="218049"/>
                </a:cubicBezTo>
                <a:cubicBezTo>
                  <a:pt x="923778" y="276664"/>
                  <a:pt x="935501" y="328247"/>
                  <a:pt x="956603" y="386862"/>
                </a:cubicBezTo>
                <a:cubicBezTo>
                  <a:pt x="977705" y="445477"/>
                  <a:pt x="998806" y="527539"/>
                  <a:pt x="1012874" y="569742"/>
                </a:cubicBezTo>
                <a:cubicBezTo>
                  <a:pt x="1026942" y="611945"/>
                  <a:pt x="1033975" y="626012"/>
                  <a:pt x="1041009" y="64008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14348" y="5401128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ru-RU" sz="2000" b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714348" y="5729084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5400000" flipH="1" flipV="1">
            <a:off x="1829220" y="5472566"/>
            <a:ext cx="642942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086134" y="3529672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057866" y="5415196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742484" y="5458498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871424" y="555697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15152" y="5500702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114972" y="2829360"/>
            <a:ext cx="2571768" cy="928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МКТ  идеального  газа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785794"/>
            <a:ext cx="842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ИГ</a:t>
            </a:r>
            <a:r>
              <a:rPr lang="ru-RU" sz="2400" dirty="0" smtClean="0"/>
              <a:t> – модель газа: </a:t>
            </a:r>
            <a:r>
              <a:rPr lang="en-US" sz="2400" dirty="0" smtClean="0"/>
              <a:t>F</a:t>
            </a:r>
            <a:r>
              <a:rPr lang="ru-RU" sz="2000" dirty="0" smtClean="0"/>
              <a:t>прит</a:t>
            </a:r>
            <a:r>
              <a:rPr lang="ru-RU" sz="2400" dirty="0" smtClean="0"/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≈</a:t>
            </a:r>
            <a:r>
              <a:rPr lang="ru-RU" sz="2400" dirty="0" smtClean="0">
                <a:latin typeface="Times New Roman"/>
                <a:cs typeface="Times New Roman"/>
              </a:rPr>
              <a:t> 0, </a:t>
            </a:r>
            <a:r>
              <a:rPr lang="en-US" sz="2400" dirty="0" smtClean="0">
                <a:latin typeface="Times New Roman"/>
                <a:cs typeface="Times New Roman"/>
              </a:rPr>
              <a:t>V</a:t>
            </a:r>
            <a:r>
              <a:rPr lang="ru-RU" sz="2000" dirty="0" smtClean="0">
                <a:latin typeface="Times New Roman"/>
                <a:cs typeface="Times New Roman"/>
              </a:rPr>
              <a:t>мол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≈ 0, E</a:t>
            </a:r>
            <a:r>
              <a:rPr lang="en-US" sz="2000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≈ 0  (</a:t>
            </a:r>
            <a:r>
              <a:rPr lang="ru-RU" sz="2400" dirty="0" smtClean="0">
                <a:latin typeface="Times New Roman"/>
                <a:cs typeface="Times New Roman"/>
              </a:rPr>
              <a:t>разреженный газ)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4408" y="1258822"/>
          <a:ext cx="8779640" cy="15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20"/>
                <a:gridCol w="364394"/>
                <a:gridCol w="642942"/>
                <a:gridCol w="2428893"/>
                <a:gridCol w="1428760"/>
                <a:gridCol w="2006031"/>
              </a:tblGrid>
              <a:tr h="370840">
                <a:tc gridSpan="4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Макроскопические  параметры  газа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Основное уравнение ИГ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/>
                        <a:t>Давление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1" dirty="0" smtClean="0">
                          <a:solidFill>
                            <a:srgbClr val="002060"/>
                          </a:solidFill>
                        </a:rPr>
                        <a:t>Па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i="1" dirty="0" smtClean="0"/>
                        <a:t>Удары молекул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2400" i="1" dirty="0" smtClean="0"/>
                        <a:t>         </a:t>
                      </a:r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3600" i="1" dirty="0" smtClean="0"/>
                        <a:t> = </a:t>
                      </a:r>
                      <a:r>
                        <a:rPr lang="en-US" sz="3600" i="1" dirty="0" smtClean="0">
                          <a:latin typeface="Times New Roman"/>
                          <a:cs typeface="Times New Roman"/>
                        </a:rPr>
                        <a:t>⅓m</a:t>
                      </a:r>
                      <a:r>
                        <a:rPr lang="en-US" sz="1800" i="1" dirty="0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sz="3600" i="1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3600" i="1" dirty="0" smtClean="0">
                          <a:latin typeface="+mn-lt"/>
                          <a:cs typeface="Times New Roman"/>
                        </a:rPr>
                        <a:t>v</a:t>
                      </a:r>
                      <a:r>
                        <a:rPr lang="en-US" sz="3600" i="1" dirty="0" smtClean="0">
                          <a:latin typeface="Times New Roman"/>
                          <a:cs typeface="Times New Roman"/>
                        </a:rPr>
                        <a:t>²</a:t>
                      </a:r>
                      <a:endParaRPr lang="ru-RU" sz="2400" i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/>
                        <a:t>Объем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1" dirty="0" smtClean="0">
                          <a:solidFill>
                            <a:srgbClr val="002060"/>
                          </a:solidFill>
                        </a:rPr>
                        <a:t>м</a:t>
                      </a:r>
                      <a:r>
                        <a:rPr lang="ru-RU" sz="2400" b="1" dirty="0" smtClean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³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i="1" dirty="0" smtClean="0"/>
                        <a:t>Объем сосуда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/>
                        <a:t>Температура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1" dirty="0" smtClean="0">
                          <a:solidFill>
                            <a:srgbClr val="002060"/>
                          </a:solidFill>
                        </a:rPr>
                        <a:t>К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i="1" dirty="0" smtClean="0"/>
                        <a:t>Мера теплового движения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 T = t + 273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57158" y="3000372"/>
            <a:ext cx="1500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= nkT</a:t>
            </a:r>
            <a:endParaRPr lang="ru-RU" sz="3200" dirty="0"/>
          </a:p>
        </p:txBody>
      </p:sp>
      <p:pic>
        <p:nvPicPr>
          <p:cNvPr id="43010" name="Object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794" y="2801225"/>
            <a:ext cx="1571636" cy="982266"/>
          </a:xfrm>
          <a:prstGeom prst="rect">
            <a:avLst/>
          </a:prstGeom>
          <a:noFill/>
        </p:spPr>
      </p:pic>
      <p:pic>
        <p:nvPicPr>
          <p:cNvPr id="9" name="Объект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724" y="2728688"/>
            <a:ext cx="2071702" cy="1003481"/>
          </a:xfrm>
          <a:prstGeom prst="rect">
            <a:avLst/>
          </a:prstGeom>
          <a:noFill/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0" y="3786190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6357950" y="3329426"/>
            <a:ext cx="100013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4230770" y="3314564"/>
            <a:ext cx="100013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1572398" y="3314564"/>
            <a:ext cx="100013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3" name="Object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2831750"/>
            <a:ext cx="1714512" cy="94055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37147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                                          </a:t>
            </a:r>
            <a:r>
              <a:rPr lang="ru-RU" sz="2800" b="1" dirty="0" smtClean="0">
                <a:solidFill>
                  <a:srgbClr val="FF0000"/>
                </a:solidFill>
              </a:rPr>
              <a:t>ИЗО процессы</a:t>
            </a:r>
          </a:p>
          <a:p>
            <a:r>
              <a:rPr lang="en-US" sz="2800" b="1" dirty="0" smtClean="0"/>
              <a:t>   </a:t>
            </a:r>
            <a:r>
              <a:rPr lang="ru-RU" sz="2800" b="1" dirty="0" smtClean="0">
                <a:solidFill>
                  <a:srgbClr val="7030A0"/>
                </a:solidFill>
              </a:rPr>
              <a:t>…барный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ru-RU" sz="2800" b="1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p =)</a:t>
            </a:r>
            <a:r>
              <a:rPr lang="ru-RU" sz="2800" b="1" dirty="0" smtClean="0"/>
              <a:t> </a:t>
            </a:r>
            <a:r>
              <a:rPr lang="en-US" sz="2800" b="1" dirty="0" smtClean="0"/>
              <a:t>     </a:t>
            </a:r>
            <a:r>
              <a:rPr lang="ru-RU" sz="2800" b="1" dirty="0" smtClean="0">
                <a:solidFill>
                  <a:srgbClr val="7030A0"/>
                </a:solidFill>
              </a:rPr>
              <a:t>…термический </a:t>
            </a:r>
            <a:r>
              <a:rPr lang="en-US" sz="2800" dirty="0" smtClean="0"/>
              <a:t>(T =)</a:t>
            </a:r>
            <a:r>
              <a:rPr lang="ru-RU" sz="2800" dirty="0" smtClean="0"/>
              <a:t>  </a:t>
            </a:r>
            <a:r>
              <a:rPr lang="en-US" sz="2800" dirty="0" smtClean="0"/>
              <a:t>   </a:t>
            </a:r>
            <a:r>
              <a:rPr lang="ru-RU" sz="2800" b="1" dirty="0" smtClean="0">
                <a:solidFill>
                  <a:srgbClr val="7030A0"/>
                </a:solidFill>
              </a:rPr>
              <a:t>…хорный</a:t>
            </a:r>
            <a:r>
              <a:rPr lang="en-US" sz="2800" b="1" dirty="0" smtClean="0">
                <a:solidFill>
                  <a:srgbClr val="7030A0"/>
                </a:solidFill>
              </a:rPr>
              <a:t>  </a:t>
            </a:r>
            <a:r>
              <a:rPr lang="en-US" sz="2800" dirty="0" smtClean="0"/>
              <a:t>(V = )  </a:t>
            </a:r>
            <a:endParaRPr lang="ru-RU" sz="2800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714492" y="5572128"/>
            <a:ext cx="2571744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858558" y="5571334"/>
            <a:ext cx="2571744" cy="1588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 flipV="1">
            <a:off x="1785918" y="4000504"/>
            <a:ext cx="1357322" cy="214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857884" y="4000504"/>
            <a:ext cx="714380" cy="35719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 flipH="1" flipV="1">
            <a:off x="-179421" y="5893611"/>
            <a:ext cx="121444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5400000" flipH="1" flipV="1">
            <a:off x="2822563" y="5892817"/>
            <a:ext cx="121444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 flipH="1" flipV="1">
            <a:off x="5965835" y="5892817"/>
            <a:ext cx="121444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428596" y="6500834"/>
            <a:ext cx="150019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28992" y="6500834"/>
            <a:ext cx="150019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572264" y="6500834"/>
            <a:ext cx="150019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28794" y="635795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72462" y="63963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00628" y="635795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02" y="507207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15104" y="508724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215074" y="510130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V="1">
            <a:off x="928662" y="5429264"/>
            <a:ext cx="1000132" cy="71438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428596" y="6143644"/>
            <a:ext cx="500066" cy="3571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7072330" y="5443332"/>
            <a:ext cx="1000132" cy="71438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572264" y="6143644"/>
            <a:ext cx="500066" cy="3571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олилиния 48"/>
          <p:cNvSpPr/>
          <p:nvPr/>
        </p:nvSpPr>
        <p:spPr>
          <a:xfrm>
            <a:off x="3571868" y="5500702"/>
            <a:ext cx="1143008" cy="857256"/>
          </a:xfrm>
          <a:custGeom>
            <a:avLst/>
            <a:gdLst>
              <a:gd name="connsiteX0" fmla="*/ 0 w 1814733"/>
              <a:gd name="connsiteY0" fmla="*/ 0 h 1674056"/>
              <a:gd name="connsiteX1" fmla="*/ 112542 w 1814733"/>
              <a:gd name="connsiteY1" fmla="*/ 478302 h 1674056"/>
              <a:gd name="connsiteX2" fmla="*/ 281354 w 1814733"/>
              <a:gd name="connsiteY2" fmla="*/ 900333 h 1674056"/>
              <a:gd name="connsiteX3" fmla="*/ 478302 w 1814733"/>
              <a:gd name="connsiteY3" fmla="*/ 1280160 h 1674056"/>
              <a:gd name="connsiteX4" fmla="*/ 703385 w 1814733"/>
              <a:gd name="connsiteY4" fmla="*/ 1477108 h 1674056"/>
              <a:gd name="connsiteX5" fmla="*/ 956603 w 1814733"/>
              <a:gd name="connsiteY5" fmla="*/ 1575582 h 1674056"/>
              <a:gd name="connsiteX6" fmla="*/ 1364566 w 1814733"/>
              <a:gd name="connsiteY6" fmla="*/ 1631853 h 1674056"/>
              <a:gd name="connsiteX7" fmla="*/ 1814733 w 1814733"/>
              <a:gd name="connsiteY7" fmla="*/ 1674056 h 1674056"/>
              <a:gd name="connsiteX8" fmla="*/ 1814733 w 1814733"/>
              <a:gd name="connsiteY8" fmla="*/ 1674056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733" h="1674056">
                <a:moveTo>
                  <a:pt x="0" y="0"/>
                </a:moveTo>
                <a:cubicBezTo>
                  <a:pt x="32825" y="164123"/>
                  <a:pt x="65650" y="328247"/>
                  <a:pt x="112542" y="478302"/>
                </a:cubicBezTo>
                <a:cubicBezTo>
                  <a:pt x="159434" y="628357"/>
                  <a:pt x="220394" y="766690"/>
                  <a:pt x="281354" y="900333"/>
                </a:cubicBezTo>
                <a:cubicBezTo>
                  <a:pt x="342314" y="1033976"/>
                  <a:pt x="407964" y="1184031"/>
                  <a:pt x="478302" y="1280160"/>
                </a:cubicBezTo>
                <a:cubicBezTo>
                  <a:pt x="548641" y="1376289"/>
                  <a:pt x="623668" y="1427871"/>
                  <a:pt x="703385" y="1477108"/>
                </a:cubicBezTo>
                <a:cubicBezTo>
                  <a:pt x="783102" y="1526345"/>
                  <a:pt x="846406" y="1549791"/>
                  <a:pt x="956603" y="1575582"/>
                </a:cubicBezTo>
                <a:cubicBezTo>
                  <a:pt x="1066800" y="1601373"/>
                  <a:pt x="1221544" y="1615441"/>
                  <a:pt x="1364566" y="1631853"/>
                </a:cubicBezTo>
                <a:cubicBezTo>
                  <a:pt x="1507588" y="1648265"/>
                  <a:pt x="1814733" y="1674056"/>
                  <a:pt x="1814733" y="1674056"/>
                </a:cubicBezTo>
                <a:lnTo>
                  <a:pt x="1814733" y="1674056"/>
                </a:ln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3014" name="Object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4572008"/>
            <a:ext cx="1285873" cy="1016274"/>
          </a:xfrm>
          <a:prstGeom prst="rect">
            <a:avLst/>
          </a:prstGeom>
          <a:noFill/>
        </p:spPr>
      </p:pic>
      <p:pic>
        <p:nvPicPr>
          <p:cNvPr id="43015" name="Object 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850" y="4656416"/>
            <a:ext cx="1071560" cy="910826"/>
          </a:xfrm>
          <a:prstGeom prst="rect">
            <a:avLst/>
          </a:prstGeom>
          <a:noFill/>
        </p:spPr>
      </p:pic>
      <p:pic>
        <p:nvPicPr>
          <p:cNvPr id="43016" name="Object 8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9058" y="4786322"/>
            <a:ext cx="1785950" cy="532714"/>
          </a:xfrm>
          <a:prstGeom prst="rect">
            <a:avLst/>
          </a:prstGeom>
          <a:noFill/>
        </p:spPr>
      </p:pic>
      <p:cxnSp>
        <p:nvCxnSpPr>
          <p:cNvPr id="55" name="Прямая со стрелкой 54"/>
          <p:cNvCxnSpPr/>
          <p:nvPr/>
        </p:nvCxnSpPr>
        <p:spPr>
          <a:xfrm rot="10800000" flipV="1">
            <a:off x="3200610" y="4143380"/>
            <a:ext cx="500066" cy="214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Термодинамика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rot="5400000">
            <a:off x="750861" y="3107529"/>
            <a:ext cx="4499800" cy="7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rot="5400000">
            <a:off x="4715670" y="2142322"/>
            <a:ext cx="2714644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714356"/>
            <a:ext cx="878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       Работа газа             Внутренняя энергия     Количество теплоты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142984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00364" y="1142984"/>
            <a:ext cx="321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 = E</a:t>
            </a:r>
            <a:r>
              <a:rPr lang="en-US" dirty="0" smtClean="0"/>
              <a:t>p</a:t>
            </a:r>
            <a:r>
              <a:rPr lang="en-US" sz="2400" dirty="0" smtClean="0"/>
              <a:t> + E</a:t>
            </a:r>
            <a:r>
              <a:rPr lang="en-US" dirty="0" smtClean="0"/>
              <a:t>k </a:t>
            </a:r>
            <a:r>
              <a:rPr lang="en-US" sz="2000" dirty="0" smtClean="0"/>
              <a:t>(</a:t>
            </a:r>
            <a:r>
              <a:rPr lang="ru-RU" sz="2000" dirty="0" smtClean="0"/>
              <a:t>всех молекул</a:t>
            </a:r>
            <a:r>
              <a:rPr lang="ru-RU" dirty="0" smtClean="0"/>
              <a:t>)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5945586" y="2500306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 rot="10800000">
            <a:off x="2643174" y="2458102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1114848"/>
            <a:ext cx="3000364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Изменение энергии при  теплопередаче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06" y="1113750"/>
            <a:ext cx="2758897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Совершается при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изменении объёма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1714488"/>
            <a:ext cx="871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A = p(V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– V</a:t>
            </a:r>
            <a:r>
              <a:rPr lang="ru-RU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н </a:t>
            </a:r>
            <a:r>
              <a:rPr lang="ru-RU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     ΔU = 1,5</a:t>
            </a:r>
            <a:r>
              <a:rPr lang="el-GR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ν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l-GR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ru-RU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      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Q = mc(t</a:t>
            </a:r>
            <a:r>
              <a:rPr lang="ru-RU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к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– t</a:t>
            </a:r>
            <a:r>
              <a:rPr lang="ru-RU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н</a:t>
            </a:r>
            <a:r>
              <a:rPr lang="ru-RU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)     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0" y="2214554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143116"/>
            <a:ext cx="292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A&gt;0</a:t>
            </a:r>
            <a:r>
              <a:rPr lang="ru-RU" sz="2400" dirty="0" smtClean="0"/>
              <a:t>    </a:t>
            </a:r>
            <a:r>
              <a:rPr lang="ru-RU" sz="2400" i="1" dirty="0" smtClean="0"/>
              <a:t>расширение</a:t>
            </a:r>
            <a:endParaRPr lang="en-US" sz="2400" i="1" dirty="0" smtClean="0"/>
          </a:p>
          <a:p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A&lt;0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/>
              <a:t>   </a:t>
            </a:r>
            <a:r>
              <a:rPr lang="ru-RU" sz="2400" i="1" dirty="0" smtClean="0"/>
              <a:t>сжатие</a:t>
            </a:r>
            <a:endParaRPr lang="en-US" sz="2400" i="1" dirty="0" smtClean="0"/>
          </a:p>
          <a:p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A=0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/>
              <a:t>   </a:t>
            </a:r>
            <a:r>
              <a:rPr lang="ru-RU" sz="2400" i="1" dirty="0" smtClean="0"/>
              <a:t>изохорный пр.</a:t>
            </a:r>
            <a:endParaRPr lang="ru-RU" sz="2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00364" y="2285992"/>
            <a:ext cx="3076355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  Способы изменения</a:t>
            </a:r>
          </a:p>
          <a:p>
            <a:pPr>
              <a:lnSpc>
                <a:spcPct val="90000"/>
              </a:lnSpc>
            </a:pPr>
            <a:r>
              <a:rPr lang="ru-RU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Δ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U = 0 </a:t>
            </a:r>
            <a:r>
              <a:rPr lang="ru-RU" sz="2400" i="1" dirty="0" smtClean="0">
                <a:latin typeface="Times New Roman"/>
                <a:cs typeface="Times New Roman"/>
              </a:rPr>
              <a:t>при изотерми-</a:t>
            </a:r>
          </a:p>
          <a:p>
            <a:pPr>
              <a:lnSpc>
                <a:spcPct val="90000"/>
              </a:lnSpc>
            </a:pPr>
            <a:r>
              <a:rPr lang="ru-RU" sz="2400" i="1" dirty="0" smtClean="0">
                <a:latin typeface="Times New Roman"/>
                <a:cs typeface="Times New Roman"/>
              </a:rPr>
              <a:t>        ческом процессе</a:t>
            </a:r>
            <a:r>
              <a:rPr lang="ru-RU" sz="2400" i="1" dirty="0" smtClean="0"/>
              <a:t> </a:t>
            </a:r>
            <a:endParaRPr lang="ru-RU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01678" y="2143116"/>
            <a:ext cx="14850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 = ±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l-GR" sz="2600" dirty="0" smtClean="0">
                <a:latin typeface="Times New Roman"/>
                <a:cs typeface="Times New Roman"/>
              </a:rPr>
              <a:t>·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 = ±r</a:t>
            </a:r>
            <a:r>
              <a:rPr lang="en-US" sz="2600" dirty="0" smtClean="0">
                <a:latin typeface="Times New Roman"/>
                <a:cs typeface="Times New Roman"/>
              </a:rPr>
              <a:t>·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 = q</a:t>
            </a:r>
            <a:r>
              <a:rPr lang="en-US" sz="2600" dirty="0" smtClean="0">
                <a:latin typeface="Times New Roman"/>
                <a:cs typeface="Times New Roman"/>
              </a:rPr>
              <a:t>·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2982" y="2200486"/>
            <a:ext cx="1175643" cy="120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000" dirty="0" smtClean="0"/>
              <a:t>плавл</a:t>
            </a:r>
          </a:p>
          <a:p>
            <a:pPr>
              <a:lnSpc>
                <a:spcPct val="70000"/>
              </a:lnSpc>
            </a:pPr>
            <a:r>
              <a:rPr lang="ru-RU" sz="2000" dirty="0" smtClean="0"/>
              <a:t>отверд</a:t>
            </a:r>
          </a:p>
          <a:p>
            <a:pPr>
              <a:lnSpc>
                <a:spcPct val="70000"/>
              </a:lnSpc>
            </a:pPr>
            <a:r>
              <a:rPr lang="ru-RU" sz="2000" dirty="0" smtClean="0"/>
              <a:t>кипение</a:t>
            </a:r>
          </a:p>
          <a:p>
            <a:pPr>
              <a:lnSpc>
                <a:spcPct val="70000"/>
              </a:lnSpc>
            </a:pPr>
            <a:r>
              <a:rPr lang="ru-RU" sz="2000" dirty="0" smtClean="0"/>
              <a:t>конденс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сгорание</a:t>
            </a:r>
            <a:endParaRPr lang="ru-RU" sz="2000" dirty="0"/>
          </a:p>
        </p:txBody>
      </p:sp>
      <p:sp>
        <p:nvSpPr>
          <p:cNvPr id="23" name="Левая фигурная скобка 22"/>
          <p:cNvSpPr/>
          <p:nvPr/>
        </p:nvSpPr>
        <p:spPr>
          <a:xfrm>
            <a:off x="7772642" y="2271924"/>
            <a:ext cx="117157" cy="35719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Левая фигурная скобка 23"/>
          <p:cNvSpPr/>
          <p:nvPr/>
        </p:nvSpPr>
        <p:spPr>
          <a:xfrm>
            <a:off x="7786710" y="2714620"/>
            <a:ext cx="117157" cy="35719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-2" y="5344646"/>
          <a:ext cx="91440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62"/>
                <a:gridCol w="2143140"/>
                <a:gridCol w="2143140"/>
                <a:gridCol w="2428862"/>
              </a:tblGrid>
              <a:tr h="442278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Первое начало термодинамики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Изотермический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Изохорный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Изобарный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Адиабатный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227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ΔU = 0      Q = A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r>
                        <a:rPr lang="ru-RU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=0    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 = </a:t>
                      </a:r>
                      <a:r>
                        <a:rPr lang="el-GR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Q = </a:t>
                      </a:r>
                      <a:r>
                        <a:rPr lang="el-GR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 +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r>
                        <a:rPr lang="ru-RU" sz="20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0   A</a:t>
                      </a:r>
                      <a:r>
                        <a:rPr lang="ru-RU" sz="20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l-GR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 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733813"/>
            <a:ext cx="20955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000100" y="3253087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А</a:t>
            </a:r>
            <a:r>
              <a:rPr lang="ru-RU" sz="2400" b="1" dirty="0" smtClean="0">
                <a:solidFill>
                  <a:srgbClr val="7030A0"/>
                </a:solidFill>
              </a:rPr>
              <a:t>г</a:t>
            </a:r>
            <a:r>
              <a:rPr lang="ru-RU" sz="2800" b="1" dirty="0" smtClean="0">
                <a:solidFill>
                  <a:srgbClr val="7030A0"/>
                </a:solidFill>
              </a:rPr>
              <a:t> =  –  А</a:t>
            </a:r>
            <a:r>
              <a:rPr lang="ru-RU" sz="2400" b="1" dirty="0" smtClean="0">
                <a:solidFill>
                  <a:srgbClr val="7030A0"/>
                </a:solidFill>
              </a:rPr>
              <a:t>вс</a:t>
            </a:r>
            <a:r>
              <a:rPr lang="ru-RU" sz="2800" b="1" dirty="0" smtClean="0">
                <a:solidFill>
                  <a:srgbClr val="7030A0"/>
                </a:solidFill>
              </a:rPr>
              <a:t> </a:t>
            </a:r>
            <a:endParaRPr lang="ru-RU" sz="2800" b="1" dirty="0">
              <a:solidFill>
                <a:srgbClr val="7030A0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000364" y="3500438"/>
            <a:ext cx="6143636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6248" y="3571876"/>
            <a:ext cx="2931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Тепловой  двигатель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33" name="Объект 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071942"/>
            <a:ext cx="2714644" cy="961437"/>
          </a:xfrm>
          <a:prstGeom prst="rect">
            <a:avLst/>
          </a:prstGeom>
          <a:noFill/>
        </p:spPr>
      </p:pic>
      <p:pic>
        <p:nvPicPr>
          <p:cNvPr id="34" name="Объект 3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4071942"/>
            <a:ext cx="2205037" cy="973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Овал 50"/>
          <p:cNvSpPr/>
          <p:nvPr/>
        </p:nvSpPr>
        <p:spPr>
          <a:xfrm>
            <a:off x="4357686" y="4643446"/>
            <a:ext cx="2428892" cy="928694"/>
          </a:xfrm>
          <a:prstGeom prst="ellipse">
            <a:avLst/>
          </a:prstGeom>
          <a:solidFill>
            <a:srgbClr val="B9EDD5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214678" y="2143116"/>
            <a:ext cx="214314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Электризация. Закон Кулона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193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Закон Кулона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2398" y="1883122"/>
            <a:ext cx="3511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Закон сохранения заряда: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 q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'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+q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'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000240"/>
            <a:ext cx="2073275" cy="1236662"/>
          </a:xfrm>
          <a:prstGeom prst="rect">
            <a:avLst/>
          </a:prstGeom>
          <a:noFill/>
        </p:spPr>
      </p:pic>
      <p:sp>
        <p:nvSpPr>
          <p:cNvPr id="6" name="Овал 5"/>
          <p:cNvSpPr/>
          <p:nvPr/>
        </p:nvSpPr>
        <p:spPr>
          <a:xfrm>
            <a:off x="500034" y="2571744"/>
            <a:ext cx="357190" cy="28575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545714" y="2591666"/>
            <a:ext cx="285752" cy="28575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071670" y="2571744"/>
            <a:ext cx="357190" cy="28575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инус 8"/>
          <p:cNvSpPr/>
          <p:nvPr/>
        </p:nvSpPr>
        <p:spPr>
          <a:xfrm>
            <a:off x="2117350" y="2571744"/>
            <a:ext cx="285752" cy="285752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6" idx="6"/>
          </p:cNvCxnSpPr>
          <p:nvPr/>
        </p:nvCxnSpPr>
        <p:spPr>
          <a:xfrm>
            <a:off x="857224" y="2714620"/>
            <a:ext cx="428628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1643042" y="2714620"/>
            <a:ext cx="500066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42910" y="2928934"/>
            <a:ext cx="1643074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57290" y="280598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8524" y="2273113"/>
            <a:ext cx="52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1400" dirty="0" smtClean="0"/>
              <a:t>1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22" y="228599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1400" dirty="0" smtClean="0"/>
              <a:t>2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85852" y="2357430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1317445" y="2421825"/>
            <a:ext cx="28575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0" y="2000240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129" y="721399"/>
            <a:ext cx="5295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Электризация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приобретение заряда</a:t>
            </a:r>
          </a:p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Заряд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мера взаимодействия</a:t>
            </a:r>
          </a:p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Элементарный заряд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 = 1,6·10    Кл</a:t>
            </a: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9388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7111" name="AutoShape 7" descr="https://img09.rl0.ru/4a4a392b8c0fc6bb1bee7c5bbee46afc/c1000x1000/cliparts.co/cliparts/kTM/nbn/kTMnbnrM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7115" name="Picture 11" descr="C:\Documents and Settings\Дом\Мои документы\Downloads\Атом 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785794"/>
            <a:ext cx="1418799" cy="1181870"/>
          </a:xfrm>
          <a:prstGeom prst="rect">
            <a:avLst/>
          </a:prstGeom>
          <a:noFill/>
        </p:spPr>
      </p:pic>
      <p:pic>
        <p:nvPicPr>
          <p:cNvPr id="64" name="Picture 11" descr="C:\Documents and Settings\Дом\Мои документы\Downloads\Атом 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785794"/>
            <a:ext cx="1500166" cy="1181870"/>
          </a:xfrm>
          <a:prstGeom prst="rect">
            <a:avLst/>
          </a:prstGeom>
          <a:noFill/>
        </p:spPr>
      </p:pic>
      <p:cxnSp>
        <p:nvCxnSpPr>
          <p:cNvPr id="59" name="Прямая со стрелкой 58"/>
          <p:cNvCxnSpPr/>
          <p:nvPr/>
        </p:nvCxnSpPr>
        <p:spPr>
          <a:xfrm flipV="1">
            <a:off x="8429652" y="669883"/>
            <a:ext cx="500066" cy="28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8332456" y="882990"/>
            <a:ext cx="142876" cy="1428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8949608" y="571480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6643702" y="714356"/>
            <a:ext cx="285752" cy="12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атом</a:t>
            </a:r>
            <a:endParaRPr lang="ru-R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578364" y="864275"/>
            <a:ext cx="35719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ион</a:t>
            </a:r>
            <a:endParaRPr lang="ru-RU" sz="2400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5720" y="3286124"/>
            <a:ext cx="2929456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l-GR" sz="3200" dirty="0" smtClean="0">
                <a:latin typeface="Times New Roman"/>
                <a:cs typeface="Times New Roman"/>
              </a:rPr>
              <a:t>ε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=1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(</a:t>
            </a:r>
            <a:r>
              <a:rPr lang="ru-RU" sz="2400" i="1" dirty="0" smtClean="0">
                <a:latin typeface="Times New Roman"/>
                <a:cs typeface="Times New Roman"/>
              </a:rPr>
              <a:t>вакуум, воздух</a:t>
            </a:r>
            <a:r>
              <a:rPr lang="ru-RU" sz="2400" dirty="0" smtClean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l-GR" sz="3200" dirty="0" smtClean="0">
                <a:latin typeface="Times New Roman"/>
                <a:cs typeface="Times New Roman"/>
              </a:rPr>
              <a:t>ε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&gt;1</a:t>
            </a:r>
            <a:r>
              <a:rPr lang="ru-RU" sz="2400" dirty="0" smtClean="0">
                <a:latin typeface="Times New Roman"/>
                <a:cs typeface="Times New Roman"/>
              </a:rPr>
              <a:t> (</a:t>
            </a:r>
            <a:r>
              <a:rPr lang="ru-RU" sz="2400" i="1" dirty="0" smtClean="0">
                <a:latin typeface="Times New Roman"/>
                <a:cs typeface="Times New Roman"/>
              </a:rPr>
              <a:t>керосин, вода</a:t>
            </a:r>
            <a:r>
              <a:rPr lang="ru-RU" sz="2400" dirty="0" smtClean="0">
                <a:latin typeface="Times New Roman"/>
                <a:cs typeface="Times New Roman"/>
              </a:rPr>
              <a:t>)</a:t>
            </a:r>
            <a:endParaRPr lang="ru-RU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3428992" y="3429000"/>
            <a:ext cx="570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диэлектрическая проницаемость среды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83" name="Левая фигурная скобка 82"/>
          <p:cNvSpPr/>
          <p:nvPr/>
        </p:nvSpPr>
        <p:spPr>
          <a:xfrm flipH="1">
            <a:off x="3104603" y="3357562"/>
            <a:ext cx="357190" cy="7143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4402159" y="13444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-19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7812" y="2597502"/>
            <a:ext cx="342315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AutoShape 4" descr="https://img04.rl0.ru/a91797942a72e8b2830a439eebd3e269/c575x143/ours-nature.ru/new_site/img/1063747118/i_09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7109" name="Picture 5" descr="C:\Documents and Settings\Дом\Мои документы\Downloads\Заряды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5715016"/>
            <a:ext cx="3571899" cy="888315"/>
          </a:xfrm>
          <a:prstGeom prst="rect">
            <a:avLst/>
          </a:prstGeom>
          <a:noFill/>
        </p:spPr>
      </p:pic>
      <p:pic>
        <p:nvPicPr>
          <p:cNvPr id="47110" name="Picture 6" descr="C:\Documents and Settings\Дом\Мои документы\Downloads\Индукция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9454" y="5000636"/>
            <a:ext cx="2030158" cy="1700327"/>
          </a:xfrm>
          <a:prstGeom prst="rect">
            <a:avLst/>
          </a:prstGeom>
          <a:noFill/>
        </p:spPr>
      </p:pic>
      <p:cxnSp>
        <p:nvCxnSpPr>
          <p:cNvPr id="42" name="Прямая соединительная линия 41"/>
          <p:cNvCxnSpPr/>
          <p:nvPr/>
        </p:nvCxnSpPr>
        <p:spPr>
          <a:xfrm>
            <a:off x="0" y="4110579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4143380"/>
            <a:ext cx="4343048" cy="157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7030A0"/>
                </a:solidFill>
              </a:rPr>
              <a:t>Два рода зарядов</a:t>
            </a:r>
            <a:r>
              <a:rPr lang="ru-RU" dirty="0" smtClean="0"/>
              <a:t>: </a:t>
            </a:r>
          </a:p>
          <a:p>
            <a:pPr>
              <a:lnSpc>
                <a:spcPct val="80000"/>
              </a:lnSpc>
            </a:pPr>
            <a:r>
              <a:rPr lang="ru-RU" sz="2400" b="1" i="1" dirty="0" smtClean="0">
                <a:solidFill>
                  <a:srgbClr val="0070C0"/>
                </a:solidFill>
              </a:rPr>
              <a:t>положительный </a:t>
            </a:r>
          </a:p>
          <a:p>
            <a:pPr>
              <a:lnSpc>
                <a:spcPct val="80000"/>
              </a:lnSpc>
            </a:pPr>
            <a:r>
              <a:rPr lang="ru-RU" sz="2400" b="1" i="1" dirty="0" smtClean="0">
                <a:solidFill>
                  <a:srgbClr val="0070C0"/>
                </a:solidFill>
              </a:rPr>
              <a:t>отрицательный</a:t>
            </a:r>
            <a:endParaRPr lang="ru-RU" b="1" i="1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7030A0"/>
                </a:solidFill>
              </a:rPr>
              <a:t>Два вида взаимодействия: </a:t>
            </a:r>
          </a:p>
          <a:p>
            <a:pPr>
              <a:lnSpc>
                <a:spcPct val="80000"/>
              </a:lnSpc>
            </a:pPr>
            <a:r>
              <a:rPr lang="ru-RU" sz="2400" b="1" i="1" dirty="0" smtClean="0">
                <a:solidFill>
                  <a:srgbClr val="0070C0"/>
                </a:solidFill>
              </a:rPr>
              <a:t>притяжение и отталкивание</a:t>
            </a:r>
            <a:endParaRPr lang="ru-RU" b="1" i="1" dirty="0">
              <a:solidFill>
                <a:srgbClr val="0070C0"/>
              </a:solidFill>
            </a:endParaRP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rot="5400000">
            <a:off x="5501500" y="5499896"/>
            <a:ext cx="271462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29454" y="4143380"/>
            <a:ext cx="191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Индукция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влияние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rot="5400000">
            <a:off x="2929732" y="5499896"/>
            <a:ext cx="271462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6248" y="4071942"/>
            <a:ext cx="2500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Monotype Corsiva" pitchFamily="66" charset="0"/>
              </a:rPr>
              <a:t>      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Атом:</a:t>
            </a:r>
          </a:p>
          <a:p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протон (+)</a:t>
            </a:r>
          </a:p>
          <a:p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нейтрон (0)</a:t>
            </a:r>
          </a:p>
          <a:p>
            <a:endParaRPr lang="ru-RU" sz="24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4000" b="1" dirty="0" smtClean="0">
                <a:solidFill>
                  <a:srgbClr val="FF0000"/>
                </a:solidFill>
                <a:latin typeface="Monotype Corsiva" pitchFamily="66" charset="0"/>
              </a:rPr>
              <a:t>электрон </a:t>
            </a:r>
          </a:p>
        </p:txBody>
      </p:sp>
      <p:sp>
        <p:nvSpPr>
          <p:cNvPr id="53" name="Плюс 52"/>
          <p:cNvSpPr/>
          <p:nvPr/>
        </p:nvSpPr>
        <p:spPr>
          <a:xfrm>
            <a:off x="5286380" y="5643578"/>
            <a:ext cx="571504" cy="500066"/>
          </a:xfrm>
          <a:prstGeom prst="mathPlus">
            <a:avLst/>
          </a:prstGeom>
          <a:solidFill>
            <a:srgbClr val="FFC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3143240" y="5650621"/>
            <a:ext cx="1428760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37008" y="1480252"/>
          <a:ext cx="8929718" cy="298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805"/>
                <a:gridCol w="1748415"/>
                <a:gridCol w="1563888"/>
                <a:gridCol w="1235718"/>
                <a:gridCol w="1422892"/>
              </a:tblGrid>
              <a:tr h="370840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характе-ристика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общая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формула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точечный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заряд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Единицы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измерения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0666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напряженность</a:t>
                      </a:r>
                      <a:endParaRPr lang="ru-RU" sz="24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силовая</a:t>
                      </a:r>
                      <a:endParaRPr lang="ru-RU" sz="24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/q</a:t>
                      </a:r>
                      <a:r>
                        <a:rPr lang="ru-RU" sz="16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98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потенциал</a:t>
                      </a:r>
                      <a:endParaRPr lang="ru-RU" sz="24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энергети-ческая</a:t>
                      </a:r>
                      <a:endParaRPr lang="ru-RU" sz="2400" b="1" i="1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φ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W/q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пр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i="1" dirty="0" smtClean="0">
                          <a:solidFill>
                            <a:schemeClr val="tx1"/>
                          </a:solidFill>
                        </a:rPr>
                        <a:t>  вольт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368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Работа</a:t>
                      </a:r>
                      <a:r>
                        <a:rPr lang="ru-RU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перемещению заряда</a:t>
                      </a:r>
                      <a:endParaRPr lang="ru-RU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=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Eqd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= q U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dirty="0" smtClean="0"/>
                        <a:t>  джоуль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368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однородное</a:t>
                      </a:r>
                      <a:endParaRPr lang="ru-RU" sz="20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i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неоднор</a:t>
                      </a:r>
                      <a:endParaRPr lang="ru-RU" sz="20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Электрическое  поле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5641"/>
            <a:ext cx="7883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</a:rPr>
              <a:t>– пространство вокруг заряда </a:t>
            </a:r>
          </a:p>
          <a:p>
            <a:r>
              <a:rPr lang="ru-RU" sz="2400" b="1" i="1" dirty="0" smtClean="0">
                <a:solidFill>
                  <a:srgbClr val="002060"/>
                </a:solidFill>
              </a:rPr>
              <a:t>– порождается зарядом – действует на пробный заряд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116151"/>
            <a:ext cx="1000132" cy="790802"/>
          </a:xfrm>
          <a:prstGeom prst="rect">
            <a:avLst/>
          </a:prstGeom>
          <a:noFill/>
        </p:spPr>
      </p:pic>
      <p:pic>
        <p:nvPicPr>
          <p:cNvPr id="6" name="Объект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810609"/>
            <a:ext cx="857256" cy="857256"/>
          </a:xfrm>
          <a:prstGeom prst="rect">
            <a:avLst/>
          </a:prstGeom>
          <a:noFill/>
        </p:spPr>
      </p:pic>
      <p:pic>
        <p:nvPicPr>
          <p:cNvPr id="7" name="Объект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6710" y="2136798"/>
            <a:ext cx="1143008" cy="712346"/>
          </a:xfrm>
          <a:prstGeom prst="rect">
            <a:avLst/>
          </a:prstGeom>
          <a:noFill/>
        </p:spPr>
      </p:pic>
      <p:cxnSp>
        <p:nvCxnSpPr>
          <p:cNvPr id="11" name="Прямая соединительная линия 10"/>
          <p:cNvCxnSpPr/>
          <p:nvPr/>
        </p:nvCxnSpPr>
        <p:spPr>
          <a:xfrm rot="5400000">
            <a:off x="4179091" y="2893215"/>
            <a:ext cx="1357322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857752" y="2188796"/>
            <a:ext cx="1571636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857752" y="3571876"/>
            <a:ext cx="1571636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5692962" y="2892421"/>
            <a:ext cx="1357322" cy="1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5722845" y="2869581"/>
            <a:ext cx="142876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429388" y="2188796"/>
            <a:ext cx="1214446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429388" y="3564833"/>
            <a:ext cx="1214446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6897447" y="2856702"/>
            <a:ext cx="1428760" cy="158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857752" y="3630435"/>
            <a:ext cx="278608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857752" y="4039141"/>
            <a:ext cx="278608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4651275" y="3856834"/>
            <a:ext cx="428628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7410392" y="3856834"/>
            <a:ext cx="428628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918424"/>
            <a:ext cx="1981198" cy="193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19890" y="4403374"/>
            <a:ext cx="27012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Сложение полей</a:t>
            </a:r>
            <a:endParaRPr lang="ru-RU" sz="2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rot="5400000">
            <a:off x="1535897" y="5666406"/>
            <a:ext cx="235743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86050" y="4397538"/>
            <a:ext cx="2105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Напряжение</a:t>
            </a:r>
            <a:endParaRPr lang="ru-RU" sz="2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3071802" y="4929198"/>
            <a:ext cx="1500198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3071802" y="5286388"/>
            <a:ext cx="1500198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6072" y="492919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Vectors_Times" pitchFamily="2" charset="0"/>
                <a:cs typeface="Vectors_Times" pitchFamily="2" charset="0"/>
              </a:rPr>
              <a:t>Е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43240" y="485776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/>
                <a:cs typeface="Times New Roman"/>
              </a:rPr>
              <a:t>•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976548" y="485776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/>
                <a:cs typeface="Times New Roman"/>
              </a:rPr>
              <a:t>•</a:t>
            </a:r>
            <a:endParaRPr lang="ru-RU" sz="2800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rot="5400000">
            <a:off x="3071802" y="5357826"/>
            <a:ext cx="42862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>
            <a:off x="3909930" y="5344153"/>
            <a:ext cx="42862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286116" y="542926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3591829" y="5340664"/>
            <a:ext cx="454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3237" y="485776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/>
                <a:cs typeface="Times New Roman"/>
              </a:rPr>
              <a:t>φ</a:t>
            </a:r>
            <a:r>
              <a:rPr lang="en-US" sz="1200" dirty="0" smtClean="0">
                <a:latin typeface="Times New Roman"/>
                <a:cs typeface="Times New Roman"/>
              </a:rPr>
              <a:t>1</a:t>
            </a:r>
            <a:endParaRPr lang="ru-RU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110571" y="486480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/>
                <a:cs typeface="Times New Roman"/>
              </a:rPr>
              <a:t>φ</a:t>
            </a:r>
            <a:r>
              <a:rPr lang="en-US" sz="1200" dirty="0" smtClean="0">
                <a:latin typeface="Times New Roman"/>
                <a:cs typeface="Times New Roman"/>
              </a:rPr>
              <a:t>2</a:t>
            </a:r>
            <a:endParaRPr lang="ru-RU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955891" y="630618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 = </a:t>
            </a:r>
            <a:r>
              <a:rPr lang="el-GR" sz="28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φ</a:t>
            </a:r>
            <a:r>
              <a:rPr lang="en-US" sz="1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 – </a:t>
            </a:r>
            <a:r>
              <a:rPr lang="el-GR" sz="28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φ</a:t>
            </a:r>
            <a:r>
              <a:rPr lang="en-US" sz="1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2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5" name="Object 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81363" y="5572140"/>
            <a:ext cx="933447" cy="826669"/>
          </a:xfrm>
          <a:prstGeom prst="rect">
            <a:avLst/>
          </a:prstGeom>
          <a:noFill/>
        </p:spPr>
      </p:pic>
      <p:cxnSp>
        <p:nvCxnSpPr>
          <p:cNvPr id="59" name="Прямая соединительная линия 58"/>
          <p:cNvCxnSpPr/>
          <p:nvPr/>
        </p:nvCxnSpPr>
        <p:spPr>
          <a:xfrm rot="5400000">
            <a:off x="3751269" y="5678491"/>
            <a:ext cx="235743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20160" y="4364737"/>
            <a:ext cx="326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Заряженная  сфера</a:t>
            </a:r>
            <a:endParaRPr lang="ru-RU" sz="2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286380" y="5072074"/>
            <a:ext cx="1571636" cy="1428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V="1">
            <a:off x="6097956" y="5189192"/>
            <a:ext cx="1285884" cy="57150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83642" y="5455022"/>
            <a:ext cx="364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28085" y="4812080"/>
            <a:ext cx="42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16575" y="520911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rot="5400000" flipH="1" flipV="1">
            <a:off x="5568611" y="5945731"/>
            <a:ext cx="630062" cy="377112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64927" y="595508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" name="Объект 6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</p:pic>
      <p:pic>
        <p:nvPicPr>
          <p:cNvPr id="48137" name="Object 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8001" y="4753521"/>
            <a:ext cx="1038731" cy="928704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5429256" y="521495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вн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8" name="Object 1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768" y="5643563"/>
            <a:ext cx="1108075" cy="912812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5099031" y="59293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5214942" y="5429264"/>
            <a:ext cx="3071834" cy="1285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3214678" y="3643314"/>
            <a:ext cx="1857388" cy="1285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214422"/>
            <a:ext cx="2000264" cy="1428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Электроемкость. Конденсаторы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" y="714356"/>
            <a:ext cx="919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Электроемкость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способность проводников накапливать заряды</a:t>
            </a: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78" name="Object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1433535" cy="140076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28860" y="1214422"/>
            <a:ext cx="6761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Единица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электроемкости  1Ф(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фарад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зависит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от заряда и разности потенциалов</a:t>
            </a:r>
          </a:p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Зависит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от геометрических размеров и среды</a:t>
            </a: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3454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Плоский конденсатор -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две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параллельные пластины, </a:t>
            </a:r>
          </a:p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заряженные противоположно и разделенные слоем диэлектрика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dirty="0" smtClean="0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2734542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57158" y="3857628"/>
            <a:ext cx="1857388" cy="14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flipV="1">
            <a:off x="98371" y="372179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 -  -  -  -  -  -  -    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7158" y="4500570"/>
            <a:ext cx="1857388" cy="14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57158" y="4331936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aseline="-25000" dirty="0" smtClean="0"/>
              <a:t>+  +  +  +  +  +  +  +  + </a:t>
            </a:r>
            <a:endParaRPr lang="ru-RU" sz="2400" baseline="-25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 flipH="1" flipV="1">
            <a:off x="225037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 flipH="1" flipV="1">
            <a:off x="497910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 flipH="1" flipV="1">
            <a:off x="770783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 flipH="1" flipV="1">
            <a:off x="1056535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5400000" flipH="1" flipV="1">
            <a:off x="1316529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5400000" flipH="1" flipV="1">
            <a:off x="1615160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5400000" flipH="1" flipV="1">
            <a:off x="1893869" y="4249743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452" y="453897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+q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0043" y="3461801"/>
            <a:ext cx="45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-q</a:t>
            </a:r>
            <a:endParaRPr lang="ru-RU" sz="24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rot="5400000">
            <a:off x="2179224" y="4250140"/>
            <a:ext cx="499272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188788" y="4000504"/>
            <a:ext cx="428628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143108" y="4500570"/>
            <a:ext cx="428628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35903" y="40005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285852" y="460480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85852" y="350043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ru-RU" sz="2400" dirty="0"/>
          </a:p>
        </p:txBody>
      </p:sp>
      <p:pic>
        <p:nvPicPr>
          <p:cNvPr id="50179" name="Object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237" y="3688994"/>
            <a:ext cx="1850181" cy="1290635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5214942" y="4143380"/>
            <a:ext cx="380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электрическая постоянная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357818" y="3714752"/>
            <a:ext cx="345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ε</a:t>
            </a:r>
            <a:r>
              <a:rPr lang="ru-RU" sz="1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0 </a:t>
            </a:r>
            <a:r>
              <a:rPr lang="ru-RU" sz="28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lang="ru-RU" sz="2800" dirty="0" smtClean="0">
                <a:solidFill>
                  <a:srgbClr val="C00000"/>
                </a:solidFill>
                <a:cs typeface="Times New Roman"/>
              </a:rPr>
              <a:t>8,85·10    Кл²/</a:t>
            </a:r>
            <a:r>
              <a:rPr lang="en-US" sz="2800" dirty="0" smtClean="0">
                <a:solidFill>
                  <a:srgbClr val="C00000"/>
                </a:solidFill>
                <a:cs typeface="Times New Roman"/>
              </a:rPr>
              <a:t>H</a:t>
            </a:r>
            <a:r>
              <a:rPr lang="en-US" sz="28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·</a:t>
            </a:r>
            <a:r>
              <a:rPr lang="ru-RU" sz="2800" dirty="0" smtClean="0">
                <a:solidFill>
                  <a:srgbClr val="C00000"/>
                </a:solidFill>
                <a:cs typeface="Times New Roman"/>
              </a:rPr>
              <a:t>м²</a:t>
            </a:r>
            <a:endParaRPr lang="ru-RU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75134" y="36433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- 12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4638" y="4936241"/>
            <a:ext cx="8141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Энергия конденсатора –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энергия электрического поля, </a:t>
            </a:r>
          </a:p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  заключенного между обкладками</a:t>
            </a:r>
          </a:p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  конденсатора 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" name="Объект 4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5500702"/>
            <a:ext cx="3036712" cy="1089028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974342" y="3974746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/>
                <a:cs typeface="Times New Roman"/>
              </a:rPr>
              <a:t>ε</a:t>
            </a:r>
            <a:endParaRPr lang="ru-RU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 66"/>
          <p:cNvSpPr/>
          <p:nvPr/>
        </p:nvSpPr>
        <p:spPr>
          <a:xfrm>
            <a:off x="357158" y="4000504"/>
            <a:ext cx="1500198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57158" y="2000240"/>
            <a:ext cx="1143008" cy="928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500034" y="0"/>
            <a:ext cx="8229600" cy="71435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Законы постоянного  тока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497" y="637082"/>
            <a:ext cx="943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Электрический ток </a:t>
            </a:r>
            <a:r>
              <a:rPr lang="ru-RU" sz="2400" b="1" dirty="0" smtClean="0">
                <a:solidFill>
                  <a:srgbClr val="7030A0"/>
                </a:solidFill>
              </a:rPr>
              <a:t>– </a:t>
            </a:r>
            <a:r>
              <a:rPr lang="ru-RU" sz="23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направленное движение заряженных частиц</a:t>
            </a:r>
            <a:endParaRPr lang="ru-RU" sz="23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00365" y="1000108"/>
          <a:ext cx="6072229" cy="170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67"/>
                <a:gridCol w="2019370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EB2D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Сила тока</a:t>
                      </a:r>
                      <a:endParaRPr lang="ru-RU" sz="2400" dirty="0">
                        <a:solidFill>
                          <a:srgbClr val="EB2D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EB2D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Напряжение</a:t>
                      </a:r>
                      <a:endParaRPr lang="ru-RU" sz="2400" dirty="0">
                        <a:solidFill>
                          <a:srgbClr val="EB2D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EB2D5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Сопротивление</a:t>
                      </a:r>
                      <a:endParaRPr lang="ru-RU" sz="2400" dirty="0">
                        <a:solidFill>
                          <a:srgbClr val="EB2D5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89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ампер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вольт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ом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Объект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167" y="1358505"/>
            <a:ext cx="754643" cy="922342"/>
          </a:xfrm>
          <a:prstGeom prst="rect">
            <a:avLst/>
          </a:prstGeom>
          <a:noFill/>
        </p:spPr>
      </p:pic>
      <p:pic>
        <p:nvPicPr>
          <p:cNvPr id="6" name="Объект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621" y="1461537"/>
            <a:ext cx="718940" cy="785818"/>
          </a:xfrm>
          <a:prstGeom prst="rect">
            <a:avLst/>
          </a:prstGeom>
          <a:noFill/>
        </p:spPr>
      </p:pic>
      <p:pic>
        <p:nvPicPr>
          <p:cNvPr id="7" name="Объект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9601" y="1435779"/>
            <a:ext cx="876304" cy="803279"/>
          </a:xfrm>
          <a:prstGeom prst="rect">
            <a:avLst/>
          </a:prstGeom>
          <a:noFill/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57158" y="135729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14348" y="114298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42976" y="135729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500166" y="1214422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214546" y="135729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 flipH="1" flipV="1">
            <a:off x="1035025" y="1606537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 flipH="1" flipV="1">
            <a:off x="2178033" y="1606537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643042" y="164305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285852" y="1857364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71670" y="1857364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149" y="111722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81679" y="1630171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68800" y="11101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933" y="2800175"/>
            <a:ext cx="258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для участка цепи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Закон Ома</a:t>
            </a:r>
          </a:p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для полной цепи</a:t>
            </a: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Объект 2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504" y="2058799"/>
            <a:ext cx="795786" cy="855471"/>
          </a:xfrm>
          <a:prstGeom prst="rect">
            <a:avLst/>
          </a:prstGeom>
          <a:noFill/>
        </p:spPr>
      </p:pic>
      <p:pic>
        <p:nvPicPr>
          <p:cNvPr id="26" name="Объект 2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4025908"/>
            <a:ext cx="1102688" cy="831852"/>
          </a:xfrm>
          <a:prstGeom prst="rect">
            <a:avLst/>
          </a:prstGeom>
          <a:noFill/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500034" y="5435100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107919" y="5821379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85786" y="6072206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>
            <a:endCxn id="33" idx="1"/>
          </p:cNvCxnSpPr>
          <p:nvPr/>
        </p:nvCxnSpPr>
        <p:spPr>
          <a:xfrm>
            <a:off x="500034" y="621508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 flipH="1" flipV="1">
            <a:off x="1630163" y="5493659"/>
            <a:ext cx="16863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500166" y="5565097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538803" y="5546382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</a:t>
            </a:r>
            <a:endParaRPr lang="ru-RU" sz="2400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500166" y="6215082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1608117" y="6107131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5400000" flipH="1" flipV="1">
            <a:off x="945253" y="5405630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893737" y="5392751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1142976" y="5422221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0337" y="50006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Script MT Bold" pitchFamily="66" charset="0"/>
                <a:cs typeface="Times New Roman" pitchFamily="18" charset="0"/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r</a:t>
            </a:r>
            <a:endParaRPr lang="ru-RU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0178" y="597501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/>
          </a:p>
        </p:txBody>
      </p:sp>
      <p:graphicFrame>
        <p:nvGraphicFramePr>
          <p:cNvPr id="72" name="Таблица 71"/>
          <p:cNvGraphicFramePr>
            <a:graphicFrameLocks noGrp="1"/>
          </p:cNvGraphicFramePr>
          <p:nvPr/>
        </p:nvGraphicFramePr>
        <p:xfrm>
          <a:off x="2571768" y="2928267"/>
          <a:ext cx="4714876" cy="3858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12"/>
                <a:gridCol w="2047164"/>
              </a:tblGrid>
              <a:tr h="5131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соединения</a:t>
                      </a:r>
                      <a:r>
                        <a:rPr lang="ru-RU" sz="2400" baseline="0" dirty="0" smtClean="0">
                          <a:solidFill>
                            <a:srgbClr val="002060"/>
                          </a:solidFill>
                        </a:rPr>
                        <a:t> проводников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173">
                <a:tc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последовательное</a:t>
                      </a:r>
                      <a:endParaRPr lang="ru-RU" sz="2400" b="1" i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параллельное</a:t>
                      </a:r>
                      <a:endParaRPr lang="ru-RU" sz="2400" b="1" i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0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16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Прямоугольник 72"/>
          <p:cNvSpPr/>
          <p:nvPr/>
        </p:nvSpPr>
        <p:spPr>
          <a:xfrm>
            <a:off x="5857884" y="4143380"/>
            <a:ext cx="714380" cy="285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857884" y="4714884"/>
            <a:ext cx="714380" cy="285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3071802" y="4429132"/>
            <a:ext cx="714380" cy="285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4357686" y="4429132"/>
            <a:ext cx="714380" cy="285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>
            <a:endCxn id="75" idx="1"/>
          </p:cNvCxnSpPr>
          <p:nvPr/>
        </p:nvCxnSpPr>
        <p:spPr>
          <a:xfrm>
            <a:off x="2714612" y="457200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072066" y="4572008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767467" y="457200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3286116" y="4286256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4572000" y="4286256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2571736" y="4357694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643174" y="392906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57554" y="39033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97758" y="39033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40436" y="43319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87683" y="43377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26518" y="40461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39397" y="4617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>
            <a:off x="5572132" y="4286256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6572264" y="4286256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5572132" y="4857760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6572264" y="4857760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6573058" y="4571214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6858016" y="4572008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409334" y="4572008"/>
            <a:ext cx="1627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rot="5400000" flipH="1" flipV="1">
            <a:off x="5287174" y="4571214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552210" y="478632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5929322" y="5072074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6929454" y="4429132"/>
            <a:ext cx="357190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>
            <a:off x="5857884" y="4071942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4724400" y="4438656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39331" y="38517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42333" y="404618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29520" y="3000372"/>
            <a:ext cx="1718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  </a:t>
            </a:r>
            <a:r>
              <a:rPr lang="ru-RU" sz="2400" b="1" dirty="0" smtClean="0">
                <a:solidFill>
                  <a:srgbClr val="002060"/>
                </a:solidFill>
              </a:rPr>
              <a:t>Работа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UIt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Мощность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P = UI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Количество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  теплоты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2650217" y="5266466"/>
            <a:ext cx="2500330" cy="1500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TextBox 122"/>
          <p:cNvSpPr txBox="1"/>
          <p:nvPr/>
        </p:nvSpPr>
        <p:spPr>
          <a:xfrm>
            <a:off x="2941805" y="5299039"/>
            <a:ext cx="199605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cript MT Bold" pitchFamily="66" charset="0"/>
              </a:rPr>
              <a:t>I = I</a:t>
            </a:r>
            <a:r>
              <a:rPr lang="en-US" sz="1400" dirty="0" smtClean="0">
                <a:latin typeface="Script MT Bold" pitchFamily="66" charset="0"/>
              </a:rPr>
              <a:t>1</a:t>
            </a:r>
            <a:r>
              <a:rPr lang="en-US" sz="2800" dirty="0" smtClean="0">
                <a:latin typeface="Script MT Bold" pitchFamily="66" charset="0"/>
              </a:rPr>
              <a:t> = I</a:t>
            </a:r>
            <a:r>
              <a:rPr lang="en-US" sz="1400" dirty="0" smtClean="0">
                <a:latin typeface="Script MT Bold" pitchFamily="66" charset="0"/>
              </a:rPr>
              <a:t>2</a:t>
            </a:r>
            <a:endParaRPr lang="en-US" sz="2800" dirty="0" smtClean="0">
              <a:latin typeface="Script MT Bold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 = 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= 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ru-RU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5312138" y="5266466"/>
            <a:ext cx="1928826" cy="1500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" name="Объект 12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9563" y="5970588"/>
            <a:ext cx="1722437" cy="822325"/>
          </a:xfrm>
          <a:prstGeom prst="rect">
            <a:avLst/>
          </a:prstGeom>
          <a:noFill/>
        </p:spPr>
      </p:pic>
      <p:sp>
        <p:nvSpPr>
          <p:cNvPr id="121" name="TextBox 120"/>
          <p:cNvSpPr txBox="1"/>
          <p:nvPr/>
        </p:nvSpPr>
        <p:spPr>
          <a:xfrm>
            <a:off x="5286380" y="5169270"/>
            <a:ext cx="19239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Script MT Bold" pitchFamily="66" charset="0"/>
              </a:rPr>
              <a:t>I = I</a:t>
            </a:r>
            <a:r>
              <a:rPr lang="en-US" sz="1400" dirty="0" smtClean="0">
                <a:latin typeface="Script MT Bold" pitchFamily="66" charset="0"/>
              </a:rPr>
              <a:t>1</a:t>
            </a:r>
            <a:r>
              <a:rPr lang="en-US" sz="2800" dirty="0" smtClean="0">
                <a:latin typeface="Script MT Bold" pitchFamily="66" charset="0"/>
              </a:rPr>
              <a:t> + I</a:t>
            </a:r>
            <a:r>
              <a:rPr lang="en-US" sz="1400" dirty="0" smtClean="0">
                <a:latin typeface="Script MT Bold" pitchFamily="66" charset="0"/>
              </a:rPr>
              <a:t>2</a:t>
            </a:r>
            <a:r>
              <a:rPr lang="en-US" sz="2800" dirty="0" smtClean="0">
                <a:latin typeface="Script MT Bold" pitchFamily="66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 = 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429520" y="5286388"/>
            <a:ext cx="1571636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TextBox 127"/>
          <p:cNvSpPr txBox="1"/>
          <p:nvPr/>
        </p:nvSpPr>
        <p:spPr>
          <a:xfrm>
            <a:off x="7468157" y="5195028"/>
            <a:ext cx="1478290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= I²Rt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= U²t/R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= A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4143372" y="3000372"/>
            <a:ext cx="2428892" cy="142876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00034" y="0"/>
            <a:ext cx="8229600" cy="785794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Магнитное  поле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8579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  </a:t>
            </a:r>
            <a:r>
              <a:rPr lang="ru-RU" sz="2400" i="1" dirty="0" smtClean="0"/>
              <a:t>Опыт Ампера    </a:t>
            </a:r>
            <a:r>
              <a:rPr lang="en-US" sz="2400" i="1" dirty="0" smtClean="0"/>
              <a:t>     </a:t>
            </a:r>
            <a:r>
              <a:rPr lang="ru-RU" sz="2400" dirty="0" smtClean="0"/>
              <a:t>Магнитное  взаимодействие     </a:t>
            </a:r>
            <a:r>
              <a:rPr lang="en-US" sz="2400" dirty="0" smtClean="0"/>
              <a:t> </a:t>
            </a:r>
            <a:r>
              <a:rPr lang="ru-RU" sz="2400" dirty="0" smtClean="0"/>
              <a:t>  </a:t>
            </a:r>
            <a:r>
              <a:rPr lang="ru-RU" sz="2400" i="1" dirty="0" smtClean="0"/>
              <a:t>Опыт Эрстеда</a:t>
            </a:r>
            <a:endParaRPr lang="ru-RU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1538" y="2515472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</a:rPr>
              <a:t> Вектор магнитной индукции    </a:t>
            </a:r>
            <a:r>
              <a:rPr lang="ru-RU" sz="3200" dirty="0" smtClean="0"/>
              <a:t>В</a:t>
            </a:r>
            <a:r>
              <a:rPr lang="ru-RU" sz="2400" b="1" dirty="0" smtClean="0"/>
              <a:t>   (тесла – Тл)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71120"/>
            <a:ext cx="2143140" cy="142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9893" y="1285860"/>
            <a:ext cx="2266949" cy="127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1285860"/>
            <a:ext cx="310516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1928802"/>
            <a:ext cx="2786082" cy="56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единительная линия 13"/>
          <p:cNvCxnSpPr/>
          <p:nvPr/>
        </p:nvCxnSpPr>
        <p:spPr>
          <a:xfrm rot="16200000" flipH="1">
            <a:off x="1821637" y="1393017"/>
            <a:ext cx="1785950" cy="7143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5500694" y="1357298"/>
            <a:ext cx="1785950" cy="7858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0" y="2643182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3000372"/>
            <a:ext cx="181927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6991181" y="2652893"/>
            <a:ext cx="1552565" cy="224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Прямая со стрелкой 16"/>
          <p:cNvCxnSpPr/>
          <p:nvPr/>
        </p:nvCxnSpPr>
        <p:spPr>
          <a:xfrm>
            <a:off x="5486626" y="2658348"/>
            <a:ext cx="35719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57686" y="3143248"/>
            <a:ext cx="221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/>
              <a:t>Направление:   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    </a:t>
            </a:r>
            <a:r>
              <a:rPr lang="ru-RU" sz="2400" dirty="0" smtClean="0"/>
              <a:t>П  </a:t>
            </a:r>
            <a:r>
              <a:rPr lang="ru-RU" sz="2400" b="1" i="1" dirty="0" smtClean="0">
                <a:solidFill>
                  <a:srgbClr val="C00000"/>
                </a:solidFill>
              </a:rPr>
              <a:t>правой</a:t>
            </a:r>
            <a:r>
              <a:rPr lang="ru-RU" sz="2400" dirty="0" smtClean="0"/>
              <a:t>  Р</a:t>
            </a:r>
          </a:p>
          <a:p>
            <a:r>
              <a:rPr lang="ru-RU" sz="2400" dirty="0" smtClean="0"/>
              <a:t>  от 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N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/>
              <a:t>к </a:t>
            </a:r>
            <a:r>
              <a:rPr lang="en-US" sz="24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5720" y="3256890"/>
            <a:ext cx="296141" cy="28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Прямая со стрелкой 32"/>
          <p:cNvCxnSpPr/>
          <p:nvPr/>
        </p:nvCxnSpPr>
        <p:spPr>
          <a:xfrm rot="5400000" flipH="1" flipV="1">
            <a:off x="915388" y="3199824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3626" y="3014440"/>
            <a:ext cx="296141" cy="286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214282" y="445836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Сила Ампера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4942" y="445836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Сила Лоренца</a:t>
            </a:r>
            <a:endParaRPr lang="ru-RU" sz="2400" b="1" dirty="0">
              <a:solidFill>
                <a:srgbClr val="7030A0"/>
              </a:solidFill>
            </a:endParaRPr>
          </a:p>
        </p:txBody>
      </p:sp>
      <p:pic>
        <p:nvPicPr>
          <p:cNvPr id="40" name="Объект 3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204" y="5185716"/>
            <a:ext cx="2428892" cy="581566"/>
          </a:xfrm>
          <a:prstGeom prst="rect">
            <a:avLst/>
          </a:prstGeom>
          <a:noFill/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62224" y="4557940"/>
            <a:ext cx="1866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Прямая соединительная линия 35"/>
          <p:cNvCxnSpPr/>
          <p:nvPr/>
        </p:nvCxnSpPr>
        <p:spPr>
          <a:xfrm rot="5400000">
            <a:off x="3558594" y="5386266"/>
            <a:ext cx="174264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Объект 41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80908" y="4857760"/>
            <a:ext cx="2305670" cy="1517656"/>
          </a:xfrm>
          <a:prstGeom prst="rect">
            <a:avLst/>
          </a:prstGeom>
          <a:noFill/>
        </p:spPr>
      </p:pic>
      <p:cxnSp>
        <p:nvCxnSpPr>
          <p:cNvPr id="43" name="Прямая соединительная линия 42"/>
          <p:cNvCxnSpPr/>
          <p:nvPr/>
        </p:nvCxnSpPr>
        <p:spPr>
          <a:xfrm>
            <a:off x="0" y="6286520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08343" y="4500571"/>
            <a:ext cx="1935658" cy="17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0" y="4500570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8662" y="628652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Направление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Л </a:t>
            </a:r>
            <a:r>
              <a:rPr lang="ru-RU" sz="2400" dirty="0" smtClean="0"/>
              <a:t>– </a:t>
            </a:r>
            <a:r>
              <a:rPr lang="ru-RU" sz="2400" i="1" dirty="0" smtClean="0"/>
              <a:t>правило  </a:t>
            </a:r>
            <a:r>
              <a:rPr lang="ru-RU" sz="2400" b="1" i="1" dirty="0" smtClean="0">
                <a:solidFill>
                  <a:srgbClr val="C00000"/>
                </a:solidFill>
              </a:rPr>
              <a:t>левой</a:t>
            </a:r>
            <a:r>
              <a:rPr lang="ru-RU" sz="2400" i="1" dirty="0" smtClean="0"/>
              <a:t>  руки</a:t>
            </a:r>
            <a:endParaRPr lang="ru-RU" sz="24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85786" y="288601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Script MT Bold" pitchFamily="66" charset="0"/>
              </a:rPr>
              <a:t>I</a:t>
            </a:r>
            <a:endParaRPr lang="ru-RU" sz="2000" i="1" dirty="0"/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642" y="5986700"/>
            <a:ext cx="296141" cy="286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64524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29652" y="5786454"/>
            <a:ext cx="200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Прямоугольник 50"/>
          <p:cNvSpPr/>
          <p:nvPr/>
        </p:nvSpPr>
        <p:spPr>
          <a:xfrm>
            <a:off x="7572396" y="5700948"/>
            <a:ext cx="7143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429520" y="5500702"/>
            <a:ext cx="2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872216" y="5043938"/>
            <a:ext cx="21431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828914" y="50006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Л</a:t>
            </a:r>
            <a:endParaRPr lang="ru-RU" dirty="0"/>
          </a:p>
        </p:txBody>
      </p:sp>
      <p:pic>
        <p:nvPicPr>
          <p:cNvPr id="6452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6200000">
            <a:off x="2486427" y="2831075"/>
            <a:ext cx="1469056" cy="17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Прямоугольник 54"/>
          <p:cNvSpPr/>
          <p:nvPr/>
        </p:nvSpPr>
        <p:spPr>
          <a:xfrm>
            <a:off x="4000496" y="3000372"/>
            <a:ext cx="7143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Стрелка вправо 61"/>
          <p:cNvSpPr/>
          <p:nvPr/>
        </p:nvSpPr>
        <p:spPr>
          <a:xfrm>
            <a:off x="6000760" y="4071942"/>
            <a:ext cx="500066" cy="285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Стрелка вправо 62"/>
          <p:cNvSpPr/>
          <p:nvPr/>
        </p:nvSpPr>
        <p:spPr>
          <a:xfrm rot="10800000">
            <a:off x="4227780" y="3600012"/>
            <a:ext cx="500066" cy="285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>
            <a:off x="2928926" y="6357958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3786182" y="6357958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85804" y="1"/>
            <a:ext cx="8229600" cy="785793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Электромагнитная индукция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99502"/>
            <a:ext cx="1857388" cy="131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14356"/>
            <a:ext cx="364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Возникновение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Script MT Bold" pitchFamily="66" charset="0"/>
              </a:rPr>
              <a:t>I</a:t>
            </a:r>
            <a:r>
              <a:rPr lang="ru-RU" sz="2000" b="1" i="1" dirty="0" smtClean="0">
                <a:solidFill>
                  <a:srgbClr val="002060"/>
                </a:solidFill>
                <a:latin typeface="Script MT Bold" pitchFamily="66" charset="0"/>
              </a:rPr>
              <a:t>инд</a:t>
            </a:r>
            <a:endParaRPr lang="ru-RU" sz="2400" b="1" i="1" dirty="0" smtClean="0">
              <a:solidFill>
                <a:srgbClr val="002060"/>
              </a:solidFill>
              <a:latin typeface="Script MT Bold" pitchFamily="66" charset="0"/>
            </a:endParaRPr>
          </a:p>
          <a:p>
            <a:pPr marL="342900" indent="-342900"/>
            <a:r>
              <a:rPr lang="ru-RU" sz="2400" b="1" dirty="0" smtClean="0">
                <a:solidFill>
                  <a:srgbClr val="002060"/>
                </a:solidFill>
              </a:rPr>
              <a:t> 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el-GR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Δ</a:t>
            </a:r>
            <a:r>
              <a:rPr lang="ru-RU" sz="24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Ф </a:t>
            </a:r>
            <a:r>
              <a:rPr lang="ru-RU" sz="2400" dirty="0" smtClean="0">
                <a:latin typeface="Times New Roman"/>
                <a:cs typeface="Times New Roman"/>
              </a:rPr>
              <a:t>(Фарадей 1831г)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14744" y="714356"/>
            <a:ext cx="2820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Правило Ленца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(направление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Script MT Bold" pitchFamily="66" charset="0"/>
              </a:rPr>
              <a:t>I</a:t>
            </a:r>
            <a:r>
              <a:rPr lang="ru-RU" sz="2000" i="1" dirty="0" smtClean="0">
                <a:latin typeface="Script MT Bold" pitchFamily="66" charset="0"/>
              </a:rPr>
              <a:t>инд</a:t>
            </a:r>
            <a:r>
              <a:rPr lang="ru-RU" sz="2400" dirty="0" smtClean="0"/>
              <a:t> )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500174"/>
            <a:ext cx="1426321" cy="122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143504" y="1714488"/>
            <a:ext cx="500066" cy="285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643570" y="1714488"/>
            <a:ext cx="500066" cy="2857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15140" y="714356"/>
            <a:ext cx="197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Закон ЭМИ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Объект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838" y="1071546"/>
            <a:ext cx="2046287" cy="1196975"/>
          </a:xfrm>
          <a:prstGeom prst="rect">
            <a:avLst/>
          </a:prstGeom>
          <a:noFill/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0" y="2756824"/>
            <a:ext cx="91440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2536017" y="1750207"/>
            <a:ext cx="1928826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5608645" y="1749413"/>
            <a:ext cx="1928826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278605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Индуктивность 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[L]=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Гн        Самоиндукция             Токи Фуко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2465373" y="3749677"/>
            <a:ext cx="2071702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537207" y="3749677"/>
            <a:ext cx="2071702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Object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3357562"/>
            <a:ext cx="1714499" cy="93268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42876" y="3548722"/>
            <a:ext cx="150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Script MT Bold" pitchFamily="66" charset="0"/>
                <a:cs typeface="Times New Roman"/>
              </a:rPr>
              <a:t>Ф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 L</a:t>
            </a:r>
            <a:r>
              <a:rPr lang="en-US" sz="2800" i="1" dirty="0" smtClean="0">
                <a:latin typeface="Script MT Bold" pitchFamily="66" charset="0"/>
                <a:cs typeface="Times New Roman" pitchFamily="18" charset="0"/>
              </a:rPr>
              <a:t>I</a:t>
            </a:r>
            <a:endParaRPr lang="ru-RU" sz="28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8475" y="3172482"/>
            <a:ext cx="1870847" cy="161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 descr="http://referatdb.ru/pars_docs/refs/133/132165/132165_html_m7753ae4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3318" y="3214686"/>
            <a:ext cx="2520682" cy="1500198"/>
          </a:xfrm>
          <a:prstGeom prst="rect">
            <a:avLst/>
          </a:prstGeom>
          <a:noFill/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0" y="4786322"/>
            <a:ext cx="91440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282" y="4786322"/>
            <a:ext cx="377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Электромагнитное поле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6840" y="4786322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Применение ЭМИ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rot="5400000">
            <a:off x="3822695" y="5821355"/>
            <a:ext cx="2071702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5214950"/>
            <a:ext cx="20193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Объект 35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488" y="5286389"/>
            <a:ext cx="1593284" cy="114300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5000628" y="5214950"/>
            <a:ext cx="400648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Получение ~ тока</a:t>
            </a:r>
          </a:p>
          <a:p>
            <a:pPr marL="342900" indent="-342900">
              <a:buAutoNum type="arabicPeriod"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Трансформатор</a:t>
            </a:r>
          </a:p>
          <a:p>
            <a:pPr marL="342900" indent="-342900">
              <a:buAutoNum type="arabicPeriod"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Передача электр. энергии</a:t>
            </a:r>
          </a:p>
          <a:p>
            <a:pPr marL="342900" indent="-342900">
              <a:buAutoNum type="arabicPeriod"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Индукционные печи</a:t>
            </a:r>
          </a:p>
          <a:p>
            <a:pPr marL="342900" indent="-342900"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rot="5400000">
            <a:off x="964381" y="3250405"/>
            <a:ext cx="500066" cy="28575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H="1">
            <a:off x="2143108" y="3214686"/>
            <a:ext cx="500066" cy="500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Объект 38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3" y="4237209"/>
            <a:ext cx="2286017" cy="477675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643702" y="2285992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400" i="1" dirty="0" smtClean="0"/>
              <a:t> – </a:t>
            </a:r>
            <a:r>
              <a:rPr lang="ru-RU" sz="2400" i="1" dirty="0" err="1" smtClean="0"/>
              <a:t>магн</a:t>
            </a:r>
            <a:r>
              <a:rPr lang="ru-RU" sz="2400" i="1" dirty="0" smtClean="0"/>
              <a:t>. поток</a:t>
            </a:r>
            <a:endParaRPr lang="ru-RU" sz="2400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214282" y="1488502"/>
            <a:ext cx="2571768" cy="17145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857884" y="1500174"/>
            <a:ext cx="2786082" cy="17145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1203" name="Picture 3" descr="C:\Documents and Settings\Дом\Мои документы\Downloads\Колеб. конту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445" y="1358505"/>
            <a:ext cx="2943220" cy="2143140"/>
          </a:xfrm>
          <a:prstGeom prst="rect">
            <a:avLst/>
          </a:prstGeom>
          <a:noFill/>
        </p:spPr>
      </p:pic>
      <p:sp>
        <p:nvSpPr>
          <p:cNvPr id="2" name="Заголовок 1"/>
          <p:cNvSpPr txBox="1">
            <a:spLocks/>
          </p:cNvSpPr>
          <p:nvPr/>
        </p:nvSpPr>
        <p:spPr>
          <a:xfrm>
            <a:off x="485804" y="0"/>
            <a:ext cx="8229600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Электромагнитные  колебания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2" name="AutoShape 2" descr="https://img04.rl0.ru/667a9572a93e56f84ad288176a7f001c/c288x208/www.pomogala.ru/fizika_images/demo_2014/zad_1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14282" y="714356"/>
            <a:ext cx="862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Колебательный контур </a:t>
            </a:r>
            <a:r>
              <a:rPr lang="ru-RU" sz="2400" dirty="0" smtClean="0"/>
              <a:t>– </a:t>
            </a:r>
            <a:r>
              <a:rPr lang="ru-RU" sz="2400" i="1" dirty="0" smtClean="0"/>
              <a:t>замкнутая цепь, содержащая конденсатор и катушку , в которой возникают ЭМК</a:t>
            </a:r>
            <a:r>
              <a:rPr lang="en-US" sz="2400" i="1" dirty="0" smtClean="0"/>
              <a:t> </a:t>
            </a:r>
            <a:endParaRPr lang="ru-RU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1552897"/>
            <a:ext cx="2490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Энергия контура:</a:t>
            </a:r>
          </a:p>
          <a:p>
            <a:endParaRPr lang="ru-RU" dirty="0"/>
          </a:p>
        </p:txBody>
      </p:sp>
      <p:pic>
        <p:nvPicPr>
          <p:cNvPr id="31" name="Объект 3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904261"/>
            <a:ext cx="2178050" cy="108902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5929322" y="1488502"/>
            <a:ext cx="27557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Колебания тока: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Колебание заряда: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q =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lang="en-US"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3934894" y="2071678"/>
            <a:ext cx="642942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52012" y="204129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4822" y="2578787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+q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2006" y="256590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-q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44" y="3171420"/>
            <a:ext cx="401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Параметры колебаний:</a:t>
            </a:r>
            <a:endParaRPr lang="ru-RU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38637" y="3663236"/>
          <a:ext cx="5676371" cy="3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295"/>
                <a:gridCol w="2032076"/>
              </a:tblGrid>
              <a:tr h="523875">
                <a:tc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Период</a:t>
                      </a:r>
                      <a:r>
                        <a:rPr lang="ru-RU" sz="2400" b="1" i="1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колебаний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2</a:t>
                      </a:r>
                      <a:r>
                        <a:rPr lang="el-GR" sz="2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π√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LC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 gridSpan="2"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Частота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ν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= 1/T     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ν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π</a:t>
                      </a:r>
                      <a:endParaRPr lang="ru-RU" sz="24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 gridSpan="2"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Циклич частота</a:t>
                      </a:r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lang="ru-RU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π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/T   </a:t>
                      </a:r>
                      <a:r>
                        <a:rPr lang="el-GR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= 1/√LC</a:t>
                      </a:r>
                      <a:endParaRPr lang="ru-RU" sz="24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Максимальный заряд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ru-RU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Амплитуда силы тока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ω</a:t>
                      </a:r>
                      <a:endParaRPr lang="ru-RU" sz="24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Амплитуда напряжения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q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/C</a:t>
                      </a:r>
                      <a:endParaRPr lang="ru-RU" sz="2400" b="1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3" y="3571876"/>
            <a:ext cx="271464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572264" y="3214686"/>
            <a:ext cx="143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Графики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5072066" y="3714752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156383" y="4760564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6" y="779959"/>
            <a:ext cx="515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Вращение рамки в магнитном поле</a:t>
            </a:r>
          </a:p>
        </p:txBody>
      </p:sp>
      <p:pic>
        <p:nvPicPr>
          <p:cNvPr id="4" name="Рисунок 3" descr="image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714356"/>
            <a:ext cx="2214578" cy="140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540670" y="1994404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357950" y="172857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Times New Roman"/>
                <a:cs typeface="Times New Roman"/>
              </a:rPr>
              <a:t>ω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81168" y="1071546"/>
            <a:ext cx="14287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416773" y="107154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Vectors_Times" pitchFamily="2" charset="0"/>
                <a:cs typeface="Vectors_Times" pitchFamily="2" charset="0"/>
              </a:rPr>
              <a:t>В</a:t>
            </a:r>
            <a:endParaRPr lang="ru-RU" sz="2000" b="1" dirty="0">
              <a:solidFill>
                <a:srgbClr val="FF0000"/>
              </a:solidFill>
              <a:latin typeface="Vectors_Times" pitchFamily="2" charset="0"/>
              <a:cs typeface="Vectors_Times" pitchFamily="2" charset="0"/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571604" y="0"/>
            <a:ext cx="6215106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Переменный  ток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1142984"/>
            <a:ext cx="189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BScos</a:t>
            </a:r>
            <a:r>
              <a:rPr lang="el-G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1117226"/>
            <a:ext cx="4735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изменение магнитного потока</a:t>
            </a: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126" y="1521303"/>
            <a:ext cx="525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Возникновение индукционного тока</a:t>
            </a:r>
            <a:endParaRPr lang="ru-RU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76" y="1935845"/>
            <a:ext cx="574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solidFill>
                  <a:srgbClr val="C00000"/>
                </a:solidFill>
                <a:latin typeface="Script MT Bold" pitchFamily="66" charset="0"/>
                <a:cs typeface="Times New Roman" pitchFamily="18" charset="0"/>
              </a:rPr>
              <a:t>E</a:t>
            </a:r>
            <a:r>
              <a:rPr lang="en-US" sz="1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err="1" smtClean="0">
                <a:solidFill>
                  <a:srgbClr val="C00000"/>
                </a:solidFill>
                <a:latin typeface="Script MT Bold" pitchFamily="66" charset="0"/>
                <a:cs typeface="Times New Roman" pitchFamily="18" charset="0"/>
              </a:rPr>
              <a:t>E</a:t>
            </a:r>
            <a:r>
              <a:rPr lang="en-US" sz="1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BS</a:t>
            </a:r>
            <a:r>
              <a:rPr lang="el-GR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lang="ru-RU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– ЭДС индукции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2428868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214281" y="2507349"/>
          <a:ext cx="6286545" cy="180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7"/>
                <a:gridCol w="2214578"/>
                <a:gridCol w="2143140"/>
              </a:tblGrid>
              <a:tr h="489903"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Характеристики  переменного  тока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переменные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амплитудные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действующие</a:t>
                      </a:r>
                      <a:endParaRPr lang="ru-RU" sz="24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903">
                <a:tc>
                  <a:txBody>
                    <a:bodyPr/>
                    <a:lstStyle/>
                    <a:p>
                      <a:r>
                        <a:rPr lang="en-US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 = U</a:t>
                      </a:r>
                      <a:r>
                        <a:rPr lang="en-US" sz="12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ru-RU" sz="12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</a:t>
                      </a:r>
                      <a:r>
                        <a:rPr lang="el-GR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l-GR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ω</a:t>
                      </a:r>
                      <a:r>
                        <a:rPr lang="en-US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endParaRPr lang="ru-RU" sz="2400" b="1" i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="1" i="1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I</a:t>
                      </a:r>
                      <a:r>
                        <a:rPr lang="en-US" sz="12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sin </a:t>
                      </a:r>
                      <a:r>
                        <a:rPr lang="el-GR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ω</a:t>
                      </a:r>
                      <a:r>
                        <a:rPr lang="en-US" sz="24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Объект 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504" y="3489301"/>
            <a:ext cx="1161937" cy="823919"/>
          </a:xfrm>
          <a:prstGeom prst="rect">
            <a:avLst/>
          </a:prstGeom>
          <a:noFill/>
        </p:spPr>
      </p:pic>
      <p:pic>
        <p:nvPicPr>
          <p:cNvPr id="21" name="Объект 2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510" y="3526197"/>
            <a:ext cx="2065282" cy="819150"/>
          </a:xfrm>
          <a:prstGeom prst="rect">
            <a:avLst/>
          </a:prstGeom>
          <a:noFill/>
        </p:spPr>
      </p:pic>
      <p:sp>
        <p:nvSpPr>
          <p:cNvPr id="23" name="Стрелка вправо 22"/>
          <p:cNvSpPr/>
          <p:nvPr/>
        </p:nvSpPr>
        <p:spPr>
          <a:xfrm>
            <a:off x="6429388" y="307181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858016" y="2500306"/>
            <a:ext cx="20438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Применяются</a:t>
            </a:r>
          </a:p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для расчета</a:t>
            </a:r>
          </a:p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выделяемой </a:t>
            </a:r>
          </a:p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теплоты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= UIt</a:t>
            </a: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0" y="4429132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6200" y="4429132"/>
            <a:ext cx="2557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СОПРОТИВЛЕНИЯ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57158" y="4786322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928662" y="5000636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47083" y="5143512"/>
            <a:ext cx="24007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rot="5400000" flipH="1" flipV="1">
            <a:off x="178563" y="4964917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214282" y="585789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57158" y="6000768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893737" y="5749941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8662" y="507207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/>
                <a:cs typeface="Times New Roman"/>
              </a:rPr>
              <a:t>~</a:t>
            </a:r>
            <a:endParaRPr lang="ru-RU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35639" y="51435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Object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4572008"/>
            <a:ext cx="957263" cy="1647825"/>
          </a:xfrm>
          <a:prstGeom prst="rect">
            <a:avLst/>
          </a:prstGeom>
          <a:noFill/>
        </p:spPr>
      </p:pic>
      <p:pic>
        <p:nvPicPr>
          <p:cNvPr id="45" name="Picture 3" descr="C:\Documents and Settings\Дом\Мои документы\Downloads\Колеб. контур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2886064" y="4729374"/>
            <a:ext cx="1371608" cy="1571636"/>
          </a:xfrm>
          <a:prstGeom prst="rect">
            <a:avLst/>
          </a:prstGeom>
          <a:noFill/>
        </p:spPr>
      </p:pic>
      <p:sp>
        <p:nvSpPr>
          <p:cNvPr id="46" name="Прямоугольник 45"/>
          <p:cNvSpPr/>
          <p:nvPr/>
        </p:nvSpPr>
        <p:spPr>
          <a:xfrm>
            <a:off x="2857488" y="5143512"/>
            <a:ext cx="21431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786182" y="5317982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824819" y="5220786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/>
                <a:cs typeface="Times New Roman"/>
              </a:rPr>
              <a:t>~</a:t>
            </a:r>
            <a:endParaRPr lang="ru-RU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4678" y="5266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Объект 4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5636" y="4782718"/>
            <a:ext cx="1126495" cy="1451079"/>
          </a:xfrm>
          <a:prstGeom prst="rect">
            <a:avLst/>
          </a:prstGeom>
          <a:noFill/>
        </p:spPr>
      </p:pic>
      <p:cxnSp>
        <p:nvCxnSpPr>
          <p:cNvPr id="59" name="Прямая соединительная линия 58"/>
          <p:cNvCxnSpPr/>
          <p:nvPr/>
        </p:nvCxnSpPr>
        <p:spPr>
          <a:xfrm>
            <a:off x="6357950" y="4786322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6357950" y="5857892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 flipH="1" flipV="1">
            <a:off x="6142842" y="4999842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16200000" flipV="1">
            <a:off x="6101477" y="5601420"/>
            <a:ext cx="500066" cy="12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208031" y="5220786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208031" y="5350783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 flipH="1" flipV="1">
            <a:off x="6965967" y="4964123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16200000" flipV="1">
            <a:off x="6929455" y="5643577"/>
            <a:ext cx="42862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955212" y="5020558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/>
                <a:cs typeface="Times New Roman"/>
              </a:rPr>
              <a:t>~</a:t>
            </a:r>
            <a:endParaRPr lang="ru-RU" sz="2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480904" y="505919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7" name="Object 5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07329" y="4643446"/>
            <a:ext cx="1179513" cy="1679575"/>
          </a:xfrm>
          <a:prstGeom prst="rect">
            <a:avLst/>
          </a:prstGeom>
          <a:noFill/>
        </p:spPr>
      </p:pic>
      <p:cxnSp>
        <p:nvCxnSpPr>
          <p:cNvPr id="87" name="Прямая соединительная линия 86"/>
          <p:cNvCxnSpPr/>
          <p:nvPr/>
        </p:nvCxnSpPr>
        <p:spPr>
          <a:xfrm rot="5400000">
            <a:off x="1564573" y="5643566"/>
            <a:ext cx="2428868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rot="5400000">
            <a:off x="4644244" y="5642772"/>
            <a:ext cx="2428868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00034" y="618204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активное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38005" y="6189324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индуктивное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36593" y="6189324"/>
            <a:ext cx="161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ёмкостное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/>
          <p:cNvSpPr/>
          <p:nvPr/>
        </p:nvSpPr>
        <p:spPr>
          <a:xfrm>
            <a:off x="214282" y="4572008"/>
            <a:ext cx="8572560" cy="207170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ый треугольник 66"/>
          <p:cNvSpPr/>
          <p:nvPr/>
        </p:nvSpPr>
        <p:spPr>
          <a:xfrm rot="16200000">
            <a:off x="5357818" y="5643578"/>
            <a:ext cx="142876" cy="571504"/>
          </a:xfrm>
          <a:prstGeom prst="rtTriangle">
            <a:avLst/>
          </a:prstGeom>
          <a:solidFill>
            <a:srgbClr val="FFFF00">
              <a:alpha val="54000"/>
            </a:srgb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428868"/>
            <a:ext cx="8001056" cy="121444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1428736"/>
            <a:ext cx="8358246" cy="92869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Равномерное прямолинейное движение (РПД)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/>
          <a:lstStyle/>
          <a:p>
            <a:pPr marL="36000">
              <a:lnSpc>
                <a:spcPct val="50000"/>
              </a:lnSpc>
              <a:buNone/>
            </a:pPr>
            <a:r>
              <a:rPr lang="ru-RU" sz="1800" b="1" dirty="0" smtClean="0"/>
              <a:t> •     •     •     •      •     •     •          </a:t>
            </a:r>
            <a:r>
              <a:rPr lang="ru-RU" sz="1400" b="1" dirty="0" smtClean="0"/>
              <a:t> </a:t>
            </a:r>
            <a:r>
              <a:rPr lang="ru-RU" sz="1200" dirty="0" smtClean="0"/>
              <a:t>••••  </a:t>
            </a:r>
            <a:r>
              <a:rPr lang="ru-RU" sz="2800" dirty="0" smtClean="0"/>
              <a:t>любые      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</a:rPr>
              <a:t>t</a:t>
            </a:r>
            <a:endParaRPr lang="ru-RU" b="1" dirty="0" smtClean="0">
              <a:solidFill>
                <a:srgbClr val="C00000"/>
              </a:solidFill>
            </a:endParaRPr>
          </a:p>
          <a:p>
            <a:pPr marL="36000">
              <a:lnSpc>
                <a:spcPct val="50000"/>
              </a:lnSpc>
              <a:buNone/>
            </a:pPr>
            <a:r>
              <a:rPr lang="ru-RU" sz="1800" b="1" dirty="0" smtClean="0"/>
              <a:t>•  •  •  •  •  •  •  •  •  •  •  •  •</a:t>
            </a:r>
            <a:r>
              <a:rPr lang="ru-RU" sz="1800" dirty="0" smtClean="0"/>
              <a:t>            </a:t>
            </a:r>
            <a:r>
              <a:rPr lang="ru-RU" sz="2000" dirty="0" smtClean="0"/>
              <a:t> </a:t>
            </a:r>
            <a:r>
              <a:rPr lang="ru-RU" sz="2800" dirty="0" smtClean="0"/>
              <a:t>равные </a:t>
            </a:r>
            <a:r>
              <a:rPr lang="ru-RU" sz="1100" dirty="0" smtClean="0"/>
              <a:t>••••</a:t>
            </a:r>
            <a:r>
              <a:rPr lang="ru-RU" sz="2400" dirty="0" smtClean="0"/>
              <a:t> </a:t>
            </a:r>
            <a:r>
              <a:rPr lang="ru-RU" sz="2800" dirty="0" smtClean="0"/>
              <a:t> </a:t>
            </a:r>
            <a:r>
              <a:rPr lang="ru-RU" sz="2800" b="1" dirty="0" err="1" smtClean="0">
                <a:solidFill>
                  <a:srgbClr val="C00000"/>
                </a:solidFill>
              </a:rPr>
              <a:t>s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7884" y="1428736"/>
            <a:ext cx="30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( всплывает пузырек, опускается парашют)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285992"/>
            <a:ext cx="792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 smtClean="0"/>
              <a:t> </a:t>
            </a:r>
            <a:r>
              <a:rPr lang="ru-RU" sz="2800" i="1" dirty="0" smtClean="0"/>
              <a:t>В</a:t>
            </a:r>
            <a:r>
              <a:rPr lang="ru-RU" sz="3200" i="1" dirty="0" smtClean="0"/>
              <a:t>ремя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ru-RU" sz="2800" b="1" dirty="0" err="1" smtClean="0">
                <a:solidFill>
                  <a:srgbClr val="C00000"/>
                </a:solidFill>
              </a:rPr>
              <a:t>t</a:t>
            </a:r>
            <a:r>
              <a:rPr lang="ru-RU" sz="3200" b="1" dirty="0" smtClean="0"/>
              <a:t> </a:t>
            </a:r>
            <a:r>
              <a:rPr lang="ru-RU" sz="3200" dirty="0" smtClean="0"/>
              <a:t>( с – </a:t>
            </a:r>
            <a:r>
              <a:rPr lang="ru-RU" sz="2800" dirty="0" smtClean="0"/>
              <a:t>секунда</a:t>
            </a:r>
            <a:r>
              <a:rPr lang="ru-RU" sz="3200" dirty="0" smtClean="0"/>
              <a:t> )            </a:t>
            </a:r>
            <a:r>
              <a:rPr lang="ru-RU" sz="2800" b="1" dirty="0" smtClean="0"/>
              <a:t>36 км/ч = 10 м/с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2800" i="1" dirty="0" smtClean="0"/>
              <a:t>Путь 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 </a:t>
            </a:r>
            <a:r>
              <a:rPr lang="ru-RU" sz="2800" b="1" dirty="0" err="1" smtClean="0">
                <a:solidFill>
                  <a:srgbClr val="C00000"/>
                </a:solidFill>
              </a:rPr>
              <a:t>s</a:t>
            </a:r>
            <a:r>
              <a:rPr lang="ru-RU" sz="2800" b="1" dirty="0" smtClean="0"/>
              <a:t> </a:t>
            </a:r>
            <a:r>
              <a:rPr lang="ru-RU" sz="2800" dirty="0" smtClean="0"/>
              <a:t> ( м – метр )                       </a:t>
            </a:r>
            <a:r>
              <a:rPr lang="en-US" sz="2800" dirty="0" smtClean="0"/>
              <a:t> </a:t>
            </a:r>
            <a:r>
              <a:rPr lang="ru-RU" sz="2800" b="1" dirty="0" err="1" smtClean="0"/>
              <a:t>s</a:t>
            </a:r>
            <a:r>
              <a:rPr lang="ru-RU" sz="2800" b="1" dirty="0" smtClean="0"/>
              <a:t> = х – х</a:t>
            </a:r>
            <a:r>
              <a:rPr lang="ru-RU" b="1" dirty="0" smtClean="0"/>
              <a:t>0</a:t>
            </a:r>
            <a:r>
              <a:rPr lang="ru-RU" sz="2800" dirty="0" smtClean="0"/>
              <a:t>        </a:t>
            </a:r>
            <a:endParaRPr lang="ru-RU" dirty="0" smtClean="0"/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2800" i="1" dirty="0" smtClean="0"/>
              <a:t>Скорость </a:t>
            </a:r>
            <a:r>
              <a:rPr lang="en-US" sz="2800" i="1" dirty="0" smtClean="0"/>
              <a:t>   </a:t>
            </a:r>
            <a:r>
              <a:rPr lang="ru-RU" sz="2800" b="1" dirty="0" err="1" smtClean="0">
                <a:solidFill>
                  <a:srgbClr val="C00000"/>
                </a:solidFill>
              </a:rPr>
              <a:t>v</a:t>
            </a:r>
            <a:r>
              <a:rPr lang="ru-RU" sz="2800" b="1" dirty="0" smtClean="0"/>
              <a:t> </a:t>
            </a:r>
            <a:r>
              <a:rPr lang="ru-RU" sz="2800" dirty="0" smtClean="0"/>
              <a:t>( м/с )</a:t>
            </a:r>
            <a:r>
              <a:rPr lang="en-US" dirty="0" smtClean="0"/>
              <a:t>      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ru-RU" dirty="0" smtClean="0"/>
              <a:t>                                </a:t>
            </a:r>
            <a:r>
              <a:rPr lang="ru-RU" sz="2400" b="1" dirty="0" smtClean="0"/>
              <a:t>V = S/</a:t>
            </a:r>
            <a:r>
              <a:rPr lang="ru-RU" sz="2800" b="1" dirty="0" err="1" smtClean="0"/>
              <a:t>t</a:t>
            </a:r>
            <a:r>
              <a:rPr lang="ru-RU" sz="2400" dirty="0" smtClean="0"/>
              <a:t>       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643314"/>
            <a:ext cx="80636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 </a:t>
            </a:r>
            <a:r>
              <a:rPr lang="ru-RU" sz="2800" b="1" dirty="0" smtClean="0">
                <a:solidFill>
                  <a:srgbClr val="002060"/>
                </a:solidFill>
              </a:rPr>
              <a:t>Уравнение  движения</a:t>
            </a: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           </a:t>
            </a:r>
            <a:r>
              <a:rPr lang="en-US" sz="2800" dirty="0" smtClean="0"/>
              <a:t>v &gt; 0</a:t>
            </a:r>
            <a:r>
              <a:rPr lang="ru-RU" sz="2800" dirty="0" smtClean="0"/>
              <a:t>   вдоль ОХ</a:t>
            </a:r>
            <a:r>
              <a:rPr lang="en-US" sz="2800" dirty="0" smtClean="0"/>
              <a:t> </a:t>
            </a:r>
            <a:r>
              <a:rPr lang="ru-RU" sz="2800" dirty="0" smtClean="0"/>
              <a:t>            </a:t>
            </a:r>
          </a:p>
          <a:p>
            <a:r>
              <a:rPr lang="ru-RU" sz="2800" dirty="0" smtClean="0"/>
              <a:t>      </a:t>
            </a:r>
            <a:r>
              <a:rPr lang="ru-RU" sz="2800" b="1" dirty="0" smtClean="0"/>
              <a:t> х = х</a:t>
            </a:r>
            <a:r>
              <a:rPr lang="ru-RU" sz="2800" b="1" baseline="-25000" dirty="0" smtClean="0"/>
              <a:t>о</a:t>
            </a:r>
            <a:r>
              <a:rPr lang="ru-RU" sz="2800" b="1" dirty="0" smtClean="0"/>
              <a:t> + </a:t>
            </a:r>
            <a:r>
              <a:rPr lang="ru-RU" sz="2800" b="1" dirty="0" err="1" smtClean="0"/>
              <a:t>v</a:t>
            </a:r>
            <a:r>
              <a:rPr lang="ru-RU" sz="2800" b="1" baseline="-25000" dirty="0" err="1" smtClean="0"/>
              <a:t>х</a:t>
            </a:r>
            <a:r>
              <a:rPr lang="ru-RU" sz="2800" b="1" dirty="0" err="1" smtClean="0"/>
              <a:t>t</a:t>
            </a:r>
            <a:r>
              <a:rPr lang="en-US" sz="2800" b="1" dirty="0" smtClean="0"/>
              <a:t>                             </a:t>
            </a:r>
            <a:r>
              <a:rPr lang="en-US" sz="2800" dirty="0" smtClean="0"/>
              <a:t>v &lt; 0</a:t>
            </a:r>
            <a:r>
              <a:rPr lang="ru-RU" sz="2800" dirty="0" smtClean="0"/>
              <a:t>   против  ОХ</a:t>
            </a:r>
          </a:p>
          <a:p>
            <a:r>
              <a:rPr lang="ru-RU" sz="2800" dirty="0" smtClean="0"/>
              <a:t>График  скорости                       График  координаты</a:t>
            </a:r>
            <a:endParaRPr lang="ru-RU" sz="28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 flipH="1" flipV="1">
            <a:off x="-142114" y="5499908"/>
            <a:ext cx="157084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4215604" y="5571346"/>
            <a:ext cx="157084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42910" y="5857892"/>
            <a:ext cx="2000264" cy="9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5000628" y="6000768"/>
            <a:ext cx="2000264" cy="9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42910" y="5143512"/>
            <a:ext cx="1714512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42910" y="6072206"/>
            <a:ext cx="1714512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000628" y="5072074"/>
            <a:ext cx="1714512" cy="5000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5000628" y="5500702"/>
            <a:ext cx="1714512" cy="5000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00628" y="5214950"/>
            <a:ext cx="1785950" cy="100013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954" y="4616408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endParaRPr lang="ru-R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7150" y="5643578"/>
            <a:ext cx="23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571736" y="564357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ru-RU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16" y="592933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643438" y="5786454"/>
            <a:ext cx="23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785918" y="50720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9984" y="57431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5000636"/>
            <a:ext cx="10198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000" dirty="0" smtClean="0"/>
              <a:t>1 </a:t>
            </a:r>
            <a:r>
              <a:rPr lang="en-US" sz="2800" dirty="0" smtClean="0"/>
              <a:t>&gt; 0</a:t>
            </a:r>
          </a:p>
          <a:p>
            <a:r>
              <a:rPr lang="en-US" sz="2800" dirty="0" smtClean="0"/>
              <a:t>V</a:t>
            </a:r>
            <a:r>
              <a:rPr lang="en-US" sz="2000" dirty="0" smtClean="0"/>
              <a:t>2 </a:t>
            </a:r>
            <a:r>
              <a:rPr lang="en-US" sz="2800" dirty="0" smtClean="0"/>
              <a:t>&lt; 0</a:t>
            </a:r>
            <a:endParaRPr lang="ru-RU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257278" y="59596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275738" y="55310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6512" y="50872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630468" y="457420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rot="5400000">
            <a:off x="1285852" y="5500702"/>
            <a:ext cx="71438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607191" y="5179231"/>
            <a:ext cx="357190" cy="2857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607191" y="5179231"/>
            <a:ext cx="571504" cy="5000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750067" y="5179231"/>
            <a:ext cx="642942" cy="5715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 flipH="1" flipV="1">
            <a:off x="892943" y="5250669"/>
            <a:ext cx="642942" cy="5715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1136491" y="5379477"/>
            <a:ext cx="500066" cy="4286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 flipH="1" flipV="1">
            <a:off x="1321571" y="5536421"/>
            <a:ext cx="357190" cy="2857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0100" y="5214950"/>
            <a:ext cx="36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/>
              <a:t>s</a:t>
            </a:r>
            <a:endParaRPr lang="ru-RU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714348" y="6175074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Путь = площади</a:t>
            </a:r>
            <a:endParaRPr lang="ru-RU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5214950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х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7072330" y="5000636"/>
            <a:ext cx="1826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000" dirty="0" smtClean="0"/>
              <a:t>1</a:t>
            </a:r>
            <a:r>
              <a:rPr lang="en-US" sz="2800" dirty="0" smtClean="0"/>
              <a:t> = V</a:t>
            </a:r>
            <a:r>
              <a:rPr lang="en-US" sz="2000" dirty="0" smtClean="0"/>
              <a:t>2</a:t>
            </a:r>
            <a:r>
              <a:rPr lang="en-US" sz="2800" dirty="0" smtClean="0"/>
              <a:t> &gt; 0</a:t>
            </a:r>
          </a:p>
          <a:p>
            <a:r>
              <a:rPr lang="en-US" sz="2800" dirty="0" smtClean="0"/>
              <a:t>V</a:t>
            </a:r>
            <a:r>
              <a:rPr lang="en-US" sz="2000" dirty="0" smtClean="0"/>
              <a:t>3</a:t>
            </a:r>
            <a:r>
              <a:rPr lang="en-US" sz="2800" dirty="0" smtClean="0"/>
              <a:t> &lt; 0</a:t>
            </a:r>
            <a:endParaRPr lang="ru-RU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4929190" y="6215082"/>
            <a:ext cx="289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Скорость = </a:t>
            </a:r>
            <a:r>
              <a:rPr lang="ru-RU" sz="2400" dirty="0" err="1" smtClean="0"/>
              <a:t>угл</a:t>
            </a:r>
            <a:r>
              <a:rPr lang="ru-RU" sz="2400" dirty="0" smtClean="0"/>
              <a:t>. </a:t>
            </a:r>
            <a:r>
              <a:rPr lang="ru-RU" sz="2400" dirty="0" err="1" smtClean="0"/>
              <a:t>коэф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76371" y="5643578"/>
            <a:ext cx="35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Скругленный прямоугольник 52"/>
          <p:cNvSpPr/>
          <p:nvPr/>
        </p:nvSpPr>
        <p:spPr>
          <a:xfrm>
            <a:off x="4929190" y="2786058"/>
            <a:ext cx="785818" cy="428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215074" y="2428868"/>
            <a:ext cx="1143008" cy="428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215074" y="1571612"/>
            <a:ext cx="1143008" cy="857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4857752" y="1571612"/>
            <a:ext cx="1143008" cy="857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85804" y="0"/>
            <a:ext cx="8229600" cy="785794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Механические  колебания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642918"/>
            <a:ext cx="712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движения, которые повторяются, через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071546"/>
            <a:ext cx="6452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Свободные колебания </a:t>
            </a:r>
            <a:r>
              <a:rPr lang="ru-RU" sz="2400" dirty="0" smtClean="0"/>
              <a:t>– за счет запаса энергии</a:t>
            </a:r>
          </a:p>
          <a:p>
            <a:r>
              <a:rPr lang="ru-RU" sz="2400" dirty="0" smtClean="0"/>
              <a:t>       </a:t>
            </a:r>
            <a:endParaRPr lang="ru-RU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2" y="1142984"/>
            <a:ext cx="91440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5720" y="1214422"/>
            <a:ext cx="785818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71406" y="1500174"/>
            <a:ext cx="857256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14282" y="207167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16200000" flipH="1">
            <a:off x="392877" y="1464455"/>
            <a:ext cx="857256" cy="3571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57224" y="207167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Дуга 20"/>
          <p:cNvSpPr/>
          <p:nvPr/>
        </p:nvSpPr>
        <p:spPr>
          <a:xfrm rot="7704174">
            <a:off x="72081" y="1376282"/>
            <a:ext cx="1000132" cy="1214446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1142984"/>
            <a:ext cx="4953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7929586" y="1142984"/>
            <a:ext cx="785818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187202" y="241480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7537471" y="2106603"/>
            <a:ext cx="785818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0" y="3571876"/>
            <a:ext cx="91440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8" name="Object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7430"/>
            <a:ext cx="1785950" cy="1179685"/>
          </a:xfrm>
          <a:prstGeom prst="rect">
            <a:avLst/>
          </a:prstGeom>
          <a:noFill/>
        </p:spPr>
      </p:pic>
      <p:pic>
        <p:nvPicPr>
          <p:cNvPr id="57349" name="Object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6015" y="2500306"/>
            <a:ext cx="1677985" cy="1030563"/>
          </a:xfrm>
          <a:prstGeom prst="rect">
            <a:avLst/>
          </a:prstGeom>
          <a:noFill/>
        </p:spPr>
      </p:pic>
      <p:cxnSp>
        <p:nvCxnSpPr>
          <p:cNvPr id="32" name="Прямая соединительная линия 31"/>
          <p:cNvCxnSpPr/>
          <p:nvPr/>
        </p:nvCxnSpPr>
        <p:spPr>
          <a:xfrm rot="5400000">
            <a:off x="749273" y="2536025"/>
            <a:ext cx="2072496" cy="79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393669" y="2536025"/>
            <a:ext cx="2071702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285852" y="1501272"/>
            <a:ext cx="650085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57356" y="1643050"/>
            <a:ext cx="5786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период (с)</a:t>
            </a:r>
          </a:p>
          <a:p>
            <a:r>
              <a:rPr lang="el-G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частота (Гц)</a:t>
            </a:r>
          </a:p>
          <a:p>
            <a:r>
              <a:rPr lang="el-G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циклическая частота (рад/с)   </a:t>
            </a:r>
            <a:r>
              <a:rPr lang="el-GR" sz="2400" dirty="0" smtClean="0">
                <a:latin typeface="Times New Roman"/>
                <a:cs typeface="Times New Roman"/>
              </a:rPr>
              <a:t>ω</a:t>
            </a:r>
            <a:r>
              <a:rPr lang="ru-RU" sz="2400" dirty="0" smtClean="0">
                <a:latin typeface="Times New Roman"/>
                <a:cs typeface="Times New Roman"/>
              </a:rPr>
              <a:t> = 2</a:t>
            </a:r>
            <a:r>
              <a:rPr lang="el-GR" sz="2400" dirty="0" smtClean="0">
                <a:latin typeface="Times New Roman"/>
                <a:cs typeface="Times New Roman"/>
              </a:rPr>
              <a:t>πν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смещение,                х = 0 –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положение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амплитуда                        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равновесия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7350" name="Object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6025" y="1504584"/>
            <a:ext cx="921859" cy="893406"/>
          </a:xfrm>
          <a:prstGeom prst="rect">
            <a:avLst/>
          </a:prstGeom>
          <a:noFill/>
        </p:spPr>
      </p:pic>
      <p:pic>
        <p:nvPicPr>
          <p:cNvPr id="44" name="Объект 4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8076" y="1571612"/>
            <a:ext cx="1018568" cy="809631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142844" y="1428736"/>
            <a:ext cx="35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/>
                <a:cs typeface="Times New Roman"/>
              </a:rPr>
              <a:t>ℓ</a:t>
            </a:r>
            <a:endParaRPr lang="ru-RU" sz="2800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7929586" y="2143116"/>
            <a:ext cx="857256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32436" y="19006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0</a:t>
            </a:r>
            <a:endParaRPr lang="ru-RU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3602992"/>
            <a:ext cx="9144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002060"/>
                </a:solidFill>
              </a:rPr>
              <a:t>                                    Гармонические  колебания –</a:t>
            </a:r>
          </a:p>
          <a:p>
            <a:pPr algn="ctr">
              <a:lnSpc>
                <a:spcPct val="80000"/>
              </a:lnSpc>
            </a:pP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/>
              <a:t>параметры изменяются по закону синуса или косинуса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endParaRPr lang="ru-RU" sz="2400" b="1" dirty="0">
              <a:solidFill>
                <a:srgbClr val="002060"/>
              </a:solidFill>
            </a:endParaRPr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36" y="4286256"/>
            <a:ext cx="232494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2571736" y="4429132"/>
            <a:ext cx="28264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 = 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/>
                <a:cs typeface="Times New Roman"/>
              </a:rPr>
              <a:t>·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 = 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sz="3200" dirty="0" smtClean="0">
                <a:latin typeface="Times New Roman"/>
                <a:cs typeface="Times New Roman"/>
              </a:rPr>
              <a:t>ω</a:t>
            </a:r>
            <a:r>
              <a:rPr lang="en-US" sz="2400" dirty="0" smtClean="0">
                <a:latin typeface="Times New Roman"/>
                <a:cs typeface="Times New Roman"/>
              </a:rPr>
              <a:t>·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= - 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ω²</a:t>
            </a:r>
            <a:r>
              <a:rPr lang="el-GR" sz="3200" dirty="0" smtClean="0">
                <a:latin typeface="Times New Roman"/>
                <a:cs typeface="Times New Roman"/>
              </a:rPr>
              <a:t>·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sz="3200" dirty="0" smtClean="0">
                <a:latin typeface="Times New Roman"/>
                <a:cs typeface="Times New Roman"/>
              </a:rPr>
              <a:t>ω</a:t>
            </a:r>
            <a:r>
              <a:rPr lang="en-US" sz="3200" dirty="0" smtClean="0">
                <a:latin typeface="Times New Roman"/>
                <a:cs typeface="Times New Roman"/>
              </a:rPr>
              <a:t>  (t</a:t>
            </a:r>
            <a:r>
              <a:rPr lang="en-US" sz="2800" dirty="0" smtClean="0">
                <a:latin typeface="Times New Roman"/>
                <a:cs typeface="Times New Roman"/>
              </a:rPr>
              <a:t>=0</a:t>
            </a:r>
            <a:r>
              <a:rPr lang="en-US" sz="3200" dirty="0" smtClean="0">
                <a:latin typeface="Times New Roman"/>
                <a:cs typeface="Times New Roman"/>
              </a:rPr>
              <a:t>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0" y="4286256"/>
            <a:ext cx="91440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1143385" y="5571731"/>
            <a:ext cx="2571744" cy="79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5400000">
            <a:off x="4143781" y="5571731"/>
            <a:ext cx="2571744" cy="79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0694" y="4929198"/>
            <a:ext cx="3542232" cy="17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5429256" y="4357694"/>
            <a:ext cx="360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ЗСЭ</a:t>
            </a:r>
            <a:r>
              <a:rPr lang="ru-RU" sz="2400" dirty="0" smtClean="0"/>
              <a:t>: Е</a:t>
            </a:r>
            <a:r>
              <a:rPr lang="ru-RU" sz="2000" dirty="0" smtClean="0"/>
              <a:t>к</a:t>
            </a:r>
            <a:r>
              <a:rPr lang="ru-RU" sz="2400" dirty="0" smtClean="0"/>
              <a:t> + Е</a:t>
            </a:r>
            <a:r>
              <a:rPr lang="ru-RU" sz="2000" dirty="0" smtClean="0"/>
              <a:t>р</a:t>
            </a:r>
            <a:r>
              <a:rPr lang="ru-RU" sz="2400" dirty="0" smtClean="0"/>
              <a:t> = </a:t>
            </a:r>
            <a:r>
              <a:rPr lang="ru-RU" sz="2400" dirty="0" err="1" smtClean="0"/>
              <a:t>Е</a:t>
            </a:r>
            <a:r>
              <a:rPr lang="ru-RU" sz="2000" dirty="0" err="1" smtClean="0"/>
              <a:t>мех</a:t>
            </a:r>
            <a:r>
              <a:rPr lang="ru-RU" sz="2400" dirty="0" smtClean="0"/>
              <a:t> = </a:t>
            </a:r>
            <a:r>
              <a:rPr lang="en-US" sz="2400" dirty="0" smtClean="0"/>
              <a:t>const</a:t>
            </a:r>
            <a:endParaRPr lang="ru-RU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348" y="4500570"/>
            <a:ext cx="55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136" y="4857760"/>
            <a:ext cx="285752" cy="357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0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6" y="5184935"/>
            <a:ext cx="2528854" cy="167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Прямоугольник 31"/>
          <p:cNvSpPr/>
          <p:nvPr/>
        </p:nvSpPr>
        <p:spPr>
          <a:xfrm>
            <a:off x="3929058" y="5903572"/>
            <a:ext cx="1643074" cy="9286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000364" y="2526064"/>
            <a:ext cx="3429024" cy="1071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649010" y="4071942"/>
            <a:ext cx="2714644" cy="1020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63038"/>
            <a:ext cx="2631486" cy="140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 descr="C:\Documents and Settings\Дом\Мои документы\Downloads\Тен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857232"/>
            <a:ext cx="2000264" cy="1136992"/>
          </a:xfrm>
          <a:prstGeom prst="rect">
            <a:avLst/>
          </a:prstGeom>
          <a:noFill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734278"/>
            <a:ext cx="2251024" cy="14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20382" y="928670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Закон прямолинейного </a:t>
            </a:r>
          </a:p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распространения света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световой луч, тень, камера обскура</a:t>
            </a:r>
            <a:endParaRPr lang="ru-RU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2117358"/>
            <a:ext cx="9144000" cy="7302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3260" y="2118565"/>
            <a:ext cx="3517566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Закон отражения света:</a:t>
            </a:r>
          </a:p>
          <a:p>
            <a:pPr>
              <a:lnSpc>
                <a:spcPct val="120000"/>
              </a:lnSpc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l-GR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α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= </a:t>
            </a:r>
            <a:r>
              <a:rPr lang="el-GR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β</a:t>
            </a:r>
            <a:endParaRPr lang="ru-RU" sz="2400" b="1" i="1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ru-RU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SO, CO, BO  €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пл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SOB</a:t>
            </a:r>
            <a:endParaRPr lang="ru-RU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40" y="2221597"/>
            <a:ext cx="1843090" cy="147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0" y="5286388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1736" y="3658169"/>
            <a:ext cx="6572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Закон преломления света: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 переходе луча в</a:t>
            </a:r>
          </a:p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другую среду  изменяются</a:t>
            </a:r>
          </a:p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направление, скорость и</a:t>
            </a:r>
          </a:p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длина волны </a:t>
            </a:r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395" y="3714752"/>
            <a:ext cx="2466968" cy="151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Объект 2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88854" y="4130501"/>
            <a:ext cx="2643206" cy="928694"/>
          </a:xfrm>
          <a:prstGeom prst="rect">
            <a:avLst/>
          </a:prstGeom>
          <a:noFill/>
        </p:spPr>
      </p:pic>
      <p:sp>
        <p:nvSpPr>
          <p:cNvPr id="2" name="Заголовок 1"/>
          <p:cNvSpPr txBox="1">
            <a:spLocks/>
          </p:cNvSpPr>
          <p:nvPr/>
        </p:nvSpPr>
        <p:spPr>
          <a:xfrm>
            <a:off x="1571604" y="0"/>
            <a:ext cx="6215106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Геометрическая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оптика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0" y="3643314"/>
            <a:ext cx="9144000" cy="7302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40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768" y="5456421"/>
            <a:ext cx="1961595" cy="137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Объект 3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12168" y="5921080"/>
            <a:ext cx="1566462" cy="88265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4143372" y="5274716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ЛИНЗЫ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7344" y="5507745"/>
            <a:ext cx="4960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i="1" dirty="0" smtClean="0">
                <a:solidFill>
                  <a:srgbClr val="002060"/>
                </a:solidFill>
              </a:rPr>
              <a:t>собирающая                    рассеивающая</a:t>
            </a:r>
            <a:endParaRPr lang="ru-RU" sz="2200" b="1" i="1" dirty="0">
              <a:solidFill>
                <a:srgbClr val="002060"/>
              </a:solidFill>
            </a:endParaRPr>
          </a:p>
        </p:txBody>
      </p:sp>
      <p:pic>
        <p:nvPicPr>
          <p:cNvPr id="35" name="Объект 34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6050" y="5938851"/>
            <a:ext cx="863092" cy="750893"/>
          </a:xfrm>
          <a:prstGeom prst="rect">
            <a:avLst/>
          </a:prstGeom>
          <a:noFill/>
        </p:spPr>
      </p:pic>
      <p:pic>
        <p:nvPicPr>
          <p:cNvPr id="36" name="Объект 35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15008" y="5985127"/>
            <a:ext cx="1357322" cy="73199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598154" y="2592873"/>
            <a:ext cx="132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зеркало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78"/>
          <p:cNvSpPr/>
          <p:nvPr/>
        </p:nvSpPr>
        <p:spPr>
          <a:xfrm>
            <a:off x="7266722" y="5480780"/>
            <a:ext cx="1428760" cy="85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7429520" y="2786058"/>
            <a:ext cx="1500198" cy="785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928794" y="0"/>
            <a:ext cx="5857916" cy="785794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Волновая 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оптика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 descr="http://www.fizika.ru/theory/tema-12/12n-i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38459" y="991075"/>
            <a:ext cx="1785952" cy="60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Равнобедренный треугольник 3"/>
          <p:cNvSpPr/>
          <p:nvPr/>
        </p:nvSpPr>
        <p:spPr>
          <a:xfrm>
            <a:off x="66365" y="428604"/>
            <a:ext cx="571504" cy="7143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330264" y="500042"/>
            <a:ext cx="857256" cy="285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6200000" flipH="1">
            <a:off x="187388" y="928670"/>
            <a:ext cx="1214446" cy="9286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56022" y="805716"/>
            <a:ext cx="785818" cy="6429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330264" y="785794"/>
            <a:ext cx="857256" cy="3571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00034" y="785794"/>
            <a:ext cx="714380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5984" y="714356"/>
            <a:ext cx="531652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Дисперсия</a:t>
            </a:r>
            <a:r>
              <a:rPr lang="ru-RU" dirty="0" smtClean="0"/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– зависимость показателя </a:t>
            </a:r>
          </a:p>
          <a:p>
            <a:pPr>
              <a:lnSpc>
                <a:spcPct val="80000"/>
              </a:lnSpc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преломления от длины волны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723570" y="1294288"/>
            <a:ext cx="1731368" cy="1588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632549" y="952503"/>
            <a:ext cx="228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800</a:t>
            </a:r>
            <a:r>
              <a:rPr lang="en-US" sz="20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000" b="1" dirty="0" smtClean="0"/>
              <a:t> </a:t>
            </a:r>
            <a:r>
              <a:rPr lang="el-GR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λ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&gt;</a:t>
            </a:r>
            <a:r>
              <a:rPr lang="ru-RU" sz="2000" b="1" dirty="0" smtClean="0"/>
              <a:t> </a:t>
            </a:r>
            <a:r>
              <a:rPr lang="ru-RU" sz="2000" dirty="0" smtClean="0"/>
              <a:t>400нм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182952" y="1287067"/>
            <a:ext cx="626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Белый цвет </a:t>
            </a:r>
            <a:r>
              <a:rPr lang="ru-RU" sz="2400" i="1" dirty="0" smtClean="0"/>
              <a:t>сложный</a:t>
            </a:r>
            <a:r>
              <a:rPr lang="ru-RU" sz="2400" dirty="0" smtClean="0"/>
              <a:t> = </a:t>
            </a:r>
            <a:r>
              <a:rPr lang="ru-RU" sz="2400" b="1" dirty="0" smtClean="0">
                <a:solidFill>
                  <a:srgbClr val="FF0000"/>
                </a:solidFill>
              </a:rPr>
              <a:t>К</a:t>
            </a:r>
            <a:r>
              <a:rPr lang="ru-RU" sz="2400" dirty="0" smtClean="0"/>
              <a:t> </a:t>
            </a:r>
            <a:r>
              <a:rPr lang="ru-RU" sz="2400" b="1" dirty="0" smtClean="0"/>
              <a:t>+ </a:t>
            </a:r>
            <a:r>
              <a:rPr lang="ru-RU" sz="2400" b="1" dirty="0" smtClean="0">
                <a:solidFill>
                  <a:srgbClr val="FFC000"/>
                </a:solidFill>
              </a:rPr>
              <a:t>О</a:t>
            </a:r>
            <a:r>
              <a:rPr lang="ru-RU" sz="2400" b="1" dirty="0" smtClean="0"/>
              <a:t> + </a:t>
            </a:r>
            <a:r>
              <a:rPr lang="ru-RU" sz="2400" b="1" dirty="0" smtClean="0">
                <a:solidFill>
                  <a:srgbClr val="FFFF00"/>
                </a:solidFill>
              </a:rPr>
              <a:t>Ж</a:t>
            </a:r>
            <a:r>
              <a:rPr lang="ru-RU" sz="2400" b="1" dirty="0" smtClean="0"/>
              <a:t> + </a:t>
            </a:r>
            <a:r>
              <a:rPr lang="ru-RU" sz="2400" b="1" dirty="0" smtClean="0">
                <a:solidFill>
                  <a:srgbClr val="00B050"/>
                </a:solidFill>
              </a:rPr>
              <a:t>З</a:t>
            </a:r>
            <a:r>
              <a:rPr lang="ru-RU" sz="2400" b="1" dirty="0" smtClean="0"/>
              <a:t> + </a:t>
            </a:r>
            <a:r>
              <a:rPr lang="ru-RU" sz="2400" b="1" dirty="0" smtClean="0">
                <a:solidFill>
                  <a:srgbClr val="00B0F0"/>
                </a:solidFill>
              </a:rPr>
              <a:t>Г</a:t>
            </a:r>
            <a:r>
              <a:rPr lang="ru-RU" sz="2400" b="1" dirty="0" smtClean="0"/>
              <a:t> + </a:t>
            </a:r>
            <a:r>
              <a:rPr lang="ru-RU" sz="2400" b="1" dirty="0" smtClean="0">
                <a:solidFill>
                  <a:srgbClr val="002060"/>
                </a:solidFill>
              </a:rPr>
              <a:t>С</a:t>
            </a:r>
            <a:r>
              <a:rPr lang="ru-RU" sz="2400" b="1" dirty="0" smtClean="0"/>
              <a:t> +</a:t>
            </a:r>
            <a:r>
              <a:rPr lang="ru-RU" sz="2400" b="1" dirty="0" smtClean="0">
                <a:solidFill>
                  <a:srgbClr val="002060"/>
                </a:solidFill>
              </a:rPr>
              <a:t> Ф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5984" y="1714488"/>
            <a:ext cx="5793445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>
                <a:cs typeface="Times New Roman" pitchFamily="18" charset="0"/>
              </a:rPr>
              <a:t>Скорость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наибольшая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наименьшая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Преломление: </a:t>
            </a:r>
            <a:r>
              <a:rPr lang="ru-RU" sz="2400" b="1" i="1" dirty="0" smtClean="0">
                <a:solidFill>
                  <a:srgbClr val="FF0000"/>
                </a:solidFill>
              </a:rPr>
              <a:t>наименьшее</a:t>
            </a:r>
            <a:r>
              <a:rPr lang="ru-RU" sz="2400" b="1" dirty="0" smtClean="0"/>
              <a:t> - </a:t>
            </a:r>
            <a:r>
              <a:rPr lang="ru-RU" sz="2400" b="1" i="1" dirty="0" smtClean="0">
                <a:solidFill>
                  <a:srgbClr val="7030A0"/>
                </a:solidFill>
              </a:rPr>
              <a:t>наибольшее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0" y="2364473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 descr="http://www.college.ru/physics/courses/op25part2/content/chapter3/section/paragraph7/images/3-7-2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500306"/>
            <a:ext cx="1857388" cy="171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2143108" y="2351594"/>
            <a:ext cx="7011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Интерференция </a:t>
            </a:r>
            <a:r>
              <a:rPr lang="ru-RU" dirty="0" smtClean="0"/>
              <a:t>– </a:t>
            </a:r>
            <a:r>
              <a:rPr lang="ru-RU" sz="2400" i="1" dirty="0" smtClean="0">
                <a:solidFill>
                  <a:srgbClr val="002060"/>
                </a:solidFill>
              </a:rPr>
              <a:t>явление сложение когерентных </a:t>
            </a:r>
          </a:p>
          <a:p>
            <a:r>
              <a:rPr lang="ru-RU" sz="2400" i="1" dirty="0" smtClean="0">
                <a:solidFill>
                  <a:srgbClr val="002060"/>
                </a:solidFill>
              </a:rPr>
              <a:t>волн, в следствии чего наблюдается </a:t>
            </a:r>
          </a:p>
          <a:p>
            <a:r>
              <a:rPr lang="ru-RU" sz="2400" b="1" i="1" dirty="0" smtClean="0">
                <a:solidFill>
                  <a:srgbClr val="C00000"/>
                </a:solidFill>
              </a:rPr>
              <a:t>усиление</a:t>
            </a:r>
            <a:r>
              <a:rPr lang="ru-RU" sz="2400" i="1" dirty="0" smtClean="0">
                <a:solidFill>
                  <a:srgbClr val="002060"/>
                </a:solidFill>
              </a:rPr>
              <a:t> или </a:t>
            </a:r>
            <a:r>
              <a:rPr lang="ru-RU" sz="2400" b="1" i="1" dirty="0" smtClean="0">
                <a:solidFill>
                  <a:srgbClr val="C00000"/>
                </a:solidFill>
              </a:rPr>
              <a:t>ослабление</a:t>
            </a:r>
            <a:r>
              <a:rPr lang="ru-RU" sz="2400" i="1" dirty="0" smtClean="0">
                <a:solidFill>
                  <a:srgbClr val="002060"/>
                </a:solidFill>
              </a:rPr>
              <a:t> колебаний.</a:t>
            </a:r>
            <a:endParaRPr lang="ru-RU" sz="2400" i="1" dirty="0">
              <a:solidFill>
                <a:srgbClr val="002060"/>
              </a:solidFill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7448156" y="2897365"/>
            <a:ext cx="1338686" cy="960263"/>
            <a:chOff x="3143240" y="4368894"/>
            <a:chExt cx="1338686" cy="960263"/>
          </a:xfrm>
        </p:grpSpPr>
        <p:sp>
          <p:nvSpPr>
            <p:cNvPr id="42" name="TextBox 41"/>
            <p:cNvSpPr txBox="1"/>
            <p:nvPr/>
          </p:nvSpPr>
          <p:spPr>
            <a:xfrm>
              <a:off x="3143240" y="4429132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Δ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d = k·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43372" y="4368894"/>
              <a:ext cx="338554" cy="96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4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λ</a:t>
              </a:r>
              <a:endPara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endParaRPr>
            </a:p>
            <a:p>
              <a:pPr>
                <a:lnSpc>
                  <a:spcPct val="80000"/>
                </a:lnSpc>
              </a:pPr>
              <a:r>
                <a:rPr lang="en-US" sz="24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</a:p>
            <a:p>
              <a:endParaRPr lang="ru-RU" dirty="0"/>
            </a:p>
          </p:txBody>
        </p:sp>
        <p:cxnSp>
          <p:nvCxnSpPr>
            <p:cNvPr id="46" name="Прямая соединительная линия 45"/>
            <p:cNvCxnSpPr/>
            <p:nvPr/>
          </p:nvCxnSpPr>
          <p:spPr>
            <a:xfrm>
              <a:off x="4189052" y="4669204"/>
              <a:ext cx="21431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143108" y="3636271"/>
            <a:ext cx="635872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четное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нечетное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число полуволн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    )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разность хода волн </a:t>
            </a: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Стрелка вниз 50"/>
          <p:cNvSpPr/>
          <p:nvPr/>
        </p:nvSpPr>
        <p:spPr>
          <a:xfrm>
            <a:off x="2571736" y="3454758"/>
            <a:ext cx="214314" cy="285752"/>
          </a:xfrm>
          <a:prstGeom prst="downArrow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>
            <a:off x="4436167" y="3448922"/>
            <a:ext cx="214314" cy="285752"/>
          </a:xfrm>
          <a:prstGeom prst="downArrow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7" name="Группа 56"/>
          <p:cNvGrpSpPr/>
          <p:nvPr/>
        </p:nvGrpSpPr>
        <p:grpSpPr>
          <a:xfrm>
            <a:off x="7910871" y="3558997"/>
            <a:ext cx="338554" cy="688715"/>
            <a:chOff x="3643306" y="4429132"/>
            <a:chExt cx="338554" cy="688715"/>
          </a:xfrm>
        </p:grpSpPr>
        <p:sp>
          <p:nvSpPr>
            <p:cNvPr id="54" name="TextBox 53"/>
            <p:cNvSpPr txBox="1"/>
            <p:nvPr/>
          </p:nvSpPr>
          <p:spPr>
            <a:xfrm>
              <a:off x="3643306" y="4429132"/>
              <a:ext cx="338554" cy="688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l-GR" sz="2400" b="1" dirty="0" smtClean="0">
                  <a:solidFill>
                    <a:srgbClr val="002060"/>
                  </a:solidFill>
                  <a:latin typeface="Times New Roman"/>
                  <a:cs typeface="Times New Roman"/>
                </a:rPr>
                <a:t>λ</a:t>
              </a:r>
              <a:endParaRPr lang="ru-RU" sz="2400" b="1" dirty="0" smtClean="0">
                <a:solidFill>
                  <a:srgbClr val="002060"/>
                </a:solidFill>
                <a:latin typeface="Times New Roman"/>
                <a:cs typeface="Times New Roman"/>
              </a:endParaRPr>
            </a:p>
            <a:p>
              <a:pPr>
                <a:lnSpc>
                  <a:spcPct val="80000"/>
                </a:lnSpc>
              </a:pPr>
              <a:r>
                <a:rPr lang="ru-RU" sz="2400" b="1" dirty="0" smtClean="0">
                  <a:solidFill>
                    <a:srgbClr val="002060"/>
                  </a:solidFill>
                  <a:latin typeface="Times New Roman"/>
                  <a:cs typeface="Times New Roman"/>
                </a:rPr>
                <a:t>2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>
              <a:off x="3714744" y="4727763"/>
              <a:ext cx="214314" cy="1588"/>
            </a:xfrm>
            <a:prstGeom prst="line">
              <a:avLst/>
            </a:prstGeom>
            <a:ln w="28575">
              <a:solidFill>
                <a:srgbClr val="291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Прямая соединительная линия 57"/>
          <p:cNvCxnSpPr/>
          <p:nvPr/>
        </p:nvCxnSpPr>
        <p:spPr>
          <a:xfrm>
            <a:off x="0" y="4306178"/>
            <a:ext cx="9144000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04777" y="4286256"/>
            <a:ext cx="5810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Дифракция</a:t>
            </a:r>
            <a:r>
              <a:rPr lang="ru-RU" sz="2400" dirty="0" smtClean="0"/>
              <a:t> – отклонение световых лучей </a:t>
            </a:r>
          </a:p>
          <a:p>
            <a:r>
              <a:rPr lang="ru-RU" sz="2400" dirty="0" smtClean="0"/>
              <a:t>от прямолинейного распространения при </a:t>
            </a:r>
          </a:p>
          <a:p>
            <a:r>
              <a:rPr lang="ru-RU" sz="2400" dirty="0" smtClean="0"/>
              <a:t>прохождении  неоднородностей среды, </a:t>
            </a:r>
          </a:p>
          <a:p>
            <a:r>
              <a:rPr lang="ru-RU" sz="2400" dirty="0" smtClean="0"/>
              <a:t>сравнимых с длиной волны </a:t>
            </a:r>
            <a:endParaRPr lang="ru-RU" sz="2400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14281" y="6086474"/>
            <a:ext cx="242889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817380" y="4714884"/>
            <a:ext cx="1000132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7224" y="4319057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ru-RU" sz="2400" dirty="0" smtClean="0"/>
              <a:t> – </a:t>
            </a:r>
            <a:r>
              <a:rPr lang="ru-RU" sz="2000" i="1" dirty="0" smtClean="0"/>
              <a:t>период решетки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 rot="5400000">
            <a:off x="645431" y="5393148"/>
            <a:ext cx="135732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rot="5400000">
            <a:off x="477194" y="5237790"/>
            <a:ext cx="1357322" cy="31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04339" y="503927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Times New Roman"/>
                <a:cs typeface="Times New Roman"/>
              </a:rPr>
              <a:t>φ</a:t>
            </a:r>
            <a:endParaRPr lang="ru-RU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1285852" y="535782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>
                <a:latin typeface="Times New Roman"/>
                <a:cs typeface="Times New Roman"/>
              </a:rPr>
              <a:t>ℓ</a:t>
            </a:r>
            <a:endParaRPr lang="ru-RU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00100" y="57864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ru-RU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31532" y="5767269"/>
            <a:ext cx="153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k=1   2     3 </a:t>
            </a:r>
            <a:endParaRPr lang="ru-RU" sz="2000" dirty="0"/>
          </a:p>
        </p:txBody>
      </p:sp>
      <p:pic>
        <p:nvPicPr>
          <p:cNvPr id="61444" name="Object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6644" y="5500702"/>
            <a:ext cx="1285884" cy="892667"/>
          </a:xfrm>
          <a:prstGeom prst="rect">
            <a:avLst/>
          </a:prstGeom>
          <a:noFill/>
        </p:spPr>
      </p:pic>
      <p:sp>
        <p:nvSpPr>
          <p:cNvPr id="77" name="TextBox 76"/>
          <p:cNvSpPr txBox="1"/>
          <p:nvPr/>
        </p:nvSpPr>
        <p:spPr>
          <a:xfrm>
            <a:off x="3071802" y="5857892"/>
            <a:ext cx="314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dsin</a:t>
            </a:r>
            <a:r>
              <a:rPr lang="el-G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l-G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условие максимума</a:t>
            </a:r>
            <a:endParaRPr lang="ru-RU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72330" y="6279477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l-GR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 5°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ru-RU" sz="2400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500034" y="1571612"/>
            <a:ext cx="1643074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Равноускоренное движение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7030A0"/>
                </a:solidFill>
              </a:rPr>
              <a:t>Ускорение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/>
              <a:t>–  </a:t>
            </a:r>
            <a:r>
              <a:rPr lang="ru-RU" sz="2800" i="1" dirty="0" smtClean="0"/>
              <a:t>изменение скорости тела за 1с</a:t>
            </a:r>
          </a:p>
          <a:p>
            <a:pPr>
              <a:lnSpc>
                <a:spcPct val="110000"/>
              </a:lnSpc>
              <a:buNone/>
            </a:pPr>
            <a:r>
              <a:rPr lang="ru-RU" sz="2800" i="1" dirty="0" smtClean="0"/>
              <a:t>                           </a:t>
            </a:r>
            <a:r>
              <a:rPr lang="ru-RU" sz="2800" b="1" dirty="0" smtClean="0"/>
              <a:t>[ </a:t>
            </a:r>
            <a:r>
              <a:rPr lang="en-US" sz="2800" b="1" dirty="0" smtClean="0"/>
              <a:t>a</a:t>
            </a:r>
            <a:r>
              <a:rPr lang="ru-RU" sz="2800" b="1" dirty="0" smtClean="0"/>
              <a:t> ] = </a:t>
            </a:r>
            <a:r>
              <a:rPr lang="ru-RU" sz="2800" dirty="0" smtClean="0"/>
              <a:t>м/с</a:t>
            </a:r>
            <a:r>
              <a:rPr lang="ru-RU" sz="2800" baseline="30000" dirty="0" smtClean="0"/>
              <a:t>2</a:t>
            </a:r>
          </a:p>
          <a:p>
            <a:pPr>
              <a:lnSpc>
                <a:spcPct val="110000"/>
              </a:lnSpc>
              <a:buNone/>
            </a:pPr>
            <a:r>
              <a:rPr lang="ru-RU" sz="2800" b="1" dirty="0" smtClean="0">
                <a:solidFill>
                  <a:srgbClr val="00B050"/>
                </a:solidFill>
              </a:rPr>
              <a:t>а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ru-RU" sz="2800" b="1" dirty="0" smtClean="0">
                <a:solidFill>
                  <a:srgbClr val="00B050"/>
                </a:solidFill>
              </a:rPr>
              <a:t>&lt; </a:t>
            </a:r>
            <a:r>
              <a:rPr lang="ru-RU" sz="2400" b="1" dirty="0" smtClean="0">
                <a:solidFill>
                  <a:srgbClr val="00B050"/>
                </a:solidFill>
              </a:rPr>
              <a:t>0</a:t>
            </a:r>
            <a:r>
              <a:rPr lang="ru-RU" sz="2800" b="1" dirty="0" smtClean="0">
                <a:solidFill>
                  <a:srgbClr val="00B050"/>
                </a:solidFill>
              </a:rPr>
              <a:t>    </a:t>
            </a:r>
            <a:r>
              <a:rPr lang="ru-RU" sz="2800" b="1" dirty="0" smtClean="0">
                <a:solidFill>
                  <a:srgbClr val="0070C0"/>
                </a:solidFill>
              </a:rPr>
              <a:t>а      </a:t>
            </a:r>
            <a:r>
              <a:rPr lang="en-US" sz="2800" b="1" dirty="0" smtClean="0">
                <a:solidFill>
                  <a:srgbClr val="0070C0"/>
                </a:solidFill>
              </a:rPr>
              <a:t>v </a:t>
            </a:r>
            <a:r>
              <a:rPr lang="ru-RU" sz="2800" b="1" dirty="0" smtClean="0">
                <a:solidFill>
                  <a:srgbClr val="0070C0"/>
                </a:solidFill>
              </a:rPr>
              <a:t>  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равнозамедленное(торможение)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endParaRPr lang="ru-RU" sz="2800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ru-RU" sz="2800" b="1" dirty="0" smtClean="0">
                <a:solidFill>
                  <a:srgbClr val="00B050"/>
                </a:solidFill>
              </a:rPr>
              <a:t> &gt; </a:t>
            </a:r>
            <a:r>
              <a:rPr lang="ru-RU" sz="2400" b="1" dirty="0" smtClean="0">
                <a:solidFill>
                  <a:srgbClr val="00B050"/>
                </a:solidFill>
              </a:rPr>
              <a:t>0</a:t>
            </a:r>
            <a:r>
              <a:rPr lang="ru-RU" sz="2800" b="1" dirty="0" smtClean="0">
                <a:solidFill>
                  <a:srgbClr val="00B050"/>
                </a:solidFill>
              </a:rPr>
              <a:t>    </a:t>
            </a:r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r>
              <a:rPr lang="ru-RU" sz="2800" b="1" dirty="0" smtClean="0">
                <a:solidFill>
                  <a:srgbClr val="0070C0"/>
                </a:solidFill>
              </a:rPr>
              <a:t>      </a:t>
            </a:r>
            <a:r>
              <a:rPr lang="en-US" sz="2800" b="1" dirty="0" smtClean="0">
                <a:solidFill>
                  <a:srgbClr val="0070C0"/>
                </a:solidFill>
              </a:rPr>
              <a:t>v 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>
                <a:solidFill>
                  <a:srgbClr val="0070C0"/>
                </a:solidFill>
              </a:rPr>
              <a:t>  </a:t>
            </a:r>
            <a:r>
              <a:rPr lang="ru-RU" sz="2800" dirty="0" smtClean="0"/>
              <a:t>равноускоренное ( ускорение</a:t>
            </a:r>
            <a:r>
              <a:rPr lang="ru-RU" sz="2800" b="1" dirty="0" smtClean="0"/>
              <a:t> </a:t>
            </a:r>
            <a:r>
              <a:rPr lang="ru-RU" sz="2800" dirty="0" smtClean="0"/>
              <a:t>)      </a:t>
            </a:r>
            <a:r>
              <a:rPr lang="ru-RU" sz="2800" b="1" dirty="0" smtClean="0"/>
              <a:t> 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ru-RU" sz="2800" i="1" dirty="0" smtClean="0">
              <a:solidFill>
                <a:srgbClr val="0070C0"/>
              </a:solidFill>
            </a:endParaRPr>
          </a:p>
        </p:txBody>
      </p:sp>
      <p:pic>
        <p:nvPicPr>
          <p:cNvPr id="32770" name="Object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2900"/>
            <a:ext cx="1495444" cy="9086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86314" y="1455701"/>
            <a:ext cx="350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r>
              <a:rPr lang="en-US" b="1" dirty="0" smtClean="0"/>
              <a:t>0</a:t>
            </a:r>
            <a:r>
              <a:rPr lang="en-US" sz="2400" dirty="0" smtClean="0"/>
              <a:t> – </a:t>
            </a:r>
            <a:r>
              <a:rPr lang="ru-RU" sz="2400" dirty="0" smtClean="0"/>
              <a:t>начальная скорость</a:t>
            </a:r>
            <a:endParaRPr lang="en-US" sz="2400" dirty="0" smtClean="0"/>
          </a:p>
          <a:p>
            <a:r>
              <a:rPr lang="en-US" sz="2400" b="1" dirty="0" smtClean="0"/>
              <a:t>V</a:t>
            </a:r>
            <a:r>
              <a:rPr lang="en-US" sz="2400" dirty="0" smtClean="0"/>
              <a:t> –</a:t>
            </a:r>
            <a:r>
              <a:rPr lang="ru-RU" sz="2400" dirty="0" smtClean="0"/>
              <a:t> мгновенная скорость 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285852" y="3143248"/>
          <a:ext cx="72866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714644"/>
                <a:gridCol w="2143139"/>
              </a:tblGrid>
              <a:tr h="357190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 = </a:t>
                      </a:r>
                      <a:r>
                        <a:rPr lang="en-US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2400" b="1" kern="1200" baseline="-250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+ at 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 = at </a:t>
                      </a:r>
                      <a:r>
                        <a:rPr lang="ru-RU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2400" b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2400" dirty="0" smtClean="0"/>
                        <a:t>путь</a:t>
                      </a:r>
                      <a:endParaRPr lang="ru-RU" sz="2400" dirty="0"/>
                    </a:p>
                    <a:p>
                      <a:r>
                        <a:rPr lang="ru-RU" sz="2400" dirty="0" smtClean="0"/>
                        <a:t>(перемещение)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2400" b="1" kern="1200" baseline="-250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+ at</a:t>
                      </a:r>
                      <a:r>
                        <a:rPr lang="en-US" sz="2400" b="1" kern="1200" baseline="300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/2 </a:t>
                      </a:r>
                      <a:endParaRPr lang="ru-RU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 =  at</a:t>
                      </a:r>
                      <a:r>
                        <a:rPr lang="en-US" sz="2400" b="1" kern="1200" baseline="30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 = ( v</a:t>
                      </a:r>
                      <a:r>
                        <a:rPr lang="en-US" sz="2400" b="1" kern="1200" baseline="300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– v</a:t>
                      </a:r>
                      <a:r>
                        <a:rPr lang="en-US" sz="2400" b="1" kern="1200" baseline="-250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b="1" kern="1200" baseline="300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)/2a </a:t>
                      </a:r>
                      <a:endParaRPr lang="ru-RU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 = v</a:t>
                      </a:r>
                      <a:r>
                        <a:rPr lang="en-US" sz="2400" b="1" kern="1200" baseline="30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/2a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координата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x = x</a:t>
                      </a:r>
                      <a:r>
                        <a:rPr lang="en-US" sz="2400" b="1" kern="1200" baseline="-250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2400" b="1" kern="1200" baseline="-250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+ at</a:t>
                      </a:r>
                      <a:r>
                        <a:rPr lang="en-US" sz="2400" b="1" kern="1200" baseline="300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/2 </a:t>
                      </a:r>
                      <a:endParaRPr lang="ru-RU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 = x</a:t>
                      </a:r>
                      <a:r>
                        <a:rPr lang="en-US" sz="2400" b="1" kern="1200" baseline="-25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+ at</a:t>
                      </a:r>
                      <a:r>
                        <a:rPr lang="en-US" sz="2400" b="1" kern="1200" baseline="30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 rot="5400000" flipH="1" flipV="1">
            <a:off x="762" y="5785660"/>
            <a:ext cx="128588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42910" y="6215082"/>
            <a:ext cx="17145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42910" y="5286388"/>
            <a:ext cx="1285884" cy="571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158" y="4896161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5610541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1600" dirty="0" smtClean="0"/>
              <a:t>0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611060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ru-RU" sz="2400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750861" y="5965049"/>
            <a:ext cx="499272" cy="7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1143770" y="5857892"/>
            <a:ext cx="713586" cy="7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8812" y="563069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ru-RU" sz="28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rot="5400000" flipH="1" flipV="1">
            <a:off x="2929720" y="5785660"/>
            <a:ext cx="128588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571868" y="6215082"/>
            <a:ext cx="17145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6500826" y="6143644"/>
            <a:ext cx="17145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99122" y="614364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929586" y="607220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86116" y="500063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ru-RU" sz="24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rot="5400000" flipH="1" flipV="1">
            <a:off x="5858678" y="5785660"/>
            <a:ext cx="128588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8684" y="492919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500826" y="5715016"/>
            <a:ext cx="1285884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олилиния 41"/>
          <p:cNvSpPr/>
          <p:nvPr/>
        </p:nvSpPr>
        <p:spPr>
          <a:xfrm>
            <a:off x="3566160" y="5347062"/>
            <a:ext cx="1097280" cy="722812"/>
          </a:xfrm>
          <a:custGeom>
            <a:avLst/>
            <a:gdLst>
              <a:gd name="connsiteX0" fmla="*/ 0 w 1097280"/>
              <a:gd name="connsiteY0" fmla="*/ 505098 h 722812"/>
              <a:gd name="connsiteX1" fmla="*/ 65314 w 1097280"/>
              <a:gd name="connsiteY1" fmla="*/ 348344 h 722812"/>
              <a:gd name="connsiteX2" fmla="*/ 156754 w 1097280"/>
              <a:gd name="connsiteY2" fmla="*/ 204652 h 722812"/>
              <a:gd name="connsiteX3" fmla="*/ 248194 w 1097280"/>
              <a:gd name="connsiteY3" fmla="*/ 100149 h 722812"/>
              <a:gd name="connsiteX4" fmla="*/ 352697 w 1097280"/>
              <a:gd name="connsiteY4" fmla="*/ 21772 h 722812"/>
              <a:gd name="connsiteX5" fmla="*/ 431074 w 1097280"/>
              <a:gd name="connsiteY5" fmla="*/ 8709 h 722812"/>
              <a:gd name="connsiteX6" fmla="*/ 600891 w 1097280"/>
              <a:gd name="connsiteY6" fmla="*/ 74024 h 722812"/>
              <a:gd name="connsiteX7" fmla="*/ 796834 w 1097280"/>
              <a:gd name="connsiteY7" fmla="*/ 243841 h 722812"/>
              <a:gd name="connsiteX8" fmla="*/ 940526 w 1097280"/>
              <a:gd name="connsiteY8" fmla="*/ 426721 h 722812"/>
              <a:gd name="connsiteX9" fmla="*/ 1071154 w 1097280"/>
              <a:gd name="connsiteY9" fmla="*/ 674915 h 722812"/>
              <a:gd name="connsiteX10" fmla="*/ 1097280 w 1097280"/>
              <a:gd name="connsiteY10" fmla="*/ 714104 h 72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7280" h="722812">
                <a:moveTo>
                  <a:pt x="0" y="505098"/>
                </a:moveTo>
                <a:cubicBezTo>
                  <a:pt x="19594" y="451758"/>
                  <a:pt x="39188" y="398418"/>
                  <a:pt x="65314" y="348344"/>
                </a:cubicBezTo>
                <a:cubicBezTo>
                  <a:pt x="91440" y="298270"/>
                  <a:pt x="126274" y="246018"/>
                  <a:pt x="156754" y="204652"/>
                </a:cubicBezTo>
                <a:cubicBezTo>
                  <a:pt x="187234" y="163286"/>
                  <a:pt x="215537" y="130629"/>
                  <a:pt x="248194" y="100149"/>
                </a:cubicBezTo>
                <a:cubicBezTo>
                  <a:pt x="280851" y="69669"/>
                  <a:pt x="322217" y="37012"/>
                  <a:pt x="352697" y="21772"/>
                </a:cubicBezTo>
                <a:cubicBezTo>
                  <a:pt x="383177" y="6532"/>
                  <a:pt x="389708" y="0"/>
                  <a:pt x="431074" y="8709"/>
                </a:cubicBezTo>
                <a:cubicBezTo>
                  <a:pt x="472440" y="17418"/>
                  <a:pt x="539931" y="34835"/>
                  <a:pt x="600891" y="74024"/>
                </a:cubicBezTo>
                <a:cubicBezTo>
                  <a:pt x="661851" y="113213"/>
                  <a:pt x="740228" y="185058"/>
                  <a:pt x="796834" y="243841"/>
                </a:cubicBezTo>
                <a:cubicBezTo>
                  <a:pt x="853440" y="302624"/>
                  <a:pt x="894806" y="354875"/>
                  <a:pt x="940526" y="426721"/>
                </a:cubicBezTo>
                <a:cubicBezTo>
                  <a:pt x="986246" y="498567"/>
                  <a:pt x="1045028" y="627018"/>
                  <a:pt x="1071154" y="674915"/>
                </a:cubicBezTo>
                <a:cubicBezTo>
                  <a:pt x="1097280" y="722812"/>
                  <a:pt x="1097280" y="718458"/>
                  <a:pt x="1097280" y="714104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08555" y="561745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1600" dirty="0" smtClean="0"/>
              <a:t>0</a:t>
            </a:r>
            <a:endParaRPr lang="ru-RU" sz="24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rot="5400000" flipH="1" flipV="1">
            <a:off x="8215338" y="2903176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8215338" y="2428868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5400000" flipH="1" flipV="1">
            <a:off x="1715274" y="2428074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5400000">
            <a:off x="1929588" y="2457308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 flipH="1" flipV="1">
            <a:off x="1715274" y="2928140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 flipH="1" flipV="1">
            <a:off x="1929588" y="2928140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16200000" flipV="1">
            <a:off x="1285852" y="5572140"/>
            <a:ext cx="214314" cy="2143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0800000">
            <a:off x="1142976" y="5643578"/>
            <a:ext cx="357190" cy="2857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10800000">
            <a:off x="1000100" y="5786454"/>
            <a:ext cx="500066" cy="4286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1000100" y="6000768"/>
            <a:ext cx="285752" cy="2143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146042" y="4714884"/>
            <a:ext cx="8929718" cy="20885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286380" y="1571612"/>
            <a:ext cx="3000396" cy="8572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57356" y="1187126"/>
            <a:ext cx="3071834" cy="335758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00034" y="1"/>
            <a:ext cx="8229600" cy="57148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Свободное  падение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57832"/>
            <a:ext cx="8589274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i="1" dirty="0" smtClean="0"/>
              <a:t> – движение под действием силы тяжести – равноускоренное</a:t>
            </a:r>
          </a:p>
          <a:p>
            <a:pPr>
              <a:lnSpc>
                <a:spcPct val="80000"/>
              </a:lnSpc>
            </a:pPr>
            <a:r>
              <a:rPr lang="ru-RU" sz="2400" i="1" dirty="0" smtClean="0"/>
              <a:t> – тела</a:t>
            </a:r>
            <a:r>
              <a:rPr lang="en-US" sz="2400" i="1" dirty="0" smtClean="0"/>
              <a:t> </a:t>
            </a:r>
            <a:r>
              <a:rPr lang="ru-RU" sz="2400" i="1" dirty="0" smtClean="0"/>
              <a:t>разной массы падают с одинаковым ускорением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2984"/>
            <a:ext cx="162992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Object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214422"/>
            <a:ext cx="2225675" cy="755650"/>
          </a:xfrm>
          <a:prstGeom prst="rect">
            <a:avLst/>
          </a:prstGeom>
          <a:noFill/>
        </p:spPr>
      </p:pic>
      <p:pic>
        <p:nvPicPr>
          <p:cNvPr id="32772" name="Object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4374" y="1700840"/>
            <a:ext cx="2320925" cy="1143000"/>
          </a:xfrm>
          <a:prstGeom prst="rect">
            <a:avLst/>
          </a:prstGeom>
          <a:noFill/>
        </p:spPr>
      </p:pic>
      <p:pic>
        <p:nvPicPr>
          <p:cNvPr id="32773" name="Object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0232" y="2519021"/>
            <a:ext cx="1943100" cy="1214438"/>
          </a:xfrm>
          <a:prstGeom prst="rect">
            <a:avLst/>
          </a:prstGeom>
          <a:noFill/>
        </p:spPr>
      </p:pic>
      <p:pic>
        <p:nvPicPr>
          <p:cNvPr id="32774" name="Object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3429000"/>
            <a:ext cx="3117850" cy="1143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5286380" y="1088392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a = g = 9</a:t>
            </a:r>
            <a:r>
              <a:rPr lang="ru-RU" sz="2800" b="1" dirty="0" smtClean="0">
                <a:solidFill>
                  <a:srgbClr val="002060"/>
                </a:solidFill>
              </a:rPr>
              <a:t>,8</a:t>
            </a:r>
            <a:r>
              <a:rPr lang="en-US" sz="2800" b="1" dirty="0" smtClean="0">
                <a:solidFill>
                  <a:srgbClr val="002060"/>
                </a:solidFill>
              </a:rPr>
              <a:t>1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≈ 10м/с²</a:t>
            </a:r>
            <a:endParaRPr lang="en-US" sz="2800" b="1" dirty="0" smtClean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57818" y="1476076"/>
            <a:ext cx="2928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вниз </a:t>
            </a:r>
            <a:r>
              <a:rPr lang="en-US" sz="28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 </a:t>
            </a:r>
            <a:r>
              <a:rPr lang="en-US" sz="28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g &gt; 0  (+)</a:t>
            </a:r>
            <a:endParaRPr lang="en-US" sz="2800" dirty="0" smtClean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вверх </a:t>
            </a:r>
            <a:r>
              <a:rPr lang="en-US" sz="28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g &lt; 0  (</a:t>
            </a:r>
            <a:r>
              <a:rPr lang="ru-RU" sz="2800" dirty="0" smtClean="0"/>
              <a:t>–</a:t>
            </a:r>
            <a:r>
              <a:rPr lang="en-US" sz="28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)</a:t>
            </a:r>
            <a:endParaRPr lang="ru-RU" sz="28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 flipH="1" flipV="1">
            <a:off x="4537075" y="3535363"/>
            <a:ext cx="2070908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572132" y="3714752"/>
            <a:ext cx="264320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72132" y="2714620"/>
            <a:ext cx="2357454" cy="1857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494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2066" y="250030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000" dirty="0" smtClean="0"/>
              <a:t>0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072462" y="364331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ru-RU" sz="24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5572132" y="4500570"/>
            <a:ext cx="2286016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13010" y="421481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000" dirty="0" smtClean="0"/>
              <a:t>k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00226" y="2643182"/>
            <a:ext cx="13292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000" dirty="0" smtClean="0"/>
              <a:t>0</a:t>
            </a:r>
            <a:r>
              <a:rPr lang="en-US" sz="2800" dirty="0" smtClean="0"/>
              <a:t> = V</a:t>
            </a:r>
            <a:r>
              <a:rPr lang="en-US" sz="2400" dirty="0" smtClean="0"/>
              <a:t>k</a:t>
            </a:r>
          </a:p>
          <a:p>
            <a:r>
              <a:rPr lang="en-US" sz="2400" dirty="0" smtClean="0"/>
              <a:t>t(  ) = t(  )</a:t>
            </a:r>
            <a:endParaRPr lang="ru-RU" sz="28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rot="5400000" flipH="1" flipV="1">
            <a:off x="7001686" y="3285330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5400000" flipH="1" flipV="1">
            <a:off x="7716066" y="3332670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4578395"/>
            <a:ext cx="2419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2786050" y="4786322"/>
            <a:ext cx="635795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Тело брошено горизонтально</a:t>
            </a:r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ОХ: движение равномерное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S = 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ОУ: свободное падение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" name="Объект 37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3112" y="5686322"/>
            <a:ext cx="1189482" cy="9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7481"/>
            <a:ext cx="2857488" cy="242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25166" y="885368"/>
            <a:ext cx="621883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                    </a:t>
            </a:r>
            <a:r>
              <a:rPr lang="ru-RU" sz="2400" b="1" dirty="0" smtClean="0">
                <a:solidFill>
                  <a:srgbClr val="0070C0"/>
                </a:solidFill>
              </a:rPr>
              <a:t>Особенности:</a:t>
            </a:r>
          </a:p>
          <a:p>
            <a:pPr>
              <a:lnSpc>
                <a:spcPct val="80000"/>
              </a:lnSpc>
            </a:pPr>
            <a:r>
              <a:rPr lang="ru-RU" sz="2400" i="1" dirty="0" smtClean="0"/>
              <a:t>– криволинейное, путь  </a:t>
            </a:r>
            <a:r>
              <a:rPr lang="ru-RU" sz="2400" b="1" i="1" dirty="0" smtClean="0">
                <a:latin typeface="Times New Roman"/>
                <a:cs typeface="Times New Roman"/>
              </a:rPr>
              <a:t>≠</a:t>
            </a:r>
            <a:r>
              <a:rPr lang="ru-RU" sz="2400" i="1" dirty="0" smtClean="0"/>
              <a:t>  перемещению</a:t>
            </a:r>
          </a:p>
          <a:p>
            <a:pPr>
              <a:lnSpc>
                <a:spcPct val="80000"/>
              </a:lnSpc>
            </a:pPr>
            <a:r>
              <a:rPr lang="ru-RU" sz="2400" i="1" dirty="0" smtClean="0"/>
              <a:t>– скорость направлена по касательной</a:t>
            </a:r>
          </a:p>
          <a:p>
            <a:pPr>
              <a:lnSpc>
                <a:spcPct val="80000"/>
              </a:lnSpc>
            </a:pPr>
            <a:r>
              <a:rPr lang="ru-RU" sz="2400" i="1" dirty="0" smtClean="0"/>
              <a:t>– ускорение направлено к центру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                       </a:t>
            </a:r>
            <a:r>
              <a:rPr lang="ru-RU" sz="2400" b="1" dirty="0" smtClean="0">
                <a:solidFill>
                  <a:srgbClr val="0070C0"/>
                </a:solidFill>
              </a:rPr>
              <a:t>Параметры: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7030A0"/>
                </a:solidFill>
              </a:rPr>
              <a:t>Период</a:t>
            </a:r>
            <a:r>
              <a:rPr lang="ru-RU" sz="2400" dirty="0" smtClean="0"/>
              <a:t> – </a:t>
            </a:r>
            <a:r>
              <a:rPr lang="ru-RU" sz="2400" i="1" dirty="0" smtClean="0"/>
              <a:t>время одного оборота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7030A0"/>
                </a:solidFill>
              </a:rPr>
              <a:t>Частота</a:t>
            </a:r>
            <a:r>
              <a:rPr lang="ru-RU" sz="2400" dirty="0" smtClean="0"/>
              <a:t> – </a:t>
            </a:r>
            <a:r>
              <a:rPr lang="ru-RU" sz="2400" i="1" dirty="0" smtClean="0"/>
              <a:t>число оборотов за 1с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solidFill>
                  <a:srgbClr val="7030A0"/>
                </a:solidFill>
              </a:rPr>
              <a:t>Угловая скорость </a:t>
            </a:r>
            <a:r>
              <a:rPr lang="ru-RU" sz="2400" dirty="0" smtClean="0"/>
              <a:t>– </a:t>
            </a:r>
            <a:r>
              <a:rPr lang="ru-RU" sz="2400" i="1" dirty="0" smtClean="0"/>
              <a:t>число оборотов за 2</a:t>
            </a:r>
            <a:r>
              <a:rPr lang="el-GR" sz="2400" i="1" dirty="0" smtClean="0">
                <a:latin typeface="Times New Roman"/>
                <a:cs typeface="Times New Roman"/>
              </a:rPr>
              <a:t>π</a:t>
            </a:r>
            <a:r>
              <a:rPr lang="ru-RU" sz="2400" i="1" dirty="0" smtClean="0">
                <a:latin typeface="Times New Roman"/>
                <a:cs typeface="Times New Roman"/>
              </a:rPr>
              <a:t>(с)</a:t>
            </a:r>
            <a:endParaRPr lang="ru-RU" sz="2000" i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00034" y="0"/>
            <a:ext cx="8229600" cy="857232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Движение  по  окружности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76" y="3398668"/>
          <a:ext cx="8858280" cy="3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6"/>
                <a:gridCol w="1771656"/>
                <a:gridCol w="1771656"/>
                <a:gridCol w="1771656"/>
                <a:gridCol w="1771656"/>
              </a:tblGrid>
              <a:tr h="1030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Период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Частота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Линейная</a:t>
                      </a:r>
                    </a:p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скорость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Угловая</a:t>
                      </a:r>
                    </a:p>
                    <a:p>
                      <a:pPr algn="ctr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скорость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9538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9538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387" name="Object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572008"/>
            <a:ext cx="884237" cy="784225"/>
          </a:xfrm>
          <a:prstGeom prst="rect">
            <a:avLst/>
          </a:prstGeom>
          <a:noFill/>
        </p:spPr>
      </p:pic>
      <p:pic>
        <p:nvPicPr>
          <p:cNvPr id="16388" name="Object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890" y="5715016"/>
            <a:ext cx="787400" cy="763587"/>
          </a:xfrm>
          <a:prstGeom prst="rect">
            <a:avLst/>
          </a:prstGeom>
          <a:noFill/>
        </p:spPr>
      </p:pic>
      <p:pic>
        <p:nvPicPr>
          <p:cNvPr id="16389" name="Object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4572008"/>
            <a:ext cx="1000125" cy="911225"/>
          </a:xfrm>
          <a:prstGeom prst="rect">
            <a:avLst/>
          </a:prstGeom>
          <a:noFill/>
        </p:spPr>
      </p:pic>
      <p:pic>
        <p:nvPicPr>
          <p:cNvPr id="16390" name="Object 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5984" y="5643578"/>
            <a:ext cx="1000125" cy="968375"/>
          </a:xfrm>
          <a:prstGeom prst="rect">
            <a:avLst/>
          </a:prstGeom>
          <a:noFill/>
        </p:spPr>
      </p:pic>
      <p:pic>
        <p:nvPicPr>
          <p:cNvPr id="16391" name="Object 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9058" y="4643446"/>
            <a:ext cx="1143000" cy="787400"/>
          </a:xfrm>
          <a:prstGeom prst="rect">
            <a:avLst/>
          </a:prstGeom>
          <a:noFill/>
        </p:spPr>
      </p:pic>
      <p:pic>
        <p:nvPicPr>
          <p:cNvPr id="16392" name="Object 8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8" y="5572140"/>
            <a:ext cx="1244600" cy="965200"/>
          </a:xfrm>
          <a:prstGeom prst="rect">
            <a:avLst/>
          </a:prstGeom>
          <a:noFill/>
        </p:spPr>
      </p:pic>
      <p:pic>
        <p:nvPicPr>
          <p:cNvPr id="16393" name="Object 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58" y="4500570"/>
            <a:ext cx="950912" cy="847725"/>
          </a:xfrm>
          <a:prstGeom prst="rect">
            <a:avLst/>
          </a:prstGeom>
          <a:noFill/>
        </p:spPr>
      </p:pic>
      <p:pic>
        <p:nvPicPr>
          <p:cNvPr id="16394" name="Object 1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43570" y="4714884"/>
            <a:ext cx="1368425" cy="436562"/>
          </a:xfrm>
          <a:prstGeom prst="rect">
            <a:avLst/>
          </a:prstGeom>
          <a:noFill/>
        </p:spPr>
      </p:pic>
      <p:pic>
        <p:nvPicPr>
          <p:cNvPr id="16395" name="Object 11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86182" y="5857892"/>
            <a:ext cx="1571637" cy="431430"/>
          </a:xfrm>
          <a:prstGeom prst="rect">
            <a:avLst/>
          </a:prstGeom>
          <a:noFill/>
        </p:spPr>
      </p:pic>
      <p:pic>
        <p:nvPicPr>
          <p:cNvPr id="16396" name="Object 12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2988" y="5643563"/>
            <a:ext cx="1311275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14348" y="0"/>
            <a:ext cx="8229600" cy="857250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Законы  Ньютона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250" y="800960"/>
            <a:ext cx="762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Сила</a:t>
            </a:r>
            <a:r>
              <a:rPr lang="ru-RU" sz="2800" dirty="0" smtClean="0"/>
              <a:t> (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800" dirty="0" smtClean="0"/>
              <a:t>) возникает при взаимодействии двух тел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428736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/>
              <a:t> – </a:t>
            </a:r>
            <a:r>
              <a:rPr lang="ru-RU" sz="2800" b="1" dirty="0" smtClean="0">
                <a:solidFill>
                  <a:srgbClr val="002060"/>
                </a:solidFill>
              </a:rPr>
              <a:t>причина</a:t>
            </a:r>
            <a:r>
              <a:rPr lang="ru-RU" sz="2400" dirty="0" smtClean="0"/>
              <a:t> изменения                                       тела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1285860"/>
            <a:ext cx="478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скорости                        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,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400" i="1" dirty="0" smtClean="0"/>
              <a:t>  формы</a:t>
            </a:r>
            <a:r>
              <a:rPr lang="en-US" sz="2400" i="1" dirty="0" smtClean="0"/>
              <a:t>                       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упр</a:t>
            </a:r>
            <a:r>
              <a:rPr lang="ru-RU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ru-RU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85084" y="1557544"/>
            <a:ext cx="571504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785084" y="1772956"/>
            <a:ext cx="535785" cy="1660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813484" y="1928802"/>
            <a:ext cx="1487228" cy="14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86446" y="1500174"/>
            <a:ext cx="150019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142845" y="2357430"/>
          <a:ext cx="8715436" cy="425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9"/>
                <a:gridCol w="1500198"/>
                <a:gridCol w="1357322"/>
                <a:gridCol w="2536355"/>
                <a:gridCol w="2607182"/>
              </a:tblGrid>
              <a:tr h="41148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  закон</a:t>
                      </a:r>
                      <a:endParaRPr lang="en-US" sz="2400" b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инерции</a:t>
                      </a:r>
                      <a:endParaRPr lang="ru-RU" sz="2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 = 0  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 = 0)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1" dirty="0" smtClean="0">
                          <a:solidFill>
                            <a:srgbClr val="7030A0"/>
                          </a:solidFill>
                        </a:rPr>
                        <a:t>равномерное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1" dirty="0" smtClean="0">
                          <a:solidFill>
                            <a:srgbClr val="002060"/>
                          </a:solidFill>
                        </a:rPr>
                        <a:t>прямолинейное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инерциальные системы отсчета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="1" dirty="0" smtClean="0"/>
                        <a:t>II</a:t>
                      </a:r>
                      <a:endParaRPr lang="ru-RU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   закон</a:t>
                      </a:r>
                    </a:p>
                    <a:p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движения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≠ 0 </a:t>
                      </a:r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700" i="1" dirty="0" smtClean="0">
                          <a:solidFill>
                            <a:srgbClr val="7030A0"/>
                          </a:solidFill>
                        </a:rPr>
                        <a:t>неравномерное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err="1" smtClean="0"/>
                        <a:t>равноуск</a:t>
                      </a:r>
                      <a:r>
                        <a:rPr lang="ru-RU" sz="2400" dirty="0" smtClean="0"/>
                        <a:t>. </a:t>
                      </a:r>
                      <a:r>
                        <a:rPr lang="en-US" sz="2400" dirty="0" smtClean="0"/>
                        <a:t>  </a:t>
                      </a:r>
                      <a:r>
                        <a:rPr lang="ru-RU" sz="2400" dirty="0" smtClean="0"/>
                        <a:t>  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    v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   </a:t>
                      </a:r>
                      <a:r>
                        <a:rPr lang="ru-RU" sz="2400" b="1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 &gt; 0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err="1" smtClean="0"/>
                        <a:t>равнозам</a:t>
                      </a:r>
                      <a:r>
                        <a:rPr lang="ru-RU" sz="2400" dirty="0" smtClean="0"/>
                        <a:t>. 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     v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    </a:t>
                      </a:r>
                      <a:r>
                        <a:rPr lang="ru-RU" sz="2400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 &lt; 0</a:t>
                      </a:r>
                      <a:endParaRPr lang="ru-RU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i="1" dirty="0" smtClean="0">
                          <a:solidFill>
                            <a:srgbClr val="002060"/>
                          </a:solidFill>
                        </a:rPr>
                        <a:t>прямолинейное</a:t>
                      </a:r>
                      <a:endParaRPr lang="en-US" sz="2400" i="1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F </a:t>
                      </a:r>
                      <a:r>
                        <a:rPr lang="ru-RU" sz="2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ǀ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ǀ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ru-RU" sz="24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2400" i="1" dirty="0" smtClean="0">
                          <a:solidFill>
                            <a:srgbClr val="002060"/>
                          </a:solidFill>
                        </a:rPr>
                        <a:t>криволинейное</a:t>
                      </a:r>
                      <a:endParaRPr lang="en-US" sz="2400" i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2400" baseline="0" dirty="0" smtClean="0"/>
                        <a:t>                   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9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="1" dirty="0" smtClean="0"/>
                        <a:t>III</a:t>
                      </a:r>
                      <a:endParaRPr lang="ru-RU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rgbClr val="002060"/>
                          </a:solidFill>
                        </a:rPr>
                        <a:t>закон</a:t>
                      </a:r>
                    </a:p>
                    <a:p>
                      <a:r>
                        <a:rPr lang="ru-RU" sz="2400" b="0" dirty="0" err="1" smtClean="0">
                          <a:solidFill>
                            <a:srgbClr val="002060"/>
                          </a:solidFill>
                        </a:rPr>
                        <a:t>взаимо-действия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400" dirty="0" smtClean="0"/>
                        <a:t>–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i="1" dirty="0" smtClean="0"/>
                        <a:t>  Приложены  к 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i="1" dirty="0" smtClean="0"/>
                        <a:t>  разным</a:t>
                      </a:r>
                      <a:r>
                        <a:rPr lang="ru-RU" sz="2400" i="1" baseline="0" dirty="0" smtClean="0"/>
                        <a:t>  телам</a:t>
                      </a:r>
                      <a:endParaRPr lang="ru-RU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Прямая со стрелкой 22"/>
          <p:cNvCxnSpPr/>
          <p:nvPr/>
        </p:nvCxnSpPr>
        <p:spPr>
          <a:xfrm>
            <a:off x="2472162" y="5499114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256882" y="5499114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 flipH="1" flipV="1">
            <a:off x="5613542" y="385683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 flipH="1" flipV="1">
            <a:off x="5757516" y="385683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 flipH="1" flipV="1">
            <a:off x="5602160" y="4385036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 flipH="1" flipV="1">
            <a:off x="5715405" y="4425441"/>
            <a:ext cx="285752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6858016" y="4500570"/>
            <a:ext cx="642942" cy="3571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858016" y="4857760"/>
            <a:ext cx="121444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58016" y="43706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16616" y="447243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</a:t>
            </a:r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49" name="Объект 4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5235412"/>
            <a:ext cx="1285884" cy="950436"/>
          </a:xfrm>
          <a:prstGeom prst="rect">
            <a:avLst/>
          </a:prstGeom>
          <a:noFill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5712777"/>
            <a:ext cx="2024068" cy="76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Прямая со стрелкой 50"/>
          <p:cNvCxnSpPr/>
          <p:nvPr/>
        </p:nvCxnSpPr>
        <p:spPr>
          <a:xfrm>
            <a:off x="6858016" y="3769436"/>
            <a:ext cx="21431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7344014" y="3826806"/>
            <a:ext cx="21431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Объект 2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3980656"/>
            <a:ext cx="857256" cy="86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85804" y="0"/>
            <a:ext cx="8229600" cy="642938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Силы  в  природе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642920"/>
          <a:ext cx="9144000" cy="607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0"/>
                <a:gridCol w="1943120"/>
                <a:gridCol w="1914532"/>
                <a:gridCol w="1857388"/>
                <a:gridCol w="1714480"/>
              </a:tblGrid>
              <a:tr h="1012038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Гравитационная  сила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между любыми телами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притяжение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1203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Сила тяжести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тело и Земля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притяжение</a:t>
                      </a:r>
                    </a:p>
                    <a:p>
                      <a:pPr algn="ct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К центру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1203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Сила упругости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при </a:t>
                      </a:r>
                      <a:r>
                        <a:rPr lang="ru-RU" sz="2400" dirty="0" smtClean="0"/>
                        <a:t>деформации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против</a:t>
                      </a:r>
                      <a:r>
                        <a:rPr lang="ru-RU" sz="2400" baseline="0" smtClean="0"/>
                        <a:t> </a:t>
                      </a:r>
                      <a:r>
                        <a:rPr lang="ru-RU" sz="2400" baseline="0" dirty="0" smtClean="0"/>
                        <a:t>деформации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1203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Вес  тела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dirty="0" smtClean="0"/>
                        <a:t>между телом и опорой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действует </a:t>
                      </a:r>
                      <a:r>
                        <a:rPr lang="ru-RU" sz="2400" dirty="0" smtClean="0"/>
                        <a:t>на опору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  P = mg</a:t>
                      </a:r>
                    </a:p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  P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ru-RU" sz="2800" dirty="0" smtClean="0"/>
                        <a:t>–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 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1203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Сила</a:t>
                      </a:r>
                      <a:r>
                        <a:rPr lang="ru-RU" sz="2400" baseline="0" dirty="0" smtClean="0"/>
                        <a:t> трения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движение</a:t>
                      </a:r>
                      <a:r>
                        <a:rPr lang="ru-RU" sz="2400" baseline="0" smtClean="0"/>
                        <a:t> </a:t>
                      </a:r>
                      <a:r>
                        <a:rPr lang="ru-RU" sz="2400" baseline="0" dirty="0" smtClean="0"/>
                        <a:t>по поверхности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против движения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12038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Выталкива-ющая</a:t>
                      </a:r>
                      <a:r>
                        <a:rPr lang="ru-RU" sz="2400" dirty="0" smtClean="0"/>
                        <a:t> </a:t>
                      </a:r>
                      <a:r>
                        <a:rPr lang="ru-RU" sz="2400" baseline="0" dirty="0" smtClean="0"/>
                        <a:t> сила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тело </a:t>
                      </a:r>
                      <a:r>
                        <a:rPr lang="ru-RU" sz="2400" dirty="0" smtClean="0"/>
                        <a:t>в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газе,</a:t>
                      </a:r>
                      <a:r>
                        <a:rPr lang="ru-RU" sz="2400" baseline="0" dirty="0" smtClean="0"/>
                        <a:t> жидкости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 smtClean="0"/>
                    </a:p>
                    <a:p>
                      <a:pPr algn="ctr"/>
                      <a:r>
                        <a:rPr lang="ru-RU" sz="2400" dirty="0" smtClean="0"/>
                        <a:t>вверх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Объект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615402"/>
            <a:ext cx="1645754" cy="1027648"/>
          </a:xfrm>
          <a:prstGeom prst="rect">
            <a:avLst/>
          </a:prstGeom>
          <a:noFill/>
        </p:spPr>
      </p:pic>
      <p:pic>
        <p:nvPicPr>
          <p:cNvPr id="6" name="Объект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912538"/>
            <a:ext cx="1643042" cy="634492"/>
          </a:xfrm>
          <a:prstGeom prst="rect">
            <a:avLst/>
          </a:prstGeom>
          <a:noFill/>
        </p:spPr>
      </p:pic>
      <p:pic>
        <p:nvPicPr>
          <p:cNvPr id="7" name="Объект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4353" y="2896584"/>
            <a:ext cx="1643075" cy="589027"/>
          </a:xfrm>
          <a:prstGeom prst="rect">
            <a:avLst/>
          </a:prstGeom>
          <a:noFill/>
        </p:spPr>
      </p:pic>
      <p:pic>
        <p:nvPicPr>
          <p:cNvPr id="8" name="Объект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8754" y="4986404"/>
            <a:ext cx="1669034" cy="515883"/>
          </a:xfrm>
          <a:prstGeom prst="rect">
            <a:avLst/>
          </a:prstGeom>
          <a:noFill/>
        </p:spPr>
      </p:pic>
      <p:pic>
        <p:nvPicPr>
          <p:cNvPr id="9" name="Объект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288" y="5995988"/>
            <a:ext cx="1782762" cy="544512"/>
          </a:xfrm>
          <a:prstGeom prst="rect">
            <a:avLst/>
          </a:prstGeom>
          <a:noFill/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3570" y="785794"/>
            <a:ext cx="1714512" cy="7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9322" y="1714488"/>
            <a:ext cx="95926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5786446" y="4143380"/>
            <a:ext cx="128588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 flipH="1">
            <a:off x="6189355" y="3929066"/>
            <a:ext cx="525785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rot="5400000">
            <a:off x="6194218" y="4392619"/>
            <a:ext cx="499273" cy="7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86024" y="421481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</a:t>
            </a:r>
            <a:endParaRPr lang="ru-RU" sz="2400" dirty="0"/>
          </a:p>
        </p:txBody>
      </p:sp>
      <p:cxnSp>
        <p:nvCxnSpPr>
          <p:cNvPr id="21" name="Прямая со стрелкой 20"/>
          <p:cNvCxnSpPr>
            <a:stCxn id="14" idx="2"/>
          </p:cNvCxnSpPr>
          <p:nvPr/>
        </p:nvCxnSpPr>
        <p:spPr>
          <a:xfrm rot="5400000" flipH="1">
            <a:off x="6226505" y="3917638"/>
            <a:ext cx="428628" cy="228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5414" y="3857628"/>
            <a:ext cx="328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/>
                <a:cs typeface="Times New Roman"/>
              </a:rPr>
              <a:t>•</a:t>
            </a:r>
            <a:endParaRPr lang="ru-RU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74086" y="3600012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5786446" y="5429264"/>
            <a:ext cx="135732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215074" y="5072074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6715140" y="5286388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10800000">
            <a:off x="5857884" y="5429264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58736" y="4999538"/>
            <a:ext cx="57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тр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73182" y="4886994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ru-RU" sz="24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6942424" y="5000636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5715008" y="5072074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143636" y="4286256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72198" y="5772386"/>
            <a:ext cx="947736" cy="90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Рисунок 60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6200000">
            <a:off x="6169280" y="2503896"/>
            <a:ext cx="424964" cy="10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Прямая со стрелкой 62"/>
          <p:cNvCxnSpPr/>
          <p:nvPr/>
        </p:nvCxnSpPr>
        <p:spPr>
          <a:xfrm rot="10800000">
            <a:off x="6143636" y="3214686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6512" y="314324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упр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5634" y="0"/>
            <a:ext cx="8229600" cy="785813"/>
          </a:xfrm>
          <a:solidFill>
            <a:srgbClr val="FFFF00"/>
          </a:solidFill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Первый закон Ньютона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1470" y="658084"/>
            <a:ext cx="91440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7030A0"/>
                </a:solidFill>
              </a:rPr>
              <a:t>Динамика</a:t>
            </a:r>
            <a:r>
              <a:rPr lang="ru-RU" sz="2800" dirty="0" smtClean="0"/>
              <a:t> изучает, при каких условиях:</a:t>
            </a:r>
          </a:p>
          <a:p>
            <a:r>
              <a:rPr lang="ru-RU" sz="2400" dirty="0" smtClean="0"/>
              <a:t> </a:t>
            </a:r>
            <a:r>
              <a:rPr lang="ru-RU" sz="2500" i="1" dirty="0" smtClean="0"/>
              <a:t>• тело покоится • движется равномерно • изменяет скорость  </a:t>
            </a:r>
            <a:endParaRPr lang="ru-RU" sz="2500" i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214346" y="1500174"/>
            <a:ext cx="8715372" cy="109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32" y="2500306"/>
            <a:ext cx="8837236" cy="10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08" y="3469924"/>
            <a:ext cx="8965790" cy="155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9448" y="1544574"/>
            <a:ext cx="8979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 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Если действия нет или все действия скомпенсированы   (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=0),</a:t>
            </a:r>
          </a:p>
          <a:p>
            <a:r>
              <a:rPr lang="ru-RU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тело покоится или движется равномерно и прямолинейно   </a:t>
            </a:r>
            <a:endParaRPr lang="ru-RU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14346" y="2428868"/>
            <a:ext cx="8715372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-250859" y="1964521"/>
            <a:ext cx="928694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8493203" y="1963727"/>
            <a:ext cx="928694" cy="158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270" y="5030968"/>
            <a:ext cx="9203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Инерция </a:t>
            </a:r>
            <a:r>
              <a:rPr lang="ru-RU" sz="2400" dirty="0" smtClean="0"/>
              <a:t>– явление сохранения телом скорости или состояния покоя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034" y="5643578"/>
            <a:ext cx="8042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ИСО</a:t>
            </a:r>
            <a:r>
              <a:rPr lang="ru-RU" sz="2400" dirty="0" smtClean="0"/>
              <a:t> – покоятся или движутся равномерно и прямолинейно</a:t>
            </a:r>
          </a:p>
          <a:p>
            <a:pPr algn="ctr"/>
            <a:r>
              <a:rPr lang="ru-RU" sz="2400" i="1" dirty="0" smtClean="0"/>
              <a:t>(Солнце, Земля, поезд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2775</Words>
  <Application>Microsoft Office PowerPoint</Application>
  <PresentationFormat>Экран (4:3)</PresentationFormat>
  <Paragraphs>724</Paragraphs>
  <Slides>32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Тема Office</vt:lpstr>
      <vt:lpstr>Трек</vt:lpstr>
      <vt:lpstr>                          физика</vt:lpstr>
      <vt:lpstr>МЕХАНИЧЕСКОЕ   ДВИЖЕНИЕ</vt:lpstr>
      <vt:lpstr>Равномерное прямолинейное движение (РПД)</vt:lpstr>
      <vt:lpstr>Равноускоренное движение</vt:lpstr>
      <vt:lpstr>Свободное  падение</vt:lpstr>
      <vt:lpstr>Движение  по  окружности</vt:lpstr>
      <vt:lpstr>Законы  Ньютона</vt:lpstr>
      <vt:lpstr>Силы  в  природе</vt:lpstr>
      <vt:lpstr>Первый закон Ньютона</vt:lpstr>
      <vt:lpstr>Второй закон Ньютона</vt:lpstr>
      <vt:lpstr>Третий  закон  Ньютона</vt:lpstr>
      <vt:lpstr>Закон  всемирного  тяготения</vt:lpstr>
      <vt:lpstr>Сила тяжести. Вес тела.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Магнитное  поле </vt:lpstr>
      <vt:lpstr>Электромагнитная индукция</vt:lpstr>
      <vt:lpstr>Слайд 28</vt:lpstr>
      <vt:lpstr>Слайд 29</vt:lpstr>
      <vt:lpstr>Механические  колебания</vt:lpstr>
      <vt:lpstr>Слайд 31</vt:lpstr>
      <vt:lpstr>Слайд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Gena</dc:creator>
  <cp:lastModifiedBy>Пользователь Windows</cp:lastModifiedBy>
  <cp:revision>179</cp:revision>
  <dcterms:created xsi:type="dcterms:W3CDTF">2016-08-11T07:42:58Z</dcterms:created>
  <dcterms:modified xsi:type="dcterms:W3CDTF">2017-10-06T08:57:27Z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938789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