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1" r:id="rId6"/>
    <p:sldId id="262" r:id="rId7"/>
    <p:sldId id="265" r:id="rId8"/>
    <p:sldId id="266" r:id="rId9"/>
    <p:sldId id="269" r:id="rId10"/>
    <p:sldId id="270" r:id="rId11"/>
    <p:sldId id="272" r:id="rId12"/>
    <p:sldId id="279" r:id="rId13"/>
    <p:sldId id="273" r:id="rId14"/>
    <p:sldId id="274" r:id="rId15"/>
    <p:sldId id="281" r:id="rId16"/>
    <p:sldId id="280" r:id="rId17"/>
    <p:sldId id="289" r:id="rId18"/>
    <p:sldId id="290" r:id="rId19"/>
    <p:sldId id="276" r:id="rId20"/>
    <p:sldId id="277" r:id="rId21"/>
    <p:sldId id="282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5244" autoAdjust="0"/>
  </p:normalViewPr>
  <p:slideViewPr>
    <p:cSldViewPr snapToGrid="0" showGuides="1">
      <p:cViewPr varScale="1">
        <p:scale>
          <a:sx n="82" d="100"/>
          <a:sy n="82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11.wdp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"/>
          <p:cNvSpPr txBox="1"/>
          <p:nvPr/>
        </p:nvSpPr>
        <p:spPr>
          <a:xfrm>
            <a:off x="6307886" y="3014692"/>
            <a:ext cx="5269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5"/>
          <p:cNvSpPr txBox="1"/>
          <p:nvPr/>
        </p:nvSpPr>
        <p:spPr>
          <a:xfrm>
            <a:off x="6919424" y="4020221"/>
            <a:ext cx="4046528" cy="478155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宿舍管理系统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702462" y="4902278"/>
            <a:ext cx="4263490" cy="374961"/>
            <a:chOff x="1582980" y="2733036"/>
            <a:chExt cx="4263490" cy="374961"/>
          </a:xfrm>
          <a:noFill/>
        </p:grpSpPr>
        <p:sp>
          <p:nvSpPr>
            <p:cNvPr id="44" name="文本框 6"/>
            <p:cNvSpPr txBox="1"/>
            <p:nvPr/>
          </p:nvSpPr>
          <p:spPr>
            <a:xfrm>
              <a:off x="1582980" y="2734332"/>
              <a:ext cx="1853764" cy="373665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7"/>
            <p:cNvSpPr txBox="1"/>
            <p:nvPr/>
          </p:nvSpPr>
          <p:spPr>
            <a:xfrm>
              <a:off x="3655720" y="2733036"/>
              <a:ext cx="2190750" cy="373691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指导老师：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06881" y="1438538"/>
            <a:ext cx="7075809" cy="4214464"/>
            <a:chOff x="2529600" y="1776512"/>
            <a:chExt cx="7075809" cy="4214464"/>
          </a:xfrm>
        </p:grpSpPr>
        <p:sp>
          <p:nvSpPr>
            <p:cNvPr id="31" name="Isosceles Triangle 42"/>
            <p:cNvSpPr/>
            <p:nvPr/>
          </p:nvSpPr>
          <p:spPr>
            <a:xfrm rot="13258884" flipH="1" flipV="1">
              <a:off x="5050963" y="3460537"/>
              <a:ext cx="446025" cy="1990562"/>
            </a:xfrm>
            <a:custGeom>
              <a:avLst/>
              <a:gdLst>
                <a:gd name="connsiteX0" fmla="*/ 0 w 648072"/>
                <a:gd name="connsiteY0" fmla="*/ 1232847 h 1232847"/>
                <a:gd name="connsiteX1" fmla="*/ 324036 w 648072"/>
                <a:gd name="connsiteY1" fmla="*/ 0 h 1232847"/>
                <a:gd name="connsiteX2" fmla="*/ 648072 w 648072"/>
                <a:gd name="connsiteY2" fmla="*/ 1232847 h 1232847"/>
                <a:gd name="connsiteX3" fmla="*/ 0 w 648072"/>
                <a:gd name="connsiteY3" fmla="*/ 1232847 h 1232847"/>
                <a:gd name="connsiteX0-1" fmla="*/ 0 w 375993"/>
                <a:gd name="connsiteY0-2" fmla="*/ 1232847 h 1645847"/>
                <a:gd name="connsiteX1-3" fmla="*/ 324036 w 375993"/>
                <a:gd name="connsiteY1-4" fmla="*/ 0 h 1645847"/>
                <a:gd name="connsiteX2-5" fmla="*/ 375993 w 375993"/>
                <a:gd name="connsiteY2-6" fmla="*/ 1645847 h 1645847"/>
                <a:gd name="connsiteX3-7" fmla="*/ 0 w 375993"/>
                <a:gd name="connsiteY3-8" fmla="*/ 1232847 h 1645847"/>
                <a:gd name="connsiteX0-9" fmla="*/ 0 w 386277"/>
                <a:gd name="connsiteY0-10" fmla="*/ 1232847 h 1646520"/>
                <a:gd name="connsiteX1-11" fmla="*/ 324036 w 386277"/>
                <a:gd name="connsiteY1-12" fmla="*/ 0 h 1646520"/>
                <a:gd name="connsiteX2-13" fmla="*/ 386277 w 386277"/>
                <a:gd name="connsiteY2-14" fmla="*/ 1646520 h 1646520"/>
                <a:gd name="connsiteX3-15" fmla="*/ 0 w 386277"/>
                <a:gd name="connsiteY3-16" fmla="*/ 1232847 h 1646520"/>
                <a:gd name="connsiteX0-17" fmla="*/ 0 w 390697"/>
                <a:gd name="connsiteY0-18" fmla="*/ 1222919 h 1646520"/>
                <a:gd name="connsiteX1-19" fmla="*/ 328456 w 390697"/>
                <a:gd name="connsiteY1-20" fmla="*/ 0 h 1646520"/>
                <a:gd name="connsiteX2-21" fmla="*/ 390697 w 390697"/>
                <a:gd name="connsiteY2-22" fmla="*/ 1646520 h 1646520"/>
                <a:gd name="connsiteX3-23" fmla="*/ 0 w 390697"/>
                <a:gd name="connsiteY3-24" fmla="*/ 1222919 h 1646520"/>
                <a:gd name="connsiteX0-25" fmla="*/ 0 w 385916"/>
                <a:gd name="connsiteY0-26" fmla="*/ 1228050 h 1646520"/>
                <a:gd name="connsiteX1-27" fmla="*/ 323675 w 385916"/>
                <a:gd name="connsiteY1-28" fmla="*/ 0 h 1646520"/>
                <a:gd name="connsiteX2-29" fmla="*/ 385916 w 385916"/>
                <a:gd name="connsiteY2-30" fmla="*/ 1646520 h 1646520"/>
                <a:gd name="connsiteX3-31" fmla="*/ 0 w 385916"/>
                <a:gd name="connsiteY3-32" fmla="*/ 1228050 h 1646520"/>
                <a:gd name="connsiteX0-33" fmla="*/ 0 w 388630"/>
                <a:gd name="connsiteY0-34" fmla="*/ 1176755 h 1646520"/>
                <a:gd name="connsiteX1-35" fmla="*/ 326389 w 388630"/>
                <a:gd name="connsiteY1-36" fmla="*/ 0 h 1646520"/>
                <a:gd name="connsiteX2-37" fmla="*/ 388630 w 388630"/>
                <a:gd name="connsiteY2-38" fmla="*/ 1646520 h 1646520"/>
                <a:gd name="connsiteX3-39" fmla="*/ 0 w 388630"/>
                <a:gd name="connsiteY3-40" fmla="*/ 1176755 h 1646520"/>
                <a:gd name="connsiteX0-41" fmla="*/ 0 w 394951"/>
                <a:gd name="connsiteY0-42" fmla="*/ 1231548 h 1646520"/>
                <a:gd name="connsiteX1-43" fmla="*/ 332710 w 394951"/>
                <a:gd name="connsiteY1-44" fmla="*/ 0 h 1646520"/>
                <a:gd name="connsiteX2-45" fmla="*/ 394951 w 394951"/>
                <a:gd name="connsiteY2-46" fmla="*/ 1646520 h 1646520"/>
                <a:gd name="connsiteX3-47" fmla="*/ 0 w 394951"/>
                <a:gd name="connsiteY3-48" fmla="*/ 1231548 h 16465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4951" h="1646520">
                  <a:moveTo>
                    <a:pt x="0" y="1231548"/>
                  </a:moveTo>
                  <a:lnTo>
                    <a:pt x="332710" y="0"/>
                  </a:lnTo>
                  <a:lnTo>
                    <a:pt x="394951" y="1646520"/>
                  </a:lnTo>
                  <a:lnTo>
                    <a:pt x="0" y="12315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2"/>
            <p:cNvSpPr/>
            <p:nvPr/>
          </p:nvSpPr>
          <p:spPr>
            <a:xfrm flipH="1" flipV="1">
              <a:off x="2629059" y="4677141"/>
              <a:ext cx="2159842" cy="6757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42"/>
            <p:cNvSpPr/>
            <p:nvPr/>
          </p:nvSpPr>
          <p:spPr>
            <a:xfrm rot="8341116" flipH="1">
              <a:off x="4978407" y="1861214"/>
              <a:ext cx="405477" cy="1808377"/>
            </a:xfrm>
            <a:custGeom>
              <a:avLst/>
              <a:gdLst>
                <a:gd name="connsiteX0" fmla="*/ 0 w 648072"/>
                <a:gd name="connsiteY0" fmla="*/ 1232847 h 1232847"/>
                <a:gd name="connsiteX1" fmla="*/ 324036 w 648072"/>
                <a:gd name="connsiteY1" fmla="*/ 0 h 1232847"/>
                <a:gd name="connsiteX2" fmla="*/ 648072 w 648072"/>
                <a:gd name="connsiteY2" fmla="*/ 1232847 h 1232847"/>
                <a:gd name="connsiteX3" fmla="*/ 0 w 648072"/>
                <a:gd name="connsiteY3" fmla="*/ 1232847 h 1232847"/>
                <a:gd name="connsiteX0-1" fmla="*/ 0 w 375993"/>
                <a:gd name="connsiteY0-2" fmla="*/ 1232847 h 1645847"/>
                <a:gd name="connsiteX1-3" fmla="*/ 324036 w 375993"/>
                <a:gd name="connsiteY1-4" fmla="*/ 0 h 1645847"/>
                <a:gd name="connsiteX2-5" fmla="*/ 375993 w 375993"/>
                <a:gd name="connsiteY2-6" fmla="*/ 1645847 h 1645847"/>
                <a:gd name="connsiteX3-7" fmla="*/ 0 w 375993"/>
                <a:gd name="connsiteY3-8" fmla="*/ 1232847 h 1645847"/>
                <a:gd name="connsiteX0-9" fmla="*/ 0 w 386277"/>
                <a:gd name="connsiteY0-10" fmla="*/ 1232847 h 1646520"/>
                <a:gd name="connsiteX1-11" fmla="*/ 324036 w 386277"/>
                <a:gd name="connsiteY1-12" fmla="*/ 0 h 1646520"/>
                <a:gd name="connsiteX2-13" fmla="*/ 386277 w 386277"/>
                <a:gd name="connsiteY2-14" fmla="*/ 1646520 h 1646520"/>
                <a:gd name="connsiteX3-15" fmla="*/ 0 w 386277"/>
                <a:gd name="connsiteY3-16" fmla="*/ 1232847 h 1646520"/>
                <a:gd name="connsiteX0-17" fmla="*/ 0 w 390697"/>
                <a:gd name="connsiteY0-18" fmla="*/ 1222919 h 1646520"/>
                <a:gd name="connsiteX1-19" fmla="*/ 328456 w 390697"/>
                <a:gd name="connsiteY1-20" fmla="*/ 0 h 1646520"/>
                <a:gd name="connsiteX2-21" fmla="*/ 390697 w 390697"/>
                <a:gd name="connsiteY2-22" fmla="*/ 1646520 h 1646520"/>
                <a:gd name="connsiteX3-23" fmla="*/ 0 w 390697"/>
                <a:gd name="connsiteY3-24" fmla="*/ 1222919 h 1646520"/>
                <a:gd name="connsiteX0-25" fmla="*/ 0 w 385916"/>
                <a:gd name="connsiteY0-26" fmla="*/ 1228050 h 1646520"/>
                <a:gd name="connsiteX1-27" fmla="*/ 323675 w 385916"/>
                <a:gd name="connsiteY1-28" fmla="*/ 0 h 1646520"/>
                <a:gd name="connsiteX2-29" fmla="*/ 385916 w 385916"/>
                <a:gd name="connsiteY2-30" fmla="*/ 1646520 h 1646520"/>
                <a:gd name="connsiteX3-31" fmla="*/ 0 w 385916"/>
                <a:gd name="connsiteY3-32" fmla="*/ 1228050 h 1646520"/>
                <a:gd name="connsiteX0-33" fmla="*/ 0 w 388630"/>
                <a:gd name="connsiteY0-34" fmla="*/ 1176755 h 1646520"/>
                <a:gd name="connsiteX1-35" fmla="*/ 326389 w 388630"/>
                <a:gd name="connsiteY1-36" fmla="*/ 0 h 1646520"/>
                <a:gd name="connsiteX2-37" fmla="*/ 388630 w 388630"/>
                <a:gd name="connsiteY2-38" fmla="*/ 1646520 h 1646520"/>
                <a:gd name="connsiteX3-39" fmla="*/ 0 w 388630"/>
                <a:gd name="connsiteY3-40" fmla="*/ 1176755 h 1646520"/>
                <a:gd name="connsiteX0-41" fmla="*/ 0 w 394951"/>
                <a:gd name="connsiteY0-42" fmla="*/ 1231548 h 1646520"/>
                <a:gd name="connsiteX1-43" fmla="*/ 332710 w 394951"/>
                <a:gd name="connsiteY1-44" fmla="*/ 0 h 1646520"/>
                <a:gd name="connsiteX2-45" fmla="*/ 394951 w 394951"/>
                <a:gd name="connsiteY2-46" fmla="*/ 1646520 h 1646520"/>
                <a:gd name="connsiteX3-47" fmla="*/ 0 w 394951"/>
                <a:gd name="connsiteY3-48" fmla="*/ 1231548 h 16465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4951" h="1646520">
                  <a:moveTo>
                    <a:pt x="0" y="1231548"/>
                  </a:moveTo>
                  <a:lnTo>
                    <a:pt x="332710" y="0"/>
                  </a:lnTo>
                  <a:lnTo>
                    <a:pt x="394951" y="1646520"/>
                  </a:lnTo>
                  <a:lnTo>
                    <a:pt x="0" y="12315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4"/>
            <p:cNvSpPr/>
            <p:nvPr/>
          </p:nvSpPr>
          <p:spPr>
            <a:xfrm flipH="1">
              <a:off x="2629062" y="1949413"/>
              <a:ext cx="2110704" cy="61432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2"/>
            <p:cNvSpPr/>
            <p:nvPr/>
          </p:nvSpPr>
          <p:spPr>
            <a:xfrm rot="13258884">
              <a:off x="6716119" y="1776512"/>
              <a:ext cx="446025" cy="1990562"/>
            </a:xfrm>
            <a:custGeom>
              <a:avLst/>
              <a:gdLst>
                <a:gd name="connsiteX0" fmla="*/ 0 w 648072"/>
                <a:gd name="connsiteY0" fmla="*/ 1232847 h 1232847"/>
                <a:gd name="connsiteX1" fmla="*/ 324036 w 648072"/>
                <a:gd name="connsiteY1" fmla="*/ 0 h 1232847"/>
                <a:gd name="connsiteX2" fmla="*/ 648072 w 648072"/>
                <a:gd name="connsiteY2" fmla="*/ 1232847 h 1232847"/>
                <a:gd name="connsiteX3" fmla="*/ 0 w 648072"/>
                <a:gd name="connsiteY3" fmla="*/ 1232847 h 1232847"/>
                <a:gd name="connsiteX0-1" fmla="*/ 0 w 375993"/>
                <a:gd name="connsiteY0-2" fmla="*/ 1232847 h 1645847"/>
                <a:gd name="connsiteX1-3" fmla="*/ 324036 w 375993"/>
                <a:gd name="connsiteY1-4" fmla="*/ 0 h 1645847"/>
                <a:gd name="connsiteX2-5" fmla="*/ 375993 w 375993"/>
                <a:gd name="connsiteY2-6" fmla="*/ 1645847 h 1645847"/>
                <a:gd name="connsiteX3-7" fmla="*/ 0 w 375993"/>
                <a:gd name="connsiteY3-8" fmla="*/ 1232847 h 1645847"/>
                <a:gd name="connsiteX0-9" fmla="*/ 0 w 386277"/>
                <a:gd name="connsiteY0-10" fmla="*/ 1232847 h 1646520"/>
                <a:gd name="connsiteX1-11" fmla="*/ 324036 w 386277"/>
                <a:gd name="connsiteY1-12" fmla="*/ 0 h 1646520"/>
                <a:gd name="connsiteX2-13" fmla="*/ 386277 w 386277"/>
                <a:gd name="connsiteY2-14" fmla="*/ 1646520 h 1646520"/>
                <a:gd name="connsiteX3-15" fmla="*/ 0 w 386277"/>
                <a:gd name="connsiteY3-16" fmla="*/ 1232847 h 1646520"/>
                <a:gd name="connsiteX0-17" fmla="*/ 0 w 390697"/>
                <a:gd name="connsiteY0-18" fmla="*/ 1222919 h 1646520"/>
                <a:gd name="connsiteX1-19" fmla="*/ 328456 w 390697"/>
                <a:gd name="connsiteY1-20" fmla="*/ 0 h 1646520"/>
                <a:gd name="connsiteX2-21" fmla="*/ 390697 w 390697"/>
                <a:gd name="connsiteY2-22" fmla="*/ 1646520 h 1646520"/>
                <a:gd name="connsiteX3-23" fmla="*/ 0 w 390697"/>
                <a:gd name="connsiteY3-24" fmla="*/ 1222919 h 1646520"/>
                <a:gd name="connsiteX0-25" fmla="*/ 0 w 385916"/>
                <a:gd name="connsiteY0-26" fmla="*/ 1228050 h 1646520"/>
                <a:gd name="connsiteX1-27" fmla="*/ 323675 w 385916"/>
                <a:gd name="connsiteY1-28" fmla="*/ 0 h 1646520"/>
                <a:gd name="connsiteX2-29" fmla="*/ 385916 w 385916"/>
                <a:gd name="connsiteY2-30" fmla="*/ 1646520 h 1646520"/>
                <a:gd name="connsiteX3-31" fmla="*/ 0 w 385916"/>
                <a:gd name="connsiteY3-32" fmla="*/ 1228050 h 1646520"/>
                <a:gd name="connsiteX0-33" fmla="*/ 0 w 388630"/>
                <a:gd name="connsiteY0-34" fmla="*/ 1176755 h 1646520"/>
                <a:gd name="connsiteX1-35" fmla="*/ 326389 w 388630"/>
                <a:gd name="connsiteY1-36" fmla="*/ 0 h 1646520"/>
                <a:gd name="connsiteX2-37" fmla="*/ 388630 w 388630"/>
                <a:gd name="connsiteY2-38" fmla="*/ 1646520 h 1646520"/>
                <a:gd name="connsiteX3-39" fmla="*/ 0 w 388630"/>
                <a:gd name="connsiteY3-40" fmla="*/ 1176755 h 1646520"/>
                <a:gd name="connsiteX0-41" fmla="*/ 0 w 394951"/>
                <a:gd name="connsiteY0-42" fmla="*/ 1231548 h 1646520"/>
                <a:gd name="connsiteX1-43" fmla="*/ 332710 w 394951"/>
                <a:gd name="connsiteY1-44" fmla="*/ 0 h 1646520"/>
                <a:gd name="connsiteX2-45" fmla="*/ 394951 w 394951"/>
                <a:gd name="connsiteY2-46" fmla="*/ 1646520 h 1646520"/>
                <a:gd name="connsiteX3-47" fmla="*/ 0 w 394951"/>
                <a:gd name="connsiteY3-48" fmla="*/ 1231548 h 16465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4951" h="1646520">
                  <a:moveTo>
                    <a:pt x="0" y="1231548"/>
                  </a:moveTo>
                  <a:lnTo>
                    <a:pt x="332710" y="0"/>
                  </a:lnTo>
                  <a:lnTo>
                    <a:pt x="394951" y="1646520"/>
                  </a:lnTo>
                  <a:lnTo>
                    <a:pt x="0" y="12315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52"/>
            <p:cNvSpPr/>
            <p:nvPr/>
          </p:nvSpPr>
          <p:spPr>
            <a:xfrm>
              <a:off x="7424204" y="1874711"/>
              <a:ext cx="2181205" cy="6757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54"/>
            <p:cNvSpPr/>
            <p:nvPr/>
          </p:nvSpPr>
          <p:spPr>
            <a:xfrm>
              <a:off x="5605786" y="3107489"/>
              <a:ext cx="1116304" cy="1114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571999" y="3322616"/>
              <a:ext cx="11163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宿舍管理员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691831" y="1840328"/>
              <a:ext cx="16421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学生缺寝信息管理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7837722" y="4814965"/>
              <a:ext cx="1354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宿舍管理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039265" y="2012535"/>
              <a:ext cx="1354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学生管理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039265" y="4814965"/>
              <a:ext cx="1354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密码修改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2554762" y="2701563"/>
              <a:ext cx="2185003" cy="763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根据管理权限对入住学生信息进行分楼宇显示，并可以对学生进行缺寝信息的录入。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7420406" y="2701563"/>
              <a:ext cx="2185003" cy="30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学生缺寝信息的增删改查。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2529600" y="5458073"/>
              <a:ext cx="2185003" cy="532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对本管理员的登录密码进行修改。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36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576999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功能模块设计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45910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Function module design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04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52731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68935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7847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System implementation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680" y="1144905"/>
            <a:ext cx="10747375" cy="5288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68935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7847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System implementation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" y="997585"/>
            <a:ext cx="11558270" cy="56419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68935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7847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System implementation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655" y="1122045"/>
            <a:ext cx="11229975" cy="55232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68935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7847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System implementation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0" y="1122045"/>
            <a:ext cx="11135995" cy="54622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68935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7847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System implementation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530" y="1122045"/>
            <a:ext cx="11005185" cy="52851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05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52731" y="3609987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56371" y="423565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系统优点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045016" y="1653577"/>
            <a:ext cx="1811333" cy="3999590"/>
            <a:chOff x="938623" y="1841916"/>
            <a:chExt cx="1811333" cy="3999590"/>
          </a:xfrm>
        </p:grpSpPr>
        <p:sp>
          <p:nvSpPr>
            <p:cNvPr id="76" name="Freeform 5"/>
            <p:cNvSpPr/>
            <p:nvPr/>
          </p:nvSpPr>
          <p:spPr bwMode="auto">
            <a:xfrm>
              <a:off x="938623" y="1841916"/>
              <a:ext cx="1811333" cy="3999590"/>
            </a:xfrm>
            <a:custGeom>
              <a:avLst/>
              <a:gdLst>
                <a:gd name="T0" fmla="*/ 366 w 366"/>
                <a:gd name="T1" fmla="*/ 685 h 805"/>
                <a:gd name="T2" fmla="*/ 183 w 366"/>
                <a:gd name="T3" fmla="*/ 805 h 805"/>
                <a:gd name="T4" fmla="*/ 0 w 366"/>
                <a:gd name="T5" fmla="*/ 685 h 805"/>
                <a:gd name="T6" fmla="*/ 0 w 366"/>
                <a:gd name="T7" fmla="*/ 22 h 805"/>
                <a:gd name="T8" fmla="*/ 22 w 366"/>
                <a:gd name="T9" fmla="*/ 0 h 805"/>
                <a:gd name="T10" fmla="*/ 344 w 366"/>
                <a:gd name="T11" fmla="*/ 0 h 805"/>
                <a:gd name="T12" fmla="*/ 366 w 366"/>
                <a:gd name="T13" fmla="*/ 22 h 805"/>
                <a:gd name="T14" fmla="*/ 366 w 366"/>
                <a:gd name="T15" fmla="*/ 685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805">
                  <a:moveTo>
                    <a:pt x="366" y="685"/>
                  </a:moveTo>
                  <a:cubicBezTo>
                    <a:pt x="366" y="697"/>
                    <a:pt x="183" y="805"/>
                    <a:pt x="183" y="805"/>
                  </a:cubicBezTo>
                  <a:cubicBezTo>
                    <a:pt x="183" y="805"/>
                    <a:pt x="0" y="697"/>
                    <a:pt x="0" y="68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9" y="0"/>
                    <a:pt x="22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56" y="0"/>
                    <a:pt x="366" y="10"/>
                    <a:pt x="366" y="22"/>
                  </a:cubicBezTo>
                  <a:lnTo>
                    <a:pt x="366" y="685"/>
                  </a:ln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77" name="Rectangle 6"/>
            <p:cNvSpPr>
              <a:spLocks noChangeArrowheads="1"/>
            </p:cNvSpPr>
            <p:nvPr/>
          </p:nvSpPr>
          <p:spPr bwMode="auto">
            <a:xfrm>
              <a:off x="938623" y="2474312"/>
              <a:ext cx="1811333" cy="1017697"/>
            </a:xfrm>
            <a:prstGeom prst="rect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399031" y="2629217"/>
              <a:ext cx="890516" cy="70788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01</a:t>
              </a:r>
              <a:endPara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79" name="Freeform 14"/>
            <p:cNvSpPr>
              <a:spLocks noChangeAspect="1" noEditPoints="1"/>
            </p:cNvSpPr>
            <p:nvPr/>
          </p:nvSpPr>
          <p:spPr bwMode="auto">
            <a:xfrm>
              <a:off x="1672682" y="1945978"/>
              <a:ext cx="396000" cy="394405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941003" y="1653577"/>
            <a:ext cx="1817615" cy="3999590"/>
            <a:chOff x="3087094" y="1841916"/>
            <a:chExt cx="1817615" cy="3999590"/>
          </a:xfrm>
        </p:grpSpPr>
        <p:sp>
          <p:nvSpPr>
            <p:cNvPr id="81" name="Freeform 7"/>
            <p:cNvSpPr/>
            <p:nvPr/>
          </p:nvSpPr>
          <p:spPr bwMode="auto">
            <a:xfrm>
              <a:off x="3087094" y="1841916"/>
              <a:ext cx="1817615" cy="3999590"/>
            </a:xfrm>
            <a:custGeom>
              <a:avLst/>
              <a:gdLst>
                <a:gd name="T0" fmla="*/ 367 w 367"/>
                <a:gd name="T1" fmla="*/ 685 h 805"/>
                <a:gd name="T2" fmla="*/ 184 w 367"/>
                <a:gd name="T3" fmla="*/ 805 h 805"/>
                <a:gd name="T4" fmla="*/ 0 w 367"/>
                <a:gd name="T5" fmla="*/ 685 h 805"/>
                <a:gd name="T6" fmla="*/ 0 w 367"/>
                <a:gd name="T7" fmla="*/ 22 h 805"/>
                <a:gd name="T8" fmla="*/ 22 w 367"/>
                <a:gd name="T9" fmla="*/ 0 h 805"/>
                <a:gd name="T10" fmla="*/ 345 w 367"/>
                <a:gd name="T11" fmla="*/ 0 h 805"/>
                <a:gd name="T12" fmla="*/ 367 w 367"/>
                <a:gd name="T13" fmla="*/ 22 h 805"/>
                <a:gd name="T14" fmla="*/ 367 w 367"/>
                <a:gd name="T15" fmla="*/ 685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805">
                  <a:moveTo>
                    <a:pt x="367" y="685"/>
                  </a:moveTo>
                  <a:cubicBezTo>
                    <a:pt x="367" y="697"/>
                    <a:pt x="184" y="805"/>
                    <a:pt x="184" y="805"/>
                  </a:cubicBezTo>
                  <a:cubicBezTo>
                    <a:pt x="184" y="805"/>
                    <a:pt x="0" y="697"/>
                    <a:pt x="0" y="68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57" y="0"/>
                    <a:pt x="367" y="10"/>
                    <a:pt x="367" y="22"/>
                  </a:cubicBezTo>
                  <a:lnTo>
                    <a:pt x="367" y="685"/>
                  </a:ln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2" name="Rectangle 8"/>
            <p:cNvSpPr>
              <a:spLocks noChangeArrowheads="1"/>
            </p:cNvSpPr>
            <p:nvPr/>
          </p:nvSpPr>
          <p:spPr bwMode="auto">
            <a:xfrm>
              <a:off x="3093376" y="2474312"/>
              <a:ext cx="1807145" cy="1017697"/>
            </a:xfrm>
            <a:prstGeom prst="rect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550643" y="2629217"/>
              <a:ext cx="890516" cy="70788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02</a:t>
              </a:r>
              <a:endPara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4" name="Freeform 22"/>
            <p:cNvSpPr>
              <a:spLocks noChangeAspect="1" noEditPoints="1"/>
            </p:cNvSpPr>
            <p:nvPr/>
          </p:nvSpPr>
          <p:spPr bwMode="auto">
            <a:xfrm>
              <a:off x="3815901" y="1911497"/>
              <a:ext cx="360000" cy="422764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792380" y="1653577"/>
            <a:ext cx="1817615" cy="3999590"/>
            <a:chOff x="5241847" y="1841916"/>
            <a:chExt cx="1817615" cy="3999590"/>
          </a:xfrm>
        </p:grpSpPr>
        <p:sp>
          <p:nvSpPr>
            <p:cNvPr id="86" name="Freeform 9"/>
            <p:cNvSpPr/>
            <p:nvPr/>
          </p:nvSpPr>
          <p:spPr bwMode="auto">
            <a:xfrm>
              <a:off x="5241847" y="1841916"/>
              <a:ext cx="1817615" cy="3999590"/>
            </a:xfrm>
            <a:custGeom>
              <a:avLst/>
              <a:gdLst>
                <a:gd name="T0" fmla="*/ 367 w 367"/>
                <a:gd name="T1" fmla="*/ 685 h 805"/>
                <a:gd name="T2" fmla="*/ 183 w 367"/>
                <a:gd name="T3" fmla="*/ 805 h 805"/>
                <a:gd name="T4" fmla="*/ 0 w 367"/>
                <a:gd name="T5" fmla="*/ 685 h 805"/>
                <a:gd name="T6" fmla="*/ 0 w 367"/>
                <a:gd name="T7" fmla="*/ 22 h 805"/>
                <a:gd name="T8" fmla="*/ 22 w 367"/>
                <a:gd name="T9" fmla="*/ 0 h 805"/>
                <a:gd name="T10" fmla="*/ 344 w 367"/>
                <a:gd name="T11" fmla="*/ 0 h 805"/>
                <a:gd name="T12" fmla="*/ 367 w 367"/>
                <a:gd name="T13" fmla="*/ 22 h 805"/>
                <a:gd name="T14" fmla="*/ 367 w 367"/>
                <a:gd name="T15" fmla="*/ 685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805">
                  <a:moveTo>
                    <a:pt x="367" y="685"/>
                  </a:moveTo>
                  <a:cubicBezTo>
                    <a:pt x="367" y="697"/>
                    <a:pt x="183" y="805"/>
                    <a:pt x="183" y="805"/>
                  </a:cubicBezTo>
                  <a:cubicBezTo>
                    <a:pt x="183" y="805"/>
                    <a:pt x="0" y="697"/>
                    <a:pt x="0" y="68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57" y="0"/>
                    <a:pt x="367" y="10"/>
                    <a:pt x="367" y="22"/>
                  </a:cubicBezTo>
                  <a:lnTo>
                    <a:pt x="367" y="685"/>
                  </a:ln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7" name="Rectangle 10"/>
            <p:cNvSpPr>
              <a:spLocks noChangeArrowheads="1"/>
            </p:cNvSpPr>
            <p:nvPr/>
          </p:nvSpPr>
          <p:spPr bwMode="auto">
            <a:xfrm>
              <a:off x="5241847" y="2474312"/>
              <a:ext cx="1813427" cy="1017697"/>
            </a:xfrm>
            <a:prstGeom prst="rect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703302" y="2629217"/>
              <a:ext cx="890516" cy="70788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03</a:t>
              </a:r>
              <a:endPara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9" name="Freeform 26"/>
            <p:cNvSpPr>
              <a:spLocks noEditPoints="1"/>
            </p:cNvSpPr>
            <p:nvPr/>
          </p:nvSpPr>
          <p:spPr bwMode="auto">
            <a:xfrm>
              <a:off x="5980925" y="1988138"/>
              <a:ext cx="335269" cy="352245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90" name="矩形 89"/>
          <p:cNvSpPr/>
          <p:nvPr/>
        </p:nvSpPr>
        <p:spPr>
          <a:xfrm>
            <a:off x="1045016" y="3571818"/>
            <a:ext cx="1811333" cy="1347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buClrTx/>
              <a:buSzTx/>
              <a:buFontTx/>
            </a:pPr>
            <a:r>
              <a:rPr lang="zh-CN" altLang="en-US" sz="12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满足了学生宿舍的基本管理需求，缓解了高校扩招带来的学生宿舍管理压力，减轻了管理人员的工作强度。</a:t>
            </a:r>
            <a:endParaRPr lang="zh-CN" altLang="zh-CN" sz="12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934721" y="3653372"/>
            <a:ext cx="1785287" cy="83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本系统对于推进学校管理体系的信息化、智能化有着积极的意义。</a:t>
            </a:r>
            <a:endParaRPr lang="zh-CN" altLang="zh-CN" sz="12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804662" y="3653371"/>
            <a:ext cx="1778388" cy="83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提高了宿舍学生信息的安全性，便于进行准确的信息录入和采集。</a:t>
            </a:r>
            <a:endParaRPr lang="zh-CN" sz="12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56371" y="423565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系统不足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708054" y="1608077"/>
            <a:ext cx="2480556" cy="1143173"/>
            <a:chOff x="1302027" y="1480755"/>
            <a:chExt cx="2480556" cy="1143173"/>
          </a:xfrm>
        </p:grpSpPr>
        <p:sp>
          <p:nvSpPr>
            <p:cNvPr id="58" name="任意多边形 14"/>
            <p:cNvSpPr/>
            <p:nvPr/>
          </p:nvSpPr>
          <p:spPr>
            <a:xfrm rot="5400000">
              <a:off x="1970718" y="812064"/>
              <a:ext cx="1143173" cy="2480556"/>
            </a:xfrm>
            <a:custGeom>
              <a:avLst/>
              <a:gdLst>
                <a:gd name="connsiteX0" fmla="*/ 0 w 1143173"/>
                <a:gd name="connsiteY0" fmla="*/ 371036 h 2480556"/>
                <a:gd name="connsiteX1" fmla="*/ 258506 w 1143173"/>
                <a:gd name="connsiteY1" fmla="*/ 0 h 2480556"/>
                <a:gd name="connsiteX2" fmla="*/ 517012 w 1143173"/>
                <a:gd name="connsiteY2" fmla="*/ 371036 h 2480556"/>
                <a:gd name="connsiteX3" fmla="*/ 367921 w 1143173"/>
                <a:gd name="connsiteY3" fmla="*/ 371036 h 2480556"/>
                <a:gd name="connsiteX4" fmla="*/ 367921 w 1143173"/>
                <a:gd name="connsiteY4" fmla="*/ 2147526 h 2480556"/>
                <a:gd name="connsiteX5" fmla="*/ 478978 w 1143173"/>
                <a:gd name="connsiteY5" fmla="*/ 2258583 h 2480556"/>
                <a:gd name="connsiteX6" fmla="*/ 823395 w 1143173"/>
                <a:gd name="connsiteY6" fmla="*/ 2258583 h 2480556"/>
                <a:gd name="connsiteX7" fmla="*/ 934452 w 1143173"/>
                <a:gd name="connsiteY7" fmla="*/ 2147526 h 2480556"/>
                <a:gd name="connsiteX8" fmla="*/ 934452 w 1143173"/>
                <a:gd name="connsiteY8" fmla="*/ 1039913 h 2480556"/>
                <a:gd name="connsiteX9" fmla="*/ 1143173 w 1143173"/>
                <a:gd name="connsiteY9" fmla="*/ 1248634 h 2480556"/>
                <a:gd name="connsiteX10" fmla="*/ 1143173 w 1143173"/>
                <a:gd name="connsiteY10" fmla="*/ 2166826 h 2480556"/>
                <a:gd name="connsiteX11" fmla="*/ 829443 w 1143173"/>
                <a:gd name="connsiteY11" fmla="*/ 2480556 h 2480556"/>
                <a:gd name="connsiteX12" fmla="*/ 472929 w 1143173"/>
                <a:gd name="connsiteY12" fmla="*/ 2480556 h 2480556"/>
                <a:gd name="connsiteX13" fmla="*/ 159199 w 1143173"/>
                <a:gd name="connsiteY13" fmla="*/ 2166826 h 2480556"/>
                <a:gd name="connsiteX14" fmla="*/ 159199 w 1143173"/>
                <a:gd name="connsiteY14" fmla="*/ 371036 h 2480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173" h="2480556">
                  <a:moveTo>
                    <a:pt x="0" y="371036"/>
                  </a:moveTo>
                  <a:lnTo>
                    <a:pt x="258506" y="0"/>
                  </a:lnTo>
                  <a:lnTo>
                    <a:pt x="517012" y="371036"/>
                  </a:lnTo>
                  <a:lnTo>
                    <a:pt x="367921" y="371036"/>
                  </a:lnTo>
                  <a:lnTo>
                    <a:pt x="367921" y="2147526"/>
                  </a:lnTo>
                  <a:cubicBezTo>
                    <a:pt x="367921" y="2208861"/>
                    <a:pt x="417643" y="2258583"/>
                    <a:pt x="478978" y="2258583"/>
                  </a:cubicBezTo>
                  <a:lnTo>
                    <a:pt x="823395" y="2258583"/>
                  </a:lnTo>
                  <a:cubicBezTo>
                    <a:pt x="884730" y="2258583"/>
                    <a:pt x="934452" y="2208861"/>
                    <a:pt x="934452" y="2147526"/>
                  </a:cubicBezTo>
                  <a:lnTo>
                    <a:pt x="934452" y="1039913"/>
                  </a:lnTo>
                  <a:lnTo>
                    <a:pt x="1143173" y="1248634"/>
                  </a:lnTo>
                  <a:lnTo>
                    <a:pt x="1143173" y="2166826"/>
                  </a:lnTo>
                  <a:cubicBezTo>
                    <a:pt x="1143173" y="2340094"/>
                    <a:pt x="1002711" y="2480556"/>
                    <a:pt x="829443" y="2480556"/>
                  </a:cubicBezTo>
                  <a:lnTo>
                    <a:pt x="472929" y="2480556"/>
                  </a:lnTo>
                  <a:cubicBezTo>
                    <a:pt x="299661" y="2480556"/>
                    <a:pt x="159199" y="2340094"/>
                    <a:pt x="159199" y="2166826"/>
                  </a:cubicBezTo>
                  <a:lnTo>
                    <a:pt x="159199" y="371036"/>
                  </a:ln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 rotWithShape="1">
            <a:blip r:embed="rId1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8900000" flipV="1">
              <a:off x="2226305" y="2380080"/>
              <a:ext cx="769827" cy="151561"/>
            </a:xfrm>
            <a:prstGeom prst="rect">
              <a:avLst/>
            </a:prstGeom>
          </p:spPr>
        </p:pic>
        <p:sp>
          <p:nvSpPr>
            <p:cNvPr id="60" name="矩形 59"/>
            <p:cNvSpPr/>
            <p:nvPr/>
          </p:nvSpPr>
          <p:spPr>
            <a:xfrm>
              <a:off x="1391173" y="1829116"/>
              <a:ext cx="8905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01</a:t>
              </a:r>
              <a:endParaRPr lang="zh-CN" altLang="en-US" sz="3200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625144" y="3052235"/>
            <a:ext cx="2480556" cy="1143173"/>
            <a:chOff x="3203716" y="2438226"/>
            <a:chExt cx="2480556" cy="1143173"/>
          </a:xfrm>
        </p:grpSpPr>
        <p:sp>
          <p:nvSpPr>
            <p:cNvPr id="62" name="任意多边形 18"/>
            <p:cNvSpPr/>
            <p:nvPr/>
          </p:nvSpPr>
          <p:spPr>
            <a:xfrm rot="5400000">
              <a:off x="3872407" y="1769535"/>
              <a:ext cx="1143173" cy="2480556"/>
            </a:xfrm>
            <a:custGeom>
              <a:avLst/>
              <a:gdLst>
                <a:gd name="connsiteX0" fmla="*/ 0 w 1143173"/>
                <a:gd name="connsiteY0" fmla="*/ 371036 h 2480556"/>
                <a:gd name="connsiteX1" fmla="*/ 258506 w 1143173"/>
                <a:gd name="connsiteY1" fmla="*/ 0 h 2480556"/>
                <a:gd name="connsiteX2" fmla="*/ 517012 w 1143173"/>
                <a:gd name="connsiteY2" fmla="*/ 371036 h 2480556"/>
                <a:gd name="connsiteX3" fmla="*/ 367921 w 1143173"/>
                <a:gd name="connsiteY3" fmla="*/ 371036 h 2480556"/>
                <a:gd name="connsiteX4" fmla="*/ 367921 w 1143173"/>
                <a:gd name="connsiteY4" fmla="*/ 2147526 h 2480556"/>
                <a:gd name="connsiteX5" fmla="*/ 478978 w 1143173"/>
                <a:gd name="connsiteY5" fmla="*/ 2258583 h 2480556"/>
                <a:gd name="connsiteX6" fmla="*/ 823395 w 1143173"/>
                <a:gd name="connsiteY6" fmla="*/ 2258583 h 2480556"/>
                <a:gd name="connsiteX7" fmla="*/ 934452 w 1143173"/>
                <a:gd name="connsiteY7" fmla="*/ 2147526 h 2480556"/>
                <a:gd name="connsiteX8" fmla="*/ 934452 w 1143173"/>
                <a:gd name="connsiteY8" fmla="*/ 1039913 h 2480556"/>
                <a:gd name="connsiteX9" fmla="*/ 1143173 w 1143173"/>
                <a:gd name="connsiteY9" fmla="*/ 1248634 h 2480556"/>
                <a:gd name="connsiteX10" fmla="*/ 1143173 w 1143173"/>
                <a:gd name="connsiteY10" fmla="*/ 2166826 h 2480556"/>
                <a:gd name="connsiteX11" fmla="*/ 829443 w 1143173"/>
                <a:gd name="connsiteY11" fmla="*/ 2480556 h 2480556"/>
                <a:gd name="connsiteX12" fmla="*/ 472929 w 1143173"/>
                <a:gd name="connsiteY12" fmla="*/ 2480556 h 2480556"/>
                <a:gd name="connsiteX13" fmla="*/ 159199 w 1143173"/>
                <a:gd name="connsiteY13" fmla="*/ 2166826 h 2480556"/>
                <a:gd name="connsiteX14" fmla="*/ 159199 w 1143173"/>
                <a:gd name="connsiteY14" fmla="*/ 371036 h 2480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173" h="2480556">
                  <a:moveTo>
                    <a:pt x="0" y="371036"/>
                  </a:moveTo>
                  <a:lnTo>
                    <a:pt x="258506" y="0"/>
                  </a:lnTo>
                  <a:lnTo>
                    <a:pt x="517012" y="371036"/>
                  </a:lnTo>
                  <a:lnTo>
                    <a:pt x="367921" y="371036"/>
                  </a:lnTo>
                  <a:lnTo>
                    <a:pt x="367921" y="2147526"/>
                  </a:lnTo>
                  <a:cubicBezTo>
                    <a:pt x="367921" y="2208861"/>
                    <a:pt x="417643" y="2258583"/>
                    <a:pt x="478978" y="2258583"/>
                  </a:cubicBezTo>
                  <a:lnTo>
                    <a:pt x="823395" y="2258583"/>
                  </a:lnTo>
                  <a:cubicBezTo>
                    <a:pt x="884730" y="2258583"/>
                    <a:pt x="934452" y="2208861"/>
                    <a:pt x="934452" y="2147526"/>
                  </a:cubicBezTo>
                  <a:lnTo>
                    <a:pt x="934452" y="1039913"/>
                  </a:lnTo>
                  <a:lnTo>
                    <a:pt x="1143173" y="1248634"/>
                  </a:lnTo>
                  <a:lnTo>
                    <a:pt x="1143173" y="2166826"/>
                  </a:lnTo>
                  <a:cubicBezTo>
                    <a:pt x="1143173" y="2340094"/>
                    <a:pt x="1002711" y="2480556"/>
                    <a:pt x="829443" y="2480556"/>
                  </a:cubicBezTo>
                  <a:lnTo>
                    <a:pt x="472929" y="2480556"/>
                  </a:lnTo>
                  <a:cubicBezTo>
                    <a:pt x="299661" y="2480556"/>
                    <a:pt x="159199" y="2340094"/>
                    <a:pt x="159199" y="2166826"/>
                  </a:cubicBezTo>
                  <a:lnTo>
                    <a:pt x="159199" y="371036"/>
                  </a:ln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 rotWithShape="1">
            <a:blip r:embed="rId1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8900000" flipV="1">
              <a:off x="4088236" y="3367367"/>
              <a:ext cx="769827" cy="151561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3311599" y="2765133"/>
              <a:ext cx="8905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02</a:t>
              </a:r>
              <a:endParaRPr lang="zh-CN" altLang="en-US" sz="3200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797200" y="4385619"/>
            <a:ext cx="2480556" cy="1143173"/>
            <a:chOff x="1302026" y="3909217"/>
            <a:chExt cx="2480556" cy="1143173"/>
          </a:xfrm>
        </p:grpSpPr>
        <p:sp>
          <p:nvSpPr>
            <p:cNvPr id="66" name="任意多边形 22"/>
            <p:cNvSpPr/>
            <p:nvPr/>
          </p:nvSpPr>
          <p:spPr>
            <a:xfrm rot="5400000">
              <a:off x="1970717" y="3240526"/>
              <a:ext cx="1143173" cy="2480556"/>
            </a:xfrm>
            <a:custGeom>
              <a:avLst/>
              <a:gdLst>
                <a:gd name="connsiteX0" fmla="*/ 0 w 1143173"/>
                <a:gd name="connsiteY0" fmla="*/ 371036 h 2480556"/>
                <a:gd name="connsiteX1" fmla="*/ 258506 w 1143173"/>
                <a:gd name="connsiteY1" fmla="*/ 0 h 2480556"/>
                <a:gd name="connsiteX2" fmla="*/ 517012 w 1143173"/>
                <a:gd name="connsiteY2" fmla="*/ 371036 h 2480556"/>
                <a:gd name="connsiteX3" fmla="*/ 367921 w 1143173"/>
                <a:gd name="connsiteY3" fmla="*/ 371036 h 2480556"/>
                <a:gd name="connsiteX4" fmla="*/ 367921 w 1143173"/>
                <a:gd name="connsiteY4" fmla="*/ 2147526 h 2480556"/>
                <a:gd name="connsiteX5" fmla="*/ 478978 w 1143173"/>
                <a:gd name="connsiteY5" fmla="*/ 2258583 h 2480556"/>
                <a:gd name="connsiteX6" fmla="*/ 823395 w 1143173"/>
                <a:gd name="connsiteY6" fmla="*/ 2258583 h 2480556"/>
                <a:gd name="connsiteX7" fmla="*/ 934452 w 1143173"/>
                <a:gd name="connsiteY7" fmla="*/ 2147526 h 2480556"/>
                <a:gd name="connsiteX8" fmla="*/ 934452 w 1143173"/>
                <a:gd name="connsiteY8" fmla="*/ 1039913 h 2480556"/>
                <a:gd name="connsiteX9" fmla="*/ 1143173 w 1143173"/>
                <a:gd name="connsiteY9" fmla="*/ 1248634 h 2480556"/>
                <a:gd name="connsiteX10" fmla="*/ 1143173 w 1143173"/>
                <a:gd name="connsiteY10" fmla="*/ 2166826 h 2480556"/>
                <a:gd name="connsiteX11" fmla="*/ 829443 w 1143173"/>
                <a:gd name="connsiteY11" fmla="*/ 2480556 h 2480556"/>
                <a:gd name="connsiteX12" fmla="*/ 472929 w 1143173"/>
                <a:gd name="connsiteY12" fmla="*/ 2480556 h 2480556"/>
                <a:gd name="connsiteX13" fmla="*/ 159199 w 1143173"/>
                <a:gd name="connsiteY13" fmla="*/ 2166826 h 2480556"/>
                <a:gd name="connsiteX14" fmla="*/ 159199 w 1143173"/>
                <a:gd name="connsiteY14" fmla="*/ 371036 h 2480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173" h="2480556">
                  <a:moveTo>
                    <a:pt x="0" y="371036"/>
                  </a:moveTo>
                  <a:lnTo>
                    <a:pt x="258506" y="0"/>
                  </a:lnTo>
                  <a:lnTo>
                    <a:pt x="517012" y="371036"/>
                  </a:lnTo>
                  <a:lnTo>
                    <a:pt x="367921" y="371036"/>
                  </a:lnTo>
                  <a:lnTo>
                    <a:pt x="367921" y="2147526"/>
                  </a:lnTo>
                  <a:cubicBezTo>
                    <a:pt x="367921" y="2208861"/>
                    <a:pt x="417643" y="2258583"/>
                    <a:pt x="478978" y="2258583"/>
                  </a:cubicBezTo>
                  <a:lnTo>
                    <a:pt x="823395" y="2258583"/>
                  </a:lnTo>
                  <a:cubicBezTo>
                    <a:pt x="884730" y="2258583"/>
                    <a:pt x="934452" y="2208861"/>
                    <a:pt x="934452" y="2147526"/>
                  </a:cubicBezTo>
                  <a:lnTo>
                    <a:pt x="934452" y="1039913"/>
                  </a:lnTo>
                  <a:lnTo>
                    <a:pt x="1143173" y="1248634"/>
                  </a:lnTo>
                  <a:lnTo>
                    <a:pt x="1143173" y="2166826"/>
                  </a:lnTo>
                  <a:cubicBezTo>
                    <a:pt x="1143173" y="2340094"/>
                    <a:pt x="1002711" y="2480556"/>
                    <a:pt x="829443" y="2480556"/>
                  </a:cubicBezTo>
                  <a:lnTo>
                    <a:pt x="472929" y="2480556"/>
                  </a:lnTo>
                  <a:cubicBezTo>
                    <a:pt x="299661" y="2480556"/>
                    <a:pt x="159199" y="2340094"/>
                    <a:pt x="159199" y="2166826"/>
                  </a:cubicBezTo>
                  <a:lnTo>
                    <a:pt x="159199" y="371036"/>
                  </a:ln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pic>
          <p:nvPicPr>
            <p:cNvPr id="67" name="图片 66"/>
            <p:cNvPicPr>
              <a:picLocks noChangeAspect="1"/>
            </p:cNvPicPr>
            <p:nvPr/>
          </p:nvPicPr>
          <p:blipFill rotWithShape="1">
            <a:blip r:embed="rId1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8900000" flipV="1">
              <a:off x="2181970" y="4852946"/>
              <a:ext cx="769827" cy="151561"/>
            </a:xfrm>
            <a:prstGeom prst="rect">
              <a:avLst/>
            </a:prstGeom>
          </p:spPr>
        </p:pic>
        <p:sp>
          <p:nvSpPr>
            <p:cNvPr id="68" name="矩形 67"/>
            <p:cNvSpPr/>
            <p:nvPr/>
          </p:nvSpPr>
          <p:spPr>
            <a:xfrm>
              <a:off x="1395992" y="4241421"/>
              <a:ext cx="8905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03</a:t>
              </a:r>
              <a:endParaRPr lang="zh-CN" altLang="en-US" sz="3200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69" name="任意多边形 29"/>
          <p:cNvSpPr/>
          <p:nvPr/>
        </p:nvSpPr>
        <p:spPr>
          <a:xfrm>
            <a:off x="2781682" y="2229581"/>
            <a:ext cx="5185654" cy="45719"/>
          </a:xfrm>
          <a:custGeom>
            <a:avLst/>
            <a:gdLst>
              <a:gd name="connsiteX0" fmla="*/ 0 w 5516218"/>
              <a:gd name="connsiteY0" fmla="*/ 0 h 0"/>
              <a:gd name="connsiteX1" fmla="*/ 5516218 w 551621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16218">
                <a:moveTo>
                  <a:pt x="0" y="0"/>
                </a:moveTo>
                <a:lnTo>
                  <a:pt x="5516218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0" name="任意多边形 30"/>
          <p:cNvSpPr/>
          <p:nvPr/>
        </p:nvSpPr>
        <p:spPr>
          <a:xfrm flipV="1">
            <a:off x="3387819" y="5017827"/>
            <a:ext cx="4579518" cy="45719"/>
          </a:xfrm>
          <a:custGeom>
            <a:avLst/>
            <a:gdLst>
              <a:gd name="connsiteX0" fmla="*/ 0 w 5516218"/>
              <a:gd name="connsiteY0" fmla="*/ 0 h 0"/>
              <a:gd name="connsiteX1" fmla="*/ 5516218 w 551621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16218">
                <a:moveTo>
                  <a:pt x="0" y="0"/>
                </a:moveTo>
                <a:lnTo>
                  <a:pt x="5516218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1" name="任意多边形 31"/>
          <p:cNvSpPr/>
          <p:nvPr/>
        </p:nvSpPr>
        <p:spPr>
          <a:xfrm>
            <a:off x="4020699" y="3625810"/>
            <a:ext cx="3946638" cy="86174"/>
          </a:xfrm>
          <a:custGeom>
            <a:avLst/>
            <a:gdLst>
              <a:gd name="connsiteX0" fmla="*/ 0 w 3707296"/>
              <a:gd name="connsiteY0" fmla="*/ 0 h 0"/>
              <a:gd name="connsiteX1" fmla="*/ 3707296 w 370729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7296">
                <a:moveTo>
                  <a:pt x="0" y="0"/>
                </a:moveTo>
                <a:lnTo>
                  <a:pt x="3707296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167603" y="1848309"/>
            <a:ext cx="1816523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系统界面</a:t>
            </a:r>
            <a:endParaRPr lang="en-US" altLang="zh-CN" sz="12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zh-CN" altLang="en-US" sz="1200" dirty="0">
                <a:latin typeface="印品黑体" panose="00000500000000000000" pitchFamily="2" charset="-122"/>
                <a:ea typeface="印品黑体" panose="00000500000000000000" pitchFamily="2" charset="-122"/>
              </a:rPr>
              <a:t> 界面的设计和布局换需</a:t>
            </a:r>
            <a:endParaRPr lang="en-US" altLang="zh-CN" sz="12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zh-CN" altLang="en-US" sz="1200" dirty="0">
                <a:latin typeface="印品黑体" panose="00000500000000000000" pitchFamily="2" charset="-122"/>
                <a:ea typeface="印品黑体" panose="00000500000000000000" pitchFamily="2" charset="-122"/>
              </a:rPr>
              <a:t> 要进一步的改善。</a:t>
            </a:r>
            <a:endParaRPr lang="en-US" altLang="zh-CN" sz="12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167603" y="3194541"/>
            <a:ext cx="1911350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系统功能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zh-CN" altLang="en-US" sz="1200" dirty="0">
                <a:latin typeface="印品黑体" panose="00000500000000000000" pitchFamily="2" charset="-122"/>
                <a:ea typeface="印品黑体" panose="00000500000000000000" pitchFamily="2" charset="-122"/>
              </a:rPr>
              <a:t> 由于个人技术的局限性，</a:t>
            </a:r>
            <a:endParaRPr lang="en-US" altLang="zh-CN" sz="12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zh-CN" altLang="en-US" sz="1200" dirty="0">
                <a:latin typeface="印品黑体" panose="00000500000000000000" pitchFamily="2" charset="-122"/>
                <a:ea typeface="印品黑体" panose="00000500000000000000" pitchFamily="2" charset="-122"/>
              </a:rPr>
              <a:t>系统的部分功能还不够完善。</a:t>
            </a:r>
            <a:endParaRPr lang="en-US" altLang="zh-CN" sz="12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167603" y="4725439"/>
            <a:ext cx="280076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技术框架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zh-CN" altLang="en-US" sz="1200" dirty="0">
                <a:latin typeface="印品黑体" panose="00000500000000000000" pitchFamily="2" charset="-122"/>
                <a:ea typeface="印品黑体" panose="00000500000000000000" pitchFamily="2" charset="-122"/>
              </a:rPr>
              <a:t>技术框架不够主流，还可以继续优化。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文本框 51"/>
          <p:cNvSpPr txBox="1"/>
          <p:nvPr/>
        </p:nvSpPr>
        <p:spPr>
          <a:xfrm>
            <a:off x="7320411" y="2369820"/>
            <a:ext cx="4225627" cy="367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开发技术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功能模块设计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系统实现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结论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206105" y="1187948"/>
            <a:ext cx="2022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320411" y="2018945"/>
            <a:ext cx="2258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文本框 51"/>
          <p:cNvSpPr txBox="1"/>
          <p:nvPr/>
        </p:nvSpPr>
        <p:spPr>
          <a:xfrm>
            <a:off x="5977735" y="4286632"/>
            <a:ext cx="5466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感谢大家的聆听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9"/>
          <p:cNvSpPr txBox="1"/>
          <p:nvPr/>
        </p:nvSpPr>
        <p:spPr>
          <a:xfrm>
            <a:off x="4985006" y="2806025"/>
            <a:ext cx="6754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方正粗宋简体" panose="03000509000000000000" pitchFamily="65" charset="-122"/>
                <a:cs typeface="Arial" panose="020B0604020202020204" pitchFamily="34" charset="0"/>
              </a:rPr>
              <a:t>THANK YOU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方正粗宋简体" panose="03000509000000000000" pitchFamily="65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/>
          <p:cNvSpPr txBox="1"/>
          <p:nvPr/>
        </p:nvSpPr>
        <p:spPr>
          <a:xfrm>
            <a:off x="5803139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01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18800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668210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7121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12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7778" r="4878" b="6666"/>
          <a:stretch>
            <a:fillRect/>
          </a:stretch>
        </p:blipFill>
        <p:spPr>
          <a:xfrm>
            <a:off x="319879" y="1874822"/>
            <a:ext cx="4600138" cy="306675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36" name="文本框 35"/>
          <p:cNvSpPr txBox="1"/>
          <p:nvPr/>
        </p:nvSpPr>
        <p:spPr>
          <a:xfrm>
            <a:off x="5372101" y="693198"/>
            <a:ext cx="6097554" cy="5560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目前许多高校还处于使用纸质管理宿舍数据的阶段，不仅费时费力，还存在信息泄露、更新困难等多方面的缺点。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随着高等教育的普及和大学的扩招，宿舍学生越来越多，随之而来的就是管理难度的增加，一个高效的宿舍管理系统是很有必要的。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在高等教育不断发展的大背景下，管理系统的大规模应用已经成为衡量高校管理能力的重要标准，同样的，学生宿舍管理作为高校管理的重要组成部分，也是高校实现管理智能化、系统化的重要过程。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实现学生宿舍管理的信息化，可以大幅度提高宿舍管理效率及信息统计的准确度，减轻宿舍管理人员的工作负担。</a:t>
            </a:r>
            <a:endParaRPr lang="zh-CN" altLang="en-US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02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52731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开发技术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98304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67215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Development technology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007537" y="1432044"/>
            <a:ext cx="4533901" cy="1570505"/>
            <a:chOff x="1065157" y="2496276"/>
            <a:chExt cx="4533901" cy="1570505"/>
          </a:xfrm>
        </p:grpSpPr>
        <p:sp>
          <p:nvSpPr>
            <p:cNvPr id="76" name="Freeform 5"/>
            <p:cNvSpPr/>
            <p:nvPr/>
          </p:nvSpPr>
          <p:spPr bwMode="auto">
            <a:xfrm flipH="1">
              <a:off x="1065157" y="2496276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 flipH="1">
              <a:off x="1337551" y="2743388"/>
              <a:ext cx="1047939" cy="1053547"/>
            </a:xfrm>
            <a:prstGeom prst="ellipse">
              <a:avLst/>
            </a:prstGeom>
            <a:solidFill>
              <a:srgbClr val="FFFFFF"/>
            </a:solidFill>
            <a:ln w="63500">
              <a:solidFill>
                <a:srgbClr val="48698E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545757" y="2656310"/>
              <a:ext cx="5821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01</a:t>
              </a:r>
              <a:endParaRPr lang="zh-CN" altLang="en-US" sz="3600" b="1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3449645" y="3017632"/>
              <a:ext cx="1975221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JSP</a:t>
              </a:r>
              <a:r>
                <a:rPr lang="zh-CN" altLang="en-US"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开发技术</a:t>
              </a:r>
              <a:endParaRPr lang="zh-CN" altLang="en-US" sz="2400" b="1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75992" y="3326477"/>
            <a:ext cx="4533901" cy="1570505"/>
            <a:chOff x="1065157" y="4760420"/>
            <a:chExt cx="4533901" cy="1570505"/>
          </a:xfrm>
        </p:grpSpPr>
        <p:sp>
          <p:nvSpPr>
            <p:cNvPr id="81" name="Freeform 5"/>
            <p:cNvSpPr/>
            <p:nvPr/>
          </p:nvSpPr>
          <p:spPr bwMode="auto">
            <a:xfrm flipH="1">
              <a:off x="1065157" y="4760420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2" name="Oval 7"/>
            <p:cNvSpPr>
              <a:spLocks noChangeArrowheads="1"/>
            </p:cNvSpPr>
            <p:nvPr/>
          </p:nvSpPr>
          <p:spPr bwMode="auto">
            <a:xfrm flipH="1">
              <a:off x="1337551" y="5020979"/>
              <a:ext cx="1047939" cy="1053547"/>
            </a:xfrm>
            <a:prstGeom prst="ellipse">
              <a:avLst/>
            </a:prstGeom>
            <a:solidFill>
              <a:srgbClr val="FFFFFF"/>
            </a:solidFill>
            <a:ln w="63500">
              <a:solidFill>
                <a:srgbClr val="48698E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548501" y="4905022"/>
              <a:ext cx="6370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04</a:t>
              </a:r>
              <a:endParaRPr lang="zh-CN" altLang="en-US" sz="3600" b="1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3889148" y="5310760"/>
              <a:ext cx="806311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java</a:t>
              </a:r>
              <a:endParaRPr lang="zh-CN" altLang="en-US" sz="2400" b="1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199662" y="371378"/>
            <a:ext cx="4533901" cy="1570505"/>
            <a:chOff x="6315074" y="1364204"/>
            <a:chExt cx="4533901" cy="1570505"/>
          </a:xfrm>
        </p:grpSpPr>
        <p:sp>
          <p:nvSpPr>
            <p:cNvPr id="86" name="Freeform 5"/>
            <p:cNvSpPr/>
            <p:nvPr/>
          </p:nvSpPr>
          <p:spPr bwMode="auto">
            <a:xfrm>
              <a:off x="6315074" y="1364204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7" name="Oval 7"/>
            <p:cNvSpPr>
              <a:spLocks noChangeArrowheads="1"/>
            </p:cNvSpPr>
            <p:nvPr/>
          </p:nvSpPr>
          <p:spPr bwMode="auto">
            <a:xfrm>
              <a:off x="9555537" y="1611316"/>
              <a:ext cx="1047939" cy="1053547"/>
            </a:xfrm>
            <a:prstGeom prst="ellipse">
              <a:avLst/>
            </a:prstGeom>
            <a:solidFill>
              <a:srgbClr val="FFFFFF"/>
            </a:solidFill>
            <a:ln w="63500">
              <a:solidFill>
                <a:srgbClr val="48698E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9760987" y="1611316"/>
              <a:ext cx="6370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02</a:t>
              </a:r>
              <a:endParaRPr lang="zh-CN" altLang="en-US" sz="3600" b="1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6769682" y="1895307"/>
              <a:ext cx="1412240" cy="4603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MySQL5.7</a:t>
              </a:r>
              <a:endParaRPr lang="zh-CN" altLang="en-US" sz="2400" b="1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244714" y="2500738"/>
            <a:ext cx="4533901" cy="1570505"/>
            <a:chOff x="6315074" y="3628348"/>
            <a:chExt cx="4533901" cy="1570505"/>
          </a:xfrm>
        </p:grpSpPr>
        <p:sp>
          <p:nvSpPr>
            <p:cNvPr id="91" name="Freeform 5"/>
            <p:cNvSpPr/>
            <p:nvPr/>
          </p:nvSpPr>
          <p:spPr bwMode="auto">
            <a:xfrm>
              <a:off x="6315074" y="3628348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92" name="Oval 7"/>
            <p:cNvSpPr>
              <a:spLocks noChangeArrowheads="1"/>
            </p:cNvSpPr>
            <p:nvPr/>
          </p:nvSpPr>
          <p:spPr bwMode="auto">
            <a:xfrm>
              <a:off x="9555537" y="3875460"/>
              <a:ext cx="1047939" cy="1053547"/>
            </a:xfrm>
            <a:prstGeom prst="ellipse">
              <a:avLst/>
            </a:prstGeom>
            <a:solidFill>
              <a:srgbClr val="FFFFFF"/>
            </a:solidFill>
            <a:ln w="63500">
              <a:solidFill>
                <a:srgbClr val="48698E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9760985" y="3813435"/>
              <a:ext cx="6370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03</a:t>
              </a:r>
              <a:endParaRPr lang="zh-CN" altLang="en-US" sz="3600" b="1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6516565" y="4171400"/>
              <a:ext cx="1845698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l"/>
              <a:r>
                <a:rPr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 </a:t>
              </a:r>
              <a:r>
                <a:rPr lang="en-US"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JavaScript</a:t>
              </a:r>
              <a:endParaRPr lang="zh-CN" altLang="en-US" sz="2400" b="1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6178745" y="5418370"/>
            <a:ext cx="2433955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sym typeface="+mn-ea"/>
              </a:rPr>
              <a:t>系统中使用</a:t>
            </a:r>
            <a:r>
              <a:rPr lang="en-US" altLang="zh-CN" sz="1200" dirty="0">
                <a:sym typeface="+mn-ea"/>
              </a:rPr>
              <a:t>Servlet</a:t>
            </a:r>
            <a:r>
              <a:rPr lang="zh-CN" altLang="en-US" sz="1200" dirty="0">
                <a:sym typeface="+mn-ea"/>
              </a:rPr>
              <a:t>作为后台开发的</a:t>
            </a:r>
            <a:r>
              <a:rPr lang="zh-CN" altLang="en-US" sz="1200" dirty="0">
                <a:sym typeface="+mn-ea"/>
              </a:rPr>
              <a:t>技术</a:t>
            </a:r>
            <a:endParaRPr lang="zh-CN" altLang="en-US" sz="1200" dirty="0">
              <a:sym typeface="+mn-ea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180877" y="2642372"/>
            <a:ext cx="22445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zh-CN" sz="1200" dirty="0"/>
              <a:t>系统中用到的</a:t>
            </a:r>
            <a:r>
              <a:rPr lang="en-US" altLang="zh-CN" sz="1200" dirty="0"/>
              <a:t>JSP</a:t>
            </a:r>
            <a:r>
              <a:rPr lang="zh-CN" altLang="zh-CN" sz="1200" dirty="0"/>
              <a:t>开发技术是在</a:t>
            </a:r>
            <a:endParaRPr lang="en-US" altLang="zh-CN" sz="1200" dirty="0"/>
          </a:p>
          <a:p>
            <a:r>
              <a:rPr lang="en-US" altLang="zh-CN" sz="1200" dirty="0"/>
              <a:t>HTML</a:t>
            </a:r>
            <a:r>
              <a:rPr lang="zh-CN" altLang="zh-CN" sz="1200" dirty="0"/>
              <a:t>语言的基础上对网页的对</a:t>
            </a:r>
            <a:endParaRPr lang="en-US" altLang="zh-CN" sz="1200" dirty="0"/>
          </a:p>
          <a:p>
            <a:r>
              <a:rPr lang="zh-CN" altLang="zh-CN" sz="1200" dirty="0"/>
              <a:t>象模型进行开发。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194211" y="1521612"/>
            <a:ext cx="2198038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sym typeface="+mn-ea"/>
              </a:rPr>
              <a:t>MySQL数据库是典型的开源、</a:t>
            </a:r>
            <a:endParaRPr lang="en-US" altLang="zh-CN" sz="1200" dirty="0"/>
          </a:p>
          <a:p>
            <a:r>
              <a:rPr lang="zh-CN" altLang="zh-CN" sz="1200" dirty="0">
                <a:sym typeface="+mn-ea"/>
              </a:rPr>
              <a:t>关系型数据库管理系统。</a:t>
            </a:r>
            <a:endParaRPr lang="en-US" altLang="zh-CN" sz="1200" dirty="0"/>
          </a:p>
          <a:p>
            <a:r>
              <a:rPr lang="en-US" altLang="zh-CN" sz="1200" dirty="0">
                <a:sym typeface="+mn-ea"/>
              </a:rPr>
              <a:t>MySQL</a:t>
            </a:r>
            <a:r>
              <a:rPr lang="zh-CN" altLang="zh-CN" sz="1200" dirty="0">
                <a:sym typeface="+mn-ea"/>
              </a:rPr>
              <a:t>数据库在</a:t>
            </a:r>
            <a:r>
              <a:rPr lang="en-US" altLang="zh-CN" sz="1200" dirty="0">
                <a:sym typeface="+mn-ea"/>
              </a:rPr>
              <a:t>WEB </a:t>
            </a:r>
            <a:r>
              <a:rPr lang="zh-CN" altLang="zh-CN" sz="1200" dirty="0">
                <a:sym typeface="+mn-ea"/>
              </a:rPr>
              <a:t>应用方</a:t>
            </a:r>
            <a:endParaRPr lang="en-US" altLang="zh-CN" sz="1200" dirty="0"/>
          </a:p>
          <a:p>
            <a:r>
              <a:rPr lang="zh-CN" altLang="zh-CN" sz="1200" dirty="0">
                <a:sym typeface="+mn-ea"/>
              </a:rPr>
              <a:t>面具有很强大的性能和优</a:t>
            </a:r>
            <a:endParaRPr lang="en-US" altLang="zh-CN" sz="1200" dirty="0"/>
          </a:p>
          <a:p>
            <a:r>
              <a:rPr lang="zh-CN" altLang="zh-CN" sz="1200" dirty="0">
                <a:sym typeface="+mn-ea"/>
              </a:rPr>
              <a:t>越性，用户可以通过</a:t>
            </a:r>
            <a:r>
              <a:rPr lang="en-US" altLang="zh-CN" sz="1200" dirty="0">
                <a:sym typeface="+mn-ea"/>
              </a:rPr>
              <a:t>MySQL</a:t>
            </a:r>
            <a:endParaRPr lang="en-US" altLang="zh-CN" sz="1200" dirty="0"/>
          </a:p>
          <a:p>
            <a:r>
              <a:rPr lang="zh-CN" altLang="zh-CN" sz="1200" dirty="0">
                <a:sym typeface="+mn-ea"/>
              </a:rPr>
              <a:t>数据库方便快捷的对数据进</a:t>
            </a:r>
            <a:endParaRPr lang="en-US" altLang="zh-CN" sz="1200" dirty="0"/>
          </a:p>
          <a:p>
            <a:r>
              <a:rPr lang="zh-CN" altLang="zh-CN" sz="1200" dirty="0">
                <a:sym typeface="+mn-ea"/>
              </a:rPr>
              <a:t>行有效的管理。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177350" y="3710990"/>
            <a:ext cx="2433955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/>
              <a:t>JS </a:t>
            </a:r>
            <a:r>
              <a:rPr lang="zh-CN" altLang="en-US" sz="1200" dirty="0"/>
              <a:t>可以被嵌入到 </a:t>
            </a:r>
            <a:r>
              <a:rPr lang="en-US" sz="1200" dirty="0"/>
              <a:t>HTML </a:t>
            </a:r>
            <a:r>
              <a:rPr lang="zh-CN" altLang="en-US" sz="1200" dirty="0"/>
              <a:t>的 </a:t>
            </a:r>
            <a:r>
              <a:rPr lang="en-US" sz="1200" dirty="0"/>
              <a:t>script </a:t>
            </a:r>
            <a:r>
              <a:rPr lang="zh-CN" altLang="en-US" sz="1200" dirty="0"/>
              <a:t>标签中执行。</a:t>
            </a:r>
            <a:endParaRPr lang="en-US" altLang="zh-CN" sz="1200" dirty="0"/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和其他语言可以很好的交互，并且广泛应用于各个领域。</a:t>
            </a:r>
            <a:endParaRPr sz="1200" dirty="0"/>
          </a:p>
        </p:txBody>
      </p:sp>
      <p:grpSp>
        <p:nvGrpSpPr>
          <p:cNvPr id="99" name="组合 98"/>
          <p:cNvGrpSpPr/>
          <p:nvPr/>
        </p:nvGrpSpPr>
        <p:grpSpPr>
          <a:xfrm>
            <a:off x="6140956" y="4153395"/>
            <a:ext cx="4651312" cy="1570505"/>
            <a:chOff x="6197663" y="3628348"/>
            <a:chExt cx="4651312" cy="1570505"/>
          </a:xfrm>
        </p:grpSpPr>
        <p:sp>
          <p:nvSpPr>
            <p:cNvPr id="100" name="Freeform 5"/>
            <p:cNvSpPr/>
            <p:nvPr/>
          </p:nvSpPr>
          <p:spPr bwMode="auto">
            <a:xfrm>
              <a:off x="6315074" y="3628348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9555537" y="3875460"/>
              <a:ext cx="1047939" cy="1053547"/>
            </a:xfrm>
            <a:prstGeom prst="ellipse">
              <a:avLst/>
            </a:prstGeom>
            <a:solidFill>
              <a:srgbClr val="FFFFFF"/>
            </a:solidFill>
            <a:ln w="63500">
              <a:solidFill>
                <a:srgbClr val="48698E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9760985" y="3813435"/>
              <a:ext cx="6370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05</a:t>
              </a:r>
              <a:endParaRPr lang="zh-CN" altLang="en-US" sz="3600" b="1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6197663" y="4201606"/>
              <a:ext cx="2636520" cy="82994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 </a:t>
              </a:r>
              <a:r>
                <a:rPr lang="en-US" altLang="zh-CN"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Servlet</a:t>
              </a:r>
              <a:r>
                <a:rPr lang="zh-CN" altLang="en-US"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开发技术</a:t>
              </a:r>
              <a:endParaRPr lang="zh-CN" altLang="en-US" sz="2400" b="1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  <a:p>
              <a:pPr algn="l"/>
              <a:endParaRPr lang="zh-CN" altLang="en-US" sz="2400" b="1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3239872" y="4726653"/>
            <a:ext cx="2433955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effectLst/>
              </a:rPr>
              <a:t>Java</a:t>
            </a:r>
            <a:r>
              <a:rPr lang="zh-CN" altLang="en-US" sz="1200" dirty="0">
                <a:solidFill>
                  <a:srgbClr val="000000"/>
                </a:solidFill>
                <a:effectLst/>
              </a:rPr>
              <a:t>语言是一种面向</a:t>
            </a:r>
            <a:r>
              <a:rPr lang="zh-CN" altLang="en-US" sz="1200" dirty="0">
                <a:solidFill>
                  <a:srgbClr val="000000"/>
                </a:solidFill>
              </a:rPr>
              <a:t>对象</a:t>
            </a:r>
            <a:r>
              <a:rPr lang="zh-CN" altLang="en-US" sz="1200" dirty="0">
                <a:solidFill>
                  <a:srgbClr val="000000"/>
                </a:solidFill>
                <a:effectLst/>
              </a:rPr>
              <a:t>的编程语言</a:t>
            </a:r>
            <a:r>
              <a:rPr lang="en-US" altLang="zh-CN" sz="1200" dirty="0">
                <a:solidFill>
                  <a:srgbClr val="000000"/>
                </a:solidFill>
                <a:effectLst/>
              </a:rPr>
              <a:t>,</a:t>
            </a:r>
            <a:r>
              <a:rPr lang="zh-CN" altLang="en-US" sz="1200" dirty="0">
                <a:solidFill>
                  <a:srgbClr val="000000"/>
                </a:solidFill>
                <a:effectLst/>
              </a:rPr>
              <a:t>它最大的优点就是与平台无关</a:t>
            </a:r>
            <a:r>
              <a:rPr lang="en-US" altLang="zh-CN" sz="1200" dirty="0">
                <a:solidFill>
                  <a:srgbClr val="000000"/>
                </a:solidFill>
                <a:effectLst/>
              </a:rPr>
              <a:t>.</a:t>
            </a:r>
            <a:endParaRPr lang="en-US" altLang="zh-CN" sz="1200" dirty="0">
              <a:solidFill>
                <a:srgbClr val="000000"/>
              </a:solidFill>
              <a:effectLst/>
            </a:endParaRPr>
          </a:p>
          <a:p>
            <a:r>
              <a:rPr lang="zh-CN" altLang="en-US" sz="1200" dirty="0">
                <a:solidFill>
                  <a:srgbClr val="000000"/>
                </a:solidFill>
                <a:effectLst/>
              </a:rPr>
              <a:t>“一次编写，到处运行”的特点，使其在互联网上广泛采用。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03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52731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功能模块设计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576999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功能模块设计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45910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Function module design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8" name="图片 37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206" y="1121969"/>
            <a:ext cx="9940480" cy="54338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06881" y="1438538"/>
            <a:ext cx="7075809" cy="4676129"/>
            <a:chOff x="2529600" y="1776512"/>
            <a:chExt cx="7075809" cy="4676129"/>
          </a:xfrm>
        </p:grpSpPr>
        <p:sp>
          <p:nvSpPr>
            <p:cNvPr id="31" name="Isosceles Triangle 42"/>
            <p:cNvSpPr/>
            <p:nvPr/>
          </p:nvSpPr>
          <p:spPr>
            <a:xfrm rot="13258884" flipH="1" flipV="1">
              <a:off x="5050963" y="3460537"/>
              <a:ext cx="446025" cy="1990562"/>
            </a:xfrm>
            <a:custGeom>
              <a:avLst/>
              <a:gdLst>
                <a:gd name="connsiteX0" fmla="*/ 0 w 648072"/>
                <a:gd name="connsiteY0" fmla="*/ 1232847 h 1232847"/>
                <a:gd name="connsiteX1" fmla="*/ 324036 w 648072"/>
                <a:gd name="connsiteY1" fmla="*/ 0 h 1232847"/>
                <a:gd name="connsiteX2" fmla="*/ 648072 w 648072"/>
                <a:gd name="connsiteY2" fmla="*/ 1232847 h 1232847"/>
                <a:gd name="connsiteX3" fmla="*/ 0 w 648072"/>
                <a:gd name="connsiteY3" fmla="*/ 1232847 h 1232847"/>
                <a:gd name="connsiteX0-1" fmla="*/ 0 w 375993"/>
                <a:gd name="connsiteY0-2" fmla="*/ 1232847 h 1645847"/>
                <a:gd name="connsiteX1-3" fmla="*/ 324036 w 375993"/>
                <a:gd name="connsiteY1-4" fmla="*/ 0 h 1645847"/>
                <a:gd name="connsiteX2-5" fmla="*/ 375993 w 375993"/>
                <a:gd name="connsiteY2-6" fmla="*/ 1645847 h 1645847"/>
                <a:gd name="connsiteX3-7" fmla="*/ 0 w 375993"/>
                <a:gd name="connsiteY3-8" fmla="*/ 1232847 h 1645847"/>
                <a:gd name="connsiteX0-9" fmla="*/ 0 w 386277"/>
                <a:gd name="connsiteY0-10" fmla="*/ 1232847 h 1646520"/>
                <a:gd name="connsiteX1-11" fmla="*/ 324036 w 386277"/>
                <a:gd name="connsiteY1-12" fmla="*/ 0 h 1646520"/>
                <a:gd name="connsiteX2-13" fmla="*/ 386277 w 386277"/>
                <a:gd name="connsiteY2-14" fmla="*/ 1646520 h 1646520"/>
                <a:gd name="connsiteX3-15" fmla="*/ 0 w 386277"/>
                <a:gd name="connsiteY3-16" fmla="*/ 1232847 h 1646520"/>
                <a:gd name="connsiteX0-17" fmla="*/ 0 w 390697"/>
                <a:gd name="connsiteY0-18" fmla="*/ 1222919 h 1646520"/>
                <a:gd name="connsiteX1-19" fmla="*/ 328456 w 390697"/>
                <a:gd name="connsiteY1-20" fmla="*/ 0 h 1646520"/>
                <a:gd name="connsiteX2-21" fmla="*/ 390697 w 390697"/>
                <a:gd name="connsiteY2-22" fmla="*/ 1646520 h 1646520"/>
                <a:gd name="connsiteX3-23" fmla="*/ 0 w 390697"/>
                <a:gd name="connsiteY3-24" fmla="*/ 1222919 h 1646520"/>
                <a:gd name="connsiteX0-25" fmla="*/ 0 w 385916"/>
                <a:gd name="connsiteY0-26" fmla="*/ 1228050 h 1646520"/>
                <a:gd name="connsiteX1-27" fmla="*/ 323675 w 385916"/>
                <a:gd name="connsiteY1-28" fmla="*/ 0 h 1646520"/>
                <a:gd name="connsiteX2-29" fmla="*/ 385916 w 385916"/>
                <a:gd name="connsiteY2-30" fmla="*/ 1646520 h 1646520"/>
                <a:gd name="connsiteX3-31" fmla="*/ 0 w 385916"/>
                <a:gd name="connsiteY3-32" fmla="*/ 1228050 h 1646520"/>
                <a:gd name="connsiteX0-33" fmla="*/ 0 w 388630"/>
                <a:gd name="connsiteY0-34" fmla="*/ 1176755 h 1646520"/>
                <a:gd name="connsiteX1-35" fmla="*/ 326389 w 388630"/>
                <a:gd name="connsiteY1-36" fmla="*/ 0 h 1646520"/>
                <a:gd name="connsiteX2-37" fmla="*/ 388630 w 388630"/>
                <a:gd name="connsiteY2-38" fmla="*/ 1646520 h 1646520"/>
                <a:gd name="connsiteX3-39" fmla="*/ 0 w 388630"/>
                <a:gd name="connsiteY3-40" fmla="*/ 1176755 h 1646520"/>
                <a:gd name="connsiteX0-41" fmla="*/ 0 w 394951"/>
                <a:gd name="connsiteY0-42" fmla="*/ 1231548 h 1646520"/>
                <a:gd name="connsiteX1-43" fmla="*/ 332710 w 394951"/>
                <a:gd name="connsiteY1-44" fmla="*/ 0 h 1646520"/>
                <a:gd name="connsiteX2-45" fmla="*/ 394951 w 394951"/>
                <a:gd name="connsiteY2-46" fmla="*/ 1646520 h 1646520"/>
                <a:gd name="connsiteX3-47" fmla="*/ 0 w 394951"/>
                <a:gd name="connsiteY3-48" fmla="*/ 1231548 h 16465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4951" h="1646520">
                  <a:moveTo>
                    <a:pt x="0" y="1231548"/>
                  </a:moveTo>
                  <a:lnTo>
                    <a:pt x="332710" y="0"/>
                  </a:lnTo>
                  <a:lnTo>
                    <a:pt x="394951" y="1646520"/>
                  </a:lnTo>
                  <a:lnTo>
                    <a:pt x="0" y="12315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2"/>
            <p:cNvSpPr/>
            <p:nvPr/>
          </p:nvSpPr>
          <p:spPr>
            <a:xfrm flipH="1" flipV="1">
              <a:off x="2629059" y="4677141"/>
              <a:ext cx="2159842" cy="6757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42"/>
            <p:cNvSpPr/>
            <p:nvPr/>
          </p:nvSpPr>
          <p:spPr>
            <a:xfrm rot="8341116" flipV="1">
              <a:off x="6716117" y="3467389"/>
              <a:ext cx="446025" cy="1990562"/>
            </a:xfrm>
            <a:custGeom>
              <a:avLst/>
              <a:gdLst>
                <a:gd name="connsiteX0" fmla="*/ 0 w 648072"/>
                <a:gd name="connsiteY0" fmla="*/ 1232847 h 1232847"/>
                <a:gd name="connsiteX1" fmla="*/ 324036 w 648072"/>
                <a:gd name="connsiteY1" fmla="*/ 0 h 1232847"/>
                <a:gd name="connsiteX2" fmla="*/ 648072 w 648072"/>
                <a:gd name="connsiteY2" fmla="*/ 1232847 h 1232847"/>
                <a:gd name="connsiteX3" fmla="*/ 0 w 648072"/>
                <a:gd name="connsiteY3" fmla="*/ 1232847 h 1232847"/>
                <a:gd name="connsiteX0-1" fmla="*/ 0 w 375993"/>
                <a:gd name="connsiteY0-2" fmla="*/ 1232847 h 1645847"/>
                <a:gd name="connsiteX1-3" fmla="*/ 324036 w 375993"/>
                <a:gd name="connsiteY1-4" fmla="*/ 0 h 1645847"/>
                <a:gd name="connsiteX2-5" fmla="*/ 375993 w 375993"/>
                <a:gd name="connsiteY2-6" fmla="*/ 1645847 h 1645847"/>
                <a:gd name="connsiteX3-7" fmla="*/ 0 w 375993"/>
                <a:gd name="connsiteY3-8" fmla="*/ 1232847 h 1645847"/>
                <a:gd name="connsiteX0-9" fmla="*/ 0 w 386277"/>
                <a:gd name="connsiteY0-10" fmla="*/ 1232847 h 1646520"/>
                <a:gd name="connsiteX1-11" fmla="*/ 324036 w 386277"/>
                <a:gd name="connsiteY1-12" fmla="*/ 0 h 1646520"/>
                <a:gd name="connsiteX2-13" fmla="*/ 386277 w 386277"/>
                <a:gd name="connsiteY2-14" fmla="*/ 1646520 h 1646520"/>
                <a:gd name="connsiteX3-15" fmla="*/ 0 w 386277"/>
                <a:gd name="connsiteY3-16" fmla="*/ 1232847 h 1646520"/>
                <a:gd name="connsiteX0-17" fmla="*/ 0 w 390697"/>
                <a:gd name="connsiteY0-18" fmla="*/ 1222919 h 1646520"/>
                <a:gd name="connsiteX1-19" fmla="*/ 328456 w 390697"/>
                <a:gd name="connsiteY1-20" fmla="*/ 0 h 1646520"/>
                <a:gd name="connsiteX2-21" fmla="*/ 390697 w 390697"/>
                <a:gd name="connsiteY2-22" fmla="*/ 1646520 h 1646520"/>
                <a:gd name="connsiteX3-23" fmla="*/ 0 w 390697"/>
                <a:gd name="connsiteY3-24" fmla="*/ 1222919 h 1646520"/>
                <a:gd name="connsiteX0-25" fmla="*/ 0 w 385916"/>
                <a:gd name="connsiteY0-26" fmla="*/ 1228050 h 1646520"/>
                <a:gd name="connsiteX1-27" fmla="*/ 323675 w 385916"/>
                <a:gd name="connsiteY1-28" fmla="*/ 0 h 1646520"/>
                <a:gd name="connsiteX2-29" fmla="*/ 385916 w 385916"/>
                <a:gd name="connsiteY2-30" fmla="*/ 1646520 h 1646520"/>
                <a:gd name="connsiteX3-31" fmla="*/ 0 w 385916"/>
                <a:gd name="connsiteY3-32" fmla="*/ 1228050 h 1646520"/>
                <a:gd name="connsiteX0-33" fmla="*/ 0 w 388630"/>
                <a:gd name="connsiteY0-34" fmla="*/ 1176755 h 1646520"/>
                <a:gd name="connsiteX1-35" fmla="*/ 326389 w 388630"/>
                <a:gd name="connsiteY1-36" fmla="*/ 0 h 1646520"/>
                <a:gd name="connsiteX2-37" fmla="*/ 388630 w 388630"/>
                <a:gd name="connsiteY2-38" fmla="*/ 1646520 h 1646520"/>
                <a:gd name="connsiteX3-39" fmla="*/ 0 w 388630"/>
                <a:gd name="connsiteY3-40" fmla="*/ 1176755 h 1646520"/>
                <a:gd name="connsiteX0-41" fmla="*/ 0 w 394951"/>
                <a:gd name="connsiteY0-42" fmla="*/ 1231548 h 1646520"/>
                <a:gd name="connsiteX1-43" fmla="*/ 332710 w 394951"/>
                <a:gd name="connsiteY1-44" fmla="*/ 0 h 1646520"/>
                <a:gd name="connsiteX2-45" fmla="*/ 394951 w 394951"/>
                <a:gd name="connsiteY2-46" fmla="*/ 1646520 h 1646520"/>
                <a:gd name="connsiteX3-47" fmla="*/ 0 w 394951"/>
                <a:gd name="connsiteY3-48" fmla="*/ 1231548 h 16465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4951" h="1646520">
                  <a:moveTo>
                    <a:pt x="0" y="1231548"/>
                  </a:moveTo>
                  <a:lnTo>
                    <a:pt x="332710" y="0"/>
                  </a:lnTo>
                  <a:lnTo>
                    <a:pt x="394951" y="1646520"/>
                  </a:lnTo>
                  <a:lnTo>
                    <a:pt x="0" y="12315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8"/>
            <p:cNvSpPr/>
            <p:nvPr/>
          </p:nvSpPr>
          <p:spPr>
            <a:xfrm flipV="1">
              <a:off x="7424203" y="4683993"/>
              <a:ext cx="2181206" cy="6757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42"/>
            <p:cNvSpPr/>
            <p:nvPr/>
          </p:nvSpPr>
          <p:spPr>
            <a:xfrm rot="8341116" flipH="1">
              <a:off x="4978407" y="1861214"/>
              <a:ext cx="405477" cy="1808377"/>
            </a:xfrm>
            <a:custGeom>
              <a:avLst/>
              <a:gdLst>
                <a:gd name="connsiteX0" fmla="*/ 0 w 648072"/>
                <a:gd name="connsiteY0" fmla="*/ 1232847 h 1232847"/>
                <a:gd name="connsiteX1" fmla="*/ 324036 w 648072"/>
                <a:gd name="connsiteY1" fmla="*/ 0 h 1232847"/>
                <a:gd name="connsiteX2" fmla="*/ 648072 w 648072"/>
                <a:gd name="connsiteY2" fmla="*/ 1232847 h 1232847"/>
                <a:gd name="connsiteX3" fmla="*/ 0 w 648072"/>
                <a:gd name="connsiteY3" fmla="*/ 1232847 h 1232847"/>
                <a:gd name="connsiteX0-1" fmla="*/ 0 w 375993"/>
                <a:gd name="connsiteY0-2" fmla="*/ 1232847 h 1645847"/>
                <a:gd name="connsiteX1-3" fmla="*/ 324036 w 375993"/>
                <a:gd name="connsiteY1-4" fmla="*/ 0 h 1645847"/>
                <a:gd name="connsiteX2-5" fmla="*/ 375993 w 375993"/>
                <a:gd name="connsiteY2-6" fmla="*/ 1645847 h 1645847"/>
                <a:gd name="connsiteX3-7" fmla="*/ 0 w 375993"/>
                <a:gd name="connsiteY3-8" fmla="*/ 1232847 h 1645847"/>
                <a:gd name="connsiteX0-9" fmla="*/ 0 w 386277"/>
                <a:gd name="connsiteY0-10" fmla="*/ 1232847 h 1646520"/>
                <a:gd name="connsiteX1-11" fmla="*/ 324036 w 386277"/>
                <a:gd name="connsiteY1-12" fmla="*/ 0 h 1646520"/>
                <a:gd name="connsiteX2-13" fmla="*/ 386277 w 386277"/>
                <a:gd name="connsiteY2-14" fmla="*/ 1646520 h 1646520"/>
                <a:gd name="connsiteX3-15" fmla="*/ 0 w 386277"/>
                <a:gd name="connsiteY3-16" fmla="*/ 1232847 h 1646520"/>
                <a:gd name="connsiteX0-17" fmla="*/ 0 w 390697"/>
                <a:gd name="connsiteY0-18" fmla="*/ 1222919 h 1646520"/>
                <a:gd name="connsiteX1-19" fmla="*/ 328456 w 390697"/>
                <a:gd name="connsiteY1-20" fmla="*/ 0 h 1646520"/>
                <a:gd name="connsiteX2-21" fmla="*/ 390697 w 390697"/>
                <a:gd name="connsiteY2-22" fmla="*/ 1646520 h 1646520"/>
                <a:gd name="connsiteX3-23" fmla="*/ 0 w 390697"/>
                <a:gd name="connsiteY3-24" fmla="*/ 1222919 h 1646520"/>
                <a:gd name="connsiteX0-25" fmla="*/ 0 w 385916"/>
                <a:gd name="connsiteY0-26" fmla="*/ 1228050 h 1646520"/>
                <a:gd name="connsiteX1-27" fmla="*/ 323675 w 385916"/>
                <a:gd name="connsiteY1-28" fmla="*/ 0 h 1646520"/>
                <a:gd name="connsiteX2-29" fmla="*/ 385916 w 385916"/>
                <a:gd name="connsiteY2-30" fmla="*/ 1646520 h 1646520"/>
                <a:gd name="connsiteX3-31" fmla="*/ 0 w 385916"/>
                <a:gd name="connsiteY3-32" fmla="*/ 1228050 h 1646520"/>
                <a:gd name="connsiteX0-33" fmla="*/ 0 w 388630"/>
                <a:gd name="connsiteY0-34" fmla="*/ 1176755 h 1646520"/>
                <a:gd name="connsiteX1-35" fmla="*/ 326389 w 388630"/>
                <a:gd name="connsiteY1-36" fmla="*/ 0 h 1646520"/>
                <a:gd name="connsiteX2-37" fmla="*/ 388630 w 388630"/>
                <a:gd name="connsiteY2-38" fmla="*/ 1646520 h 1646520"/>
                <a:gd name="connsiteX3-39" fmla="*/ 0 w 388630"/>
                <a:gd name="connsiteY3-40" fmla="*/ 1176755 h 1646520"/>
                <a:gd name="connsiteX0-41" fmla="*/ 0 w 394951"/>
                <a:gd name="connsiteY0-42" fmla="*/ 1231548 h 1646520"/>
                <a:gd name="connsiteX1-43" fmla="*/ 332710 w 394951"/>
                <a:gd name="connsiteY1-44" fmla="*/ 0 h 1646520"/>
                <a:gd name="connsiteX2-45" fmla="*/ 394951 w 394951"/>
                <a:gd name="connsiteY2-46" fmla="*/ 1646520 h 1646520"/>
                <a:gd name="connsiteX3-47" fmla="*/ 0 w 394951"/>
                <a:gd name="connsiteY3-48" fmla="*/ 1231548 h 16465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4951" h="1646520">
                  <a:moveTo>
                    <a:pt x="0" y="1231548"/>
                  </a:moveTo>
                  <a:lnTo>
                    <a:pt x="332710" y="0"/>
                  </a:lnTo>
                  <a:lnTo>
                    <a:pt x="394951" y="1646520"/>
                  </a:lnTo>
                  <a:lnTo>
                    <a:pt x="0" y="12315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4"/>
            <p:cNvSpPr/>
            <p:nvPr/>
          </p:nvSpPr>
          <p:spPr>
            <a:xfrm flipH="1">
              <a:off x="2629062" y="1949413"/>
              <a:ext cx="2110704" cy="61432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2"/>
            <p:cNvSpPr/>
            <p:nvPr/>
          </p:nvSpPr>
          <p:spPr>
            <a:xfrm rot="13258884">
              <a:off x="6716119" y="1776512"/>
              <a:ext cx="446025" cy="1990562"/>
            </a:xfrm>
            <a:custGeom>
              <a:avLst/>
              <a:gdLst>
                <a:gd name="connsiteX0" fmla="*/ 0 w 648072"/>
                <a:gd name="connsiteY0" fmla="*/ 1232847 h 1232847"/>
                <a:gd name="connsiteX1" fmla="*/ 324036 w 648072"/>
                <a:gd name="connsiteY1" fmla="*/ 0 h 1232847"/>
                <a:gd name="connsiteX2" fmla="*/ 648072 w 648072"/>
                <a:gd name="connsiteY2" fmla="*/ 1232847 h 1232847"/>
                <a:gd name="connsiteX3" fmla="*/ 0 w 648072"/>
                <a:gd name="connsiteY3" fmla="*/ 1232847 h 1232847"/>
                <a:gd name="connsiteX0-1" fmla="*/ 0 w 375993"/>
                <a:gd name="connsiteY0-2" fmla="*/ 1232847 h 1645847"/>
                <a:gd name="connsiteX1-3" fmla="*/ 324036 w 375993"/>
                <a:gd name="connsiteY1-4" fmla="*/ 0 h 1645847"/>
                <a:gd name="connsiteX2-5" fmla="*/ 375993 w 375993"/>
                <a:gd name="connsiteY2-6" fmla="*/ 1645847 h 1645847"/>
                <a:gd name="connsiteX3-7" fmla="*/ 0 w 375993"/>
                <a:gd name="connsiteY3-8" fmla="*/ 1232847 h 1645847"/>
                <a:gd name="connsiteX0-9" fmla="*/ 0 w 386277"/>
                <a:gd name="connsiteY0-10" fmla="*/ 1232847 h 1646520"/>
                <a:gd name="connsiteX1-11" fmla="*/ 324036 w 386277"/>
                <a:gd name="connsiteY1-12" fmla="*/ 0 h 1646520"/>
                <a:gd name="connsiteX2-13" fmla="*/ 386277 w 386277"/>
                <a:gd name="connsiteY2-14" fmla="*/ 1646520 h 1646520"/>
                <a:gd name="connsiteX3-15" fmla="*/ 0 w 386277"/>
                <a:gd name="connsiteY3-16" fmla="*/ 1232847 h 1646520"/>
                <a:gd name="connsiteX0-17" fmla="*/ 0 w 390697"/>
                <a:gd name="connsiteY0-18" fmla="*/ 1222919 h 1646520"/>
                <a:gd name="connsiteX1-19" fmla="*/ 328456 w 390697"/>
                <a:gd name="connsiteY1-20" fmla="*/ 0 h 1646520"/>
                <a:gd name="connsiteX2-21" fmla="*/ 390697 w 390697"/>
                <a:gd name="connsiteY2-22" fmla="*/ 1646520 h 1646520"/>
                <a:gd name="connsiteX3-23" fmla="*/ 0 w 390697"/>
                <a:gd name="connsiteY3-24" fmla="*/ 1222919 h 1646520"/>
                <a:gd name="connsiteX0-25" fmla="*/ 0 w 385916"/>
                <a:gd name="connsiteY0-26" fmla="*/ 1228050 h 1646520"/>
                <a:gd name="connsiteX1-27" fmla="*/ 323675 w 385916"/>
                <a:gd name="connsiteY1-28" fmla="*/ 0 h 1646520"/>
                <a:gd name="connsiteX2-29" fmla="*/ 385916 w 385916"/>
                <a:gd name="connsiteY2-30" fmla="*/ 1646520 h 1646520"/>
                <a:gd name="connsiteX3-31" fmla="*/ 0 w 385916"/>
                <a:gd name="connsiteY3-32" fmla="*/ 1228050 h 1646520"/>
                <a:gd name="connsiteX0-33" fmla="*/ 0 w 388630"/>
                <a:gd name="connsiteY0-34" fmla="*/ 1176755 h 1646520"/>
                <a:gd name="connsiteX1-35" fmla="*/ 326389 w 388630"/>
                <a:gd name="connsiteY1-36" fmla="*/ 0 h 1646520"/>
                <a:gd name="connsiteX2-37" fmla="*/ 388630 w 388630"/>
                <a:gd name="connsiteY2-38" fmla="*/ 1646520 h 1646520"/>
                <a:gd name="connsiteX3-39" fmla="*/ 0 w 388630"/>
                <a:gd name="connsiteY3-40" fmla="*/ 1176755 h 1646520"/>
                <a:gd name="connsiteX0-41" fmla="*/ 0 w 394951"/>
                <a:gd name="connsiteY0-42" fmla="*/ 1231548 h 1646520"/>
                <a:gd name="connsiteX1-43" fmla="*/ 332710 w 394951"/>
                <a:gd name="connsiteY1-44" fmla="*/ 0 h 1646520"/>
                <a:gd name="connsiteX2-45" fmla="*/ 394951 w 394951"/>
                <a:gd name="connsiteY2-46" fmla="*/ 1646520 h 1646520"/>
                <a:gd name="connsiteX3-47" fmla="*/ 0 w 394951"/>
                <a:gd name="connsiteY3-48" fmla="*/ 1231548 h 16465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4951" h="1646520">
                  <a:moveTo>
                    <a:pt x="0" y="1231548"/>
                  </a:moveTo>
                  <a:lnTo>
                    <a:pt x="332710" y="0"/>
                  </a:lnTo>
                  <a:lnTo>
                    <a:pt x="394951" y="1646520"/>
                  </a:lnTo>
                  <a:lnTo>
                    <a:pt x="0" y="12315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52"/>
            <p:cNvSpPr/>
            <p:nvPr/>
          </p:nvSpPr>
          <p:spPr>
            <a:xfrm>
              <a:off x="7424204" y="1874711"/>
              <a:ext cx="2181205" cy="6757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54"/>
            <p:cNvSpPr/>
            <p:nvPr/>
          </p:nvSpPr>
          <p:spPr>
            <a:xfrm>
              <a:off x="5605786" y="3107489"/>
              <a:ext cx="1116304" cy="1114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571999" y="3322616"/>
              <a:ext cx="11163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系统管理员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691831" y="1840328"/>
              <a:ext cx="16421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宿舍管理员管理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7837722" y="4814965"/>
              <a:ext cx="1354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宿舍管理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039265" y="2012535"/>
              <a:ext cx="1354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楼宇管理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039265" y="4814965"/>
              <a:ext cx="1354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学生管理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2554762" y="2701563"/>
              <a:ext cx="2185003" cy="994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楼宇信息的增加、删除、修改以及分类查询，并且可以管理拥有楼宇管理权限的宿舍管理员，并进行增删改查。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7420406" y="2701563"/>
              <a:ext cx="2185003" cy="532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宿舍管理员信息的增加、删除、修改以及分类查询。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7420406" y="5458073"/>
              <a:ext cx="2185003" cy="763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宿舍信息的增加、删除、修改以及分类查询，并可以进行分楼宇的宿舍查询。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2529600" y="5458073"/>
              <a:ext cx="2185003" cy="994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学生信息的增加、删除、修改以及分类查询，新添加的信息需要通过学生的入住或迁出进行状态的更改。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60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576999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功能模块设计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45910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Function module design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1469</Words>
  <Application>WPS 演示</Application>
  <PresentationFormat>宽屏</PresentationFormat>
  <Paragraphs>200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华文仿宋</vt:lpstr>
      <vt:lpstr>印品黑体</vt:lpstr>
      <vt:lpstr>黑体</vt:lpstr>
      <vt:lpstr>方正粗宋简体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ningn</cp:lastModifiedBy>
  <cp:revision>40</cp:revision>
  <dcterms:created xsi:type="dcterms:W3CDTF">2017-05-25T05:33:00Z</dcterms:created>
  <dcterms:modified xsi:type="dcterms:W3CDTF">2022-04-17T04:09:28Z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commondata">
    <vt:lpwstr>eyJoZGlkIjoiYmRkZGIxNDljZGU0ODhiMjEyMTE0YTgyZGYyM2JmMTUifQ==</vt:lpwstr>
  </property>
  <property fmtid="{D5CDD505-2E9C-101B-9397-08002B2CF9AE}" pid="4" name="ICV">
    <vt:lpwstr>C703F1E92AAE4B68871E2E36C08924D8</vt:lpwstr>
  </property>
</Properties>
</file>