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60" r:id="rId8"/>
    <p:sldId id="261" r:id="rId9"/>
    <p:sldId id="294" r:id="rId10"/>
    <p:sldId id="286" r:id="rId11"/>
    <p:sldId id="284" r:id="rId12"/>
    <p:sldId id="287" r:id="rId13"/>
    <p:sldId id="289" r:id="rId14"/>
    <p:sldId id="290" r:id="rId15"/>
    <p:sldId id="291" r:id="rId16"/>
    <p:sldId id="292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>
      <p:cViewPr>
        <p:scale>
          <a:sx n="150" d="100"/>
          <a:sy n="150" d="100"/>
        </p:scale>
        <p:origin x="2832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3/27/2022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1243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Sean Hung</a:t>
            </a:r>
          </a:p>
          <a:p>
            <a:pPr marL="0" indent="0">
              <a:buNone/>
            </a:pPr>
            <a:r>
              <a:rPr lang="en-US" dirty="0"/>
              <a:t>Yu-Kai Wang</a:t>
            </a:r>
          </a:p>
          <a:p>
            <a:pPr marL="0" indent="0">
              <a:buNone/>
            </a:pPr>
            <a:r>
              <a:rPr lang="en-US" dirty="0"/>
              <a:t>Jonathon Li</a:t>
            </a:r>
          </a:p>
          <a:p>
            <a:pPr marL="0" indent="0">
              <a:buNone/>
            </a:pPr>
            <a:r>
              <a:rPr lang="en-US" dirty="0"/>
              <a:t>Matt Uryga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43" y="3886200"/>
            <a:ext cx="8599111" cy="859055"/>
          </a:xfrm>
        </p:spPr>
        <p:txBody>
          <a:bodyPr>
            <a:normAutofit/>
          </a:bodyPr>
          <a:lstStyle/>
          <a:p>
            <a:r>
              <a:rPr lang="en-US" sz="4600" dirty="0"/>
              <a:t>Challenges and Problems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6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Challenges and Problems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1499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566863"/>
            <a:ext cx="5157787" cy="823912"/>
          </a:xfrm>
        </p:spPr>
        <p:txBody>
          <a:bodyPr>
            <a:normAutofit/>
          </a:bodyPr>
          <a:lstStyle/>
          <a:p>
            <a:r>
              <a:rPr lang="en-US" sz="2500" dirty="0"/>
              <a:t>Twitter Scraping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535113"/>
            <a:ext cx="5157788" cy="823912"/>
          </a:xfrm>
        </p:spPr>
        <p:txBody>
          <a:bodyPr>
            <a:normAutofit/>
          </a:bodyPr>
          <a:lstStyle/>
          <a:p>
            <a:r>
              <a:rPr lang="en-US" sz="2500" dirty="0"/>
              <a:t>Historical Price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48656" y="2111375"/>
            <a:ext cx="5279032" cy="1584325"/>
          </a:xfrm>
        </p:spPr>
        <p:txBody>
          <a:bodyPr/>
          <a:lstStyle/>
          <a:p>
            <a:r>
              <a:rPr lang="en-US" dirty="0"/>
              <a:t>Twitter API does not let you access tweets from more than 7 days ago</a:t>
            </a:r>
          </a:p>
          <a:p>
            <a:r>
              <a:rPr lang="en-US" dirty="0"/>
              <a:t>We decided to use Twitter for </a:t>
            </a:r>
            <a:r>
              <a:rPr lang="en-US" dirty="0" err="1"/>
              <a:t>realtime</a:t>
            </a:r>
            <a:r>
              <a:rPr lang="en-US" dirty="0"/>
              <a:t> sentiment scraping only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2111375"/>
            <a:ext cx="5183188" cy="1584325"/>
          </a:xfrm>
        </p:spPr>
        <p:txBody>
          <a:bodyPr/>
          <a:lstStyle/>
          <a:p>
            <a:r>
              <a:rPr lang="en-US" dirty="0"/>
              <a:t>Historical price data fetched through the </a:t>
            </a:r>
            <a:r>
              <a:rPr lang="en-US" dirty="0" err="1"/>
              <a:t>Binance</a:t>
            </a:r>
            <a:r>
              <a:rPr lang="en-US" dirty="0"/>
              <a:t> API is lacking for some coins</a:t>
            </a:r>
          </a:p>
          <a:p>
            <a:pPr lvl="1"/>
            <a:r>
              <a:rPr lang="en-US" dirty="0"/>
              <a:t>Recorded prices only go back so far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1CF485D-2F7A-4903-968D-FA9EB8B25164}"/>
              </a:ext>
            </a:extLst>
          </p:cNvPr>
          <p:cNvSpPr txBox="1">
            <a:spLocks/>
          </p:cNvSpPr>
          <p:nvPr/>
        </p:nvSpPr>
        <p:spPr>
          <a:xfrm>
            <a:off x="444500" y="392271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BERT Implementation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6311758-F551-4E66-8B5A-FEBFF1593A84}"/>
              </a:ext>
            </a:extLst>
          </p:cNvPr>
          <p:cNvSpPr txBox="1">
            <a:spLocks/>
          </p:cNvSpPr>
          <p:nvPr/>
        </p:nvSpPr>
        <p:spPr>
          <a:xfrm>
            <a:off x="6500812" y="3890963"/>
            <a:ext cx="5157789" cy="823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Procrastination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4AD8FF8-03C3-41B4-8368-63C35C36E933}"/>
              </a:ext>
            </a:extLst>
          </p:cNvPr>
          <p:cNvSpPr txBox="1">
            <a:spLocks/>
          </p:cNvSpPr>
          <p:nvPr/>
        </p:nvSpPr>
        <p:spPr>
          <a:xfrm>
            <a:off x="348656" y="4467225"/>
            <a:ext cx="5279033" cy="1584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BERT is hard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83A097E-FB56-4456-93FF-6B2D62E41EB1}"/>
              </a:ext>
            </a:extLst>
          </p:cNvPr>
          <p:cNvSpPr txBox="1">
            <a:spLocks/>
          </p:cNvSpPr>
          <p:nvPr/>
        </p:nvSpPr>
        <p:spPr>
          <a:xfrm>
            <a:off x="6475412" y="4467225"/>
            <a:ext cx="5183188" cy="1584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Turns out that we are very good at putting things off until later on</a:t>
            </a:r>
          </a:p>
        </p:txBody>
      </p:sp>
    </p:spTree>
    <p:extLst>
      <p:ext uri="{BB962C8B-B14F-4D97-AF65-F5344CB8AC3E}">
        <p14:creationId xmlns:p14="http://schemas.microsoft.com/office/powerpoint/2010/main" val="263343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Challenges and Problems (cont’d)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517106" y="1960563"/>
            <a:ext cx="5157787" cy="823912"/>
          </a:xfrm>
        </p:spPr>
        <p:txBody>
          <a:bodyPr>
            <a:normAutofit/>
          </a:bodyPr>
          <a:lstStyle/>
          <a:p>
            <a:r>
              <a:rPr lang="en-US" sz="2500" dirty="0"/>
              <a:t>Jon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421262" y="2505075"/>
            <a:ext cx="5279032" cy="15843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0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43" y="3886200"/>
            <a:ext cx="8599111" cy="859055"/>
          </a:xfrm>
        </p:spPr>
        <p:txBody>
          <a:bodyPr>
            <a:normAutofit/>
          </a:bodyPr>
          <a:lstStyle/>
          <a:p>
            <a:r>
              <a:rPr lang="en-US" sz="4600" dirty="0"/>
              <a:t>Looking Ahead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76401"/>
            <a:ext cx="5157787" cy="823912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Accounting for Realtime </a:t>
            </a:r>
          </a:p>
          <a:p>
            <a:r>
              <a:rPr lang="en-US" sz="2500" dirty="0"/>
              <a:t>Price and News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827213"/>
            <a:ext cx="5157788" cy="823912"/>
          </a:xfrm>
        </p:spPr>
        <p:txBody>
          <a:bodyPr>
            <a:normAutofit/>
          </a:bodyPr>
          <a:lstStyle/>
          <a:p>
            <a:r>
              <a:rPr lang="en-US" sz="2500" dirty="0"/>
              <a:t>Aggregate Similarity Algorithm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48656" y="2651125"/>
            <a:ext cx="5279032" cy="3825875"/>
          </a:xfrm>
        </p:spPr>
        <p:txBody>
          <a:bodyPr/>
          <a:lstStyle/>
          <a:p>
            <a:r>
              <a:rPr lang="en-US" dirty="0"/>
              <a:t>We are currently only using historical price data to determine similarity and buy/sell signals</a:t>
            </a:r>
          </a:p>
          <a:p>
            <a:r>
              <a:rPr lang="en-US" dirty="0"/>
              <a:t>Most of the framework is already in place, we just have to implement </a:t>
            </a:r>
            <a:r>
              <a:rPr lang="en-US" dirty="0" err="1"/>
              <a:t>realtime</a:t>
            </a:r>
            <a:r>
              <a:rPr lang="en-US" dirty="0"/>
              <a:t> processing</a:t>
            </a:r>
          </a:p>
          <a:p>
            <a:r>
              <a:rPr lang="en-US" dirty="0"/>
              <a:t>As stated before, we will be using Twitter for getting </a:t>
            </a:r>
            <a:r>
              <a:rPr lang="en-US" dirty="0" err="1"/>
              <a:t>realtime</a:t>
            </a:r>
            <a:r>
              <a:rPr lang="en-US" dirty="0"/>
              <a:t> news, and the </a:t>
            </a:r>
            <a:r>
              <a:rPr lang="en-US" dirty="0" err="1"/>
              <a:t>Binance</a:t>
            </a:r>
            <a:r>
              <a:rPr lang="en-US" dirty="0"/>
              <a:t> API for prices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2651125"/>
            <a:ext cx="5183188" cy="3825875"/>
          </a:xfrm>
        </p:spPr>
        <p:txBody>
          <a:bodyPr/>
          <a:lstStyle/>
          <a:p>
            <a:r>
              <a:rPr lang="en-US" dirty="0"/>
              <a:t>Ultimately, we want to attempt to combine these various similarity metrics into some kind of weighted algorithm that performs better than any of its individual components</a:t>
            </a:r>
          </a:p>
        </p:txBody>
      </p:sp>
    </p:spTree>
    <p:extLst>
      <p:ext uri="{BB962C8B-B14F-4D97-AF65-F5344CB8AC3E}">
        <p14:creationId xmlns:p14="http://schemas.microsoft.com/office/powerpoint/2010/main" val="7216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End Goals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Data scraping from Twitter/Reddit</a:t>
            </a:r>
          </a:p>
          <a:p>
            <a:r>
              <a:rPr lang="en-US" sz="2400" dirty="0"/>
              <a:t>Utilization of different similarity metrics to determine if two cryptocurrencies are likely to have similar price movement</a:t>
            </a:r>
          </a:p>
          <a:p>
            <a:r>
              <a:rPr lang="en-US" sz="2400" dirty="0"/>
              <a:t>Implementation of emotion-oriented clustering to include general sentiment in predicted outcome</a:t>
            </a:r>
          </a:p>
          <a:p>
            <a:r>
              <a:rPr lang="en-US" sz="2400" dirty="0"/>
              <a:t>Prediction of crypto price movement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43" y="3886200"/>
            <a:ext cx="8599111" cy="859055"/>
          </a:xfrm>
        </p:spPr>
        <p:txBody>
          <a:bodyPr>
            <a:normAutofit/>
          </a:bodyPr>
          <a:lstStyle/>
          <a:p>
            <a:r>
              <a:rPr lang="en-US" sz="4600" dirty="0"/>
              <a:t>Current Progress and Findings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and Findings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Price History and Current Price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528763"/>
            <a:ext cx="5157788" cy="823912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Reddit Scraping and </a:t>
            </a:r>
          </a:p>
          <a:p>
            <a:r>
              <a:rPr lang="en-US" sz="2500" dirty="0"/>
              <a:t>Sentiment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48656" y="2505075"/>
            <a:ext cx="5279032" cy="3684588"/>
          </a:xfrm>
        </p:spPr>
        <p:txBody>
          <a:bodyPr/>
          <a:lstStyle/>
          <a:p>
            <a:r>
              <a:rPr lang="en-US" dirty="0"/>
              <a:t>We are getting price history from </a:t>
            </a:r>
            <a:r>
              <a:rPr lang="en-US" dirty="0" err="1"/>
              <a:t>Binance</a:t>
            </a:r>
            <a:endParaRPr lang="en-US" dirty="0"/>
          </a:p>
          <a:p>
            <a:pPr lvl="1"/>
            <a:r>
              <a:rPr lang="en-US" dirty="0"/>
              <a:t>This data also includes volume and OHLC prices</a:t>
            </a:r>
          </a:p>
          <a:p>
            <a:pPr lvl="1"/>
            <a:r>
              <a:rPr lang="en-US" dirty="0"/>
              <a:t>We are using 30m bars</a:t>
            </a:r>
          </a:p>
          <a:p>
            <a:r>
              <a:rPr lang="en-US" dirty="0"/>
              <a:t>We are Yahoo Finance to fetch </a:t>
            </a:r>
            <a:r>
              <a:rPr lang="en-US" dirty="0" err="1"/>
              <a:t>realtime</a:t>
            </a:r>
            <a:r>
              <a:rPr lang="en-US" dirty="0"/>
              <a:t> data</a:t>
            </a:r>
          </a:p>
          <a:p>
            <a:r>
              <a:rPr lang="en-US" dirty="0" err="1"/>
              <a:t>TALib</a:t>
            </a:r>
            <a:r>
              <a:rPr lang="en-US" dirty="0"/>
              <a:t> is being used for easy access to various indicators</a:t>
            </a:r>
          </a:p>
          <a:p>
            <a:r>
              <a:rPr lang="en-US" dirty="0"/>
              <a:t>Price history and other data is being stored as a graph</a:t>
            </a:r>
          </a:p>
          <a:p>
            <a:pPr lvl="1"/>
            <a:r>
              <a:rPr lang="en-US" dirty="0"/>
              <a:t>Unique crypto currencies are the nodes</a:t>
            </a:r>
          </a:p>
          <a:p>
            <a:pPr lvl="1"/>
            <a:r>
              <a:rPr lang="en-US" dirty="0"/>
              <a:t>Edges contain several different weights, one for each similarity metric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r>
              <a:rPr lang="en-US" dirty="0"/>
              <a:t>For every Reddit post on r/Cryptocurrency with a specific query, the following data is collected:</a:t>
            </a:r>
          </a:p>
          <a:p>
            <a:pPr lvl="1"/>
            <a:r>
              <a:rPr lang="en-US" dirty="0"/>
              <a:t>Post date and time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Author</a:t>
            </a:r>
          </a:p>
          <a:p>
            <a:pPr lvl="1"/>
            <a:r>
              <a:rPr lang="en-US" dirty="0"/>
              <a:t>Flair</a:t>
            </a:r>
          </a:p>
          <a:p>
            <a:pPr lvl="1"/>
            <a:r>
              <a:rPr lang="en-US" dirty="0"/>
              <a:t>Post ID</a:t>
            </a:r>
          </a:p>
          <a:p>
            <a:r>
              <a:rPr lang="en-US" dirty="0"/>
              <a:t>Sentiment analysis is being done with BERT</a:t>
            </a:r>
          </a:p>
          <a:p>
            <a:pPr lvl="1"/>
            <a:r>
              <a:rPr lang="en-US" dirty="0"/>
              <a:t>Model used is </a:t>
            </a: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Hugging Face-</a:t>
            </a:r>
            <a:r>
              <a:rPr lang="en-US" b="0" i="0" dirty="0" err="1">
                <a:solidFill>
                  <a:srgbClr val="DCDDDE"/>
                </a:solidFill>
                <a:effectLst/>
                <a:latin typeface="Whitney"/>
              </a:rPr>
              <a:t>bert</a:t>
            </a: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-base-uncased</a:t>
            </a:r>
          </a:p>
          <a:p>
            <a:pPr lvl="1"/>
            <a:r>
              <a:rPr lang="en-US" dirty="0"/>
              <a:t>Accuracy is &gt;90%</a:t>
            </a:r>
          </a:p>
          <a:p>
            <a:pPr lvl="1"/>
            <a:r>
              <a:rPr lang="en-US" dirty="0"/>
              <a:t>Posts are being classified as bullish, bearish, or neutral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452563"/>
            <a:ext cx="5157787" cy="823912"/>
          </a:xfrm>
        </p:spPr>
        <p:txBody>
          <a:bodyPr>
            <a:normAutofit/>
          </a:bodyPr>
          <a:lstStyle/>
          <a:p>
            <a:r>
              <a:rPr lang="en-US" sz="2500" dirty="0"/>
              <a:t>T-distributed Stochastic Neighbor Embedding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48656" y="2505075"/>
            <a:ext cx="5279032" cy="3684588"/>
          </a:xfrm>
        </p:spPr>
        <p:txBody>
          <a:bodyPr/>
          <a:lstStyle/>
          <a:p>
            <a:r>
              <a:rPr lang="en-US" dirty="0"/>
              <a:t>For each crypto assets, we have a list of metadata associated with it</a:t>
            </a:r>
          </a:p>
          <a:p>
            <a:pPr lvl="1"/>
            <a:r>
              <a:rPr lang="en-US" dirty="0"/>
              <a:t>Max supply, market cap, circulating supply, etc.</a:t>
            </a:r>
          </a:p>
          <a:p>
            <a:r>
              <a:rPr lang="en-US" dirty="0"/>
              <a:t>To aggregate these values, we trained a T-SNE model to compress these features into </a:t>
            </a:r>
            <a:br>
              <a:rPr lang="en-US" dirty="0"/>
            </a:br>
            <a:r>
              <a:rPr lang="en-US" dirty="0"/>
              <a:t>2-dimensional space</a:t>
            </a:r>
          </a:p>
          <a:p>
            <a:r>
              <a:rPr lang="en-US" dirty="0"/>
              <a:t>We then use K-means clustering to categorize the crypto assets with the T-SNE embedding</a:t>
            </a:r>
          </a:p>
          <a:p>
            <a:r>
              <a:rPr lang="en-US" dirty="0"/>
              <a:t>This </a:t>
            </a:r>
            <a:r>
              <a:rPr lang="en-US" dirty="0" err="1"/>
              <a:t>artifical</a:t>
            </a:r>
            <a:r>
              <a:rPr lang="en-US" dirty="0"/>
              <a:t> feature can represents the metadata of each crypto to a certain degree</a:t>
            </a:r>
          </a:p>
        </p:txBody>
      </p:sp>
      <p:pic>
        <p:nvPicPr>
          <p:cNvPr id="13" name="Picture 12" descr="Fireworks in the sky&#10;&#10;Description automatically generated with medium confidence">
            <a:extLst>
              <a:ext uri="{FF2B5EF4-FFF2-40B4-BE49-F238E27FC236}">
                <a16:creationId xmlns:a16="http://schemas.microsoft.com/office/drawing/2014/main" id="{254C06C4-7557-4627-8C16-80105BBA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1" y="1027229"/>
            <a:ext cx="7410449" cy="540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Regression Similarity</a:t>
            </a:r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2DC3386A-9EEC-4CD1-A4E7-24E8EF8D3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130" y="1257300"/>
            <a:ext cx="6189130" cy="4978168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E9AE9DC-ABB0-49DC-A63B-B9CD7ABDB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549" y="1257300"/>
            <a:ext cx="6189130" cy="497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6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Regression Similarity (cont’d)</a:t>
            </a:r>
          </a:p>
        </p:txBody>
      </p: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88648B8D-4599-3873-900E-19A59146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B2A5DB37-80CC-C297-FB66-19A5020F3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4"/>
            <a:ext cx="4420735" cy="4927535"/>
          </a:xfrm>
        </p:spPr>
        <p:txBody>
          <a:bodyPr/>
          <a:lstStyle/>
          <a:p>
            <a:r>
              <a:rPr lang="en-US" dirty="0"/>
              <a:t>This is a visualization of 8 different cryptocurrencies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linear regression has been computed for every edge, and the edge’s weight is the r^2 value for the regression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Darker edges have a stronger correlation than lighter edges</a:t>
            </a:r>
          </a:p>
        </p:txBody>
      </p:sp>
      <p:pic>
        <p:nvPicPr>
          <p:cNvPr id="16" name="Picture 15" descr="Chart, radar chart&#10;&#10;Description automatically generated">
            <a:extLst>
              <a:ext uri="{FF2B5EF4-FFF2-40B4-BE49-F238E27FC236}">
                <a16:creationId xmlns:a16="http://schemas.microsoft.com/office/drawing/2014/main" id="{29EF562D-FDDB-4494-A6C4-D29FF7B20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706" y="939800"/>
            <a:ext cx="5986914" cy="59869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Regression Similarity (cont’d)</a:t>
            </a:r>
          </a:p>
        </p:txBody>
      </p: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88648B8D-4599-3873-900E-19A59146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ACCA164-04E2-4AE6-8C5C-56E78B4E7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187" y="1131637"/>
            <a:ext cx="5491413" cy="5491413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E565B7C-120E-4BBC-9E49-73BB800C2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4"/>
            <a:ext cx="4420735" cy="4927535"/>
          </a:xfrm>
        </p:spPr>
        <p:txBody>
          <a:bodyPr/>
          <a:lstStyle/>
          <a:p>
            <a:r>
              <a:rPr lang="en-US" dirty="0"/>
              <a:t>This is the same visualization but with 18 cryptocurrencies</a:t>
            </a:r>
          </a:p>
        </p:txBody>
      </p:sp>
    </p:spTree>
    <p:extLst>
      <p:ext uri="{BB962C8B-B14F-4D97-AF65-F5344CB8AC3E}">
        <p14:creationId xmlns:p14="http://schemas.microsoft.com/office/powerpoint/2010/main" val="369071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157</TotalTime>
  <Words>512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Trade Gothic LT Pro</vt:lpstr>
      <vt:lpstr>Trebuchet MS</vt:lpstr>
      <vt:lpstr>Whitney</vt:lpstr>
      <vt:lpstr>Office Theme</vt:lpstr>
      <vt:lpstr>Project Update</vt:lpstr>
      <vt:lpstr>Overview</vt:lpstr>
      <vt:lpstr>End Goals</vt:lpstr>
      <vt:lpstr>Current Progress and Findings</vt:lpstr>
      <vt:lpstr>Current Progress and Findings</vt:lpstr>
      <vt:lpstr>T-SNE</vt:lpstr>
      <vt:lpstr>Regression Similarity</vt:lpstr>
      <vt:lpstr>Regression Similarity (cont’d)</vt:lpstr>
      <vt:lpstr>Regression Similarity (cont’d)</vt:lpstr>
      <vt:lpstr>Challenges and Problems</vt:lpstr>
      <vt:lpstr>Challenges and Problems</vt:lpstr>
      <vt:lpstr>Challenges and Problems (cont’d)</vt:lpstr>
      <vt:lpstr>Looking Ahead</vt:lpstr>
      <vt:lpstr>Looking Ahead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</dc:title>
  <dc:creator>Uryga, Matthew</dc:creator>
  <cp:lastModifiedBy>Uryga, Matthew</cp:lastModifiedBy>
  <cp:revision>2</cp:revision>
  <dcterms:created xsi:type="dcterms:W3CDTF">2022-03-27T21:35:28Z</dcterms:created>
  <dcterms:modified xsi:type="dcterms:W3CDTF">2022-03-28T00:12:44Z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