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9"/>
  </p:notesMasterIdLst>
  <p:sldIdLst>
    <p:sldId id="275" r:id="rId3"/>
    <p:sldId id="261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11/28/2012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Use the concept of “borrowing”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Use </a:t>
            </a:r>
            <a:r>
              <a:rPr lang="en-GB" dirty="0" smtClean="0">
                <a:latin typeface="Arial" charset="0"/>
                <a:cs typeface="Arial" charset="0"/>
              </a:rPr>
              <a:t>b</a:t>
            </a:r>
            <a:r>
              <a:rPr lang="en-GB" dirty="0" smtClean="0">
                <a:latin typeface="Arial" charset="0"/>
                <a:cs typeface="Arial" charset="0"/>
              </a:rPr>
              <a:t>asic operations from binary addition, but in reverse.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Important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10  -  1  = 1</a:t>
            </a:r>
            <a:endParaRPr lang="en-GB" b="1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110000 - 10111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48-23)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</a:t>
            </a:r>
            <a:r>
              <a:rPr lang="en-IE" dirty="0" smtClean="0">
                <a:latin typeface="Arial" charset="0"/>
                <a:cs typeface="Arial" charset="0"/>
              </a:rPr>
              <a:t>Subtraction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Addition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Additional Skill : Left Shifting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1101 </a:t>
            </a:r>
            <a:r>
              <a:rPr lang="en-GB" b="1" dirty="0" smtClean="0">
                <a:latin typeface="Arial" charset="0"/>
                <a:cs typeface="Arial" charset="0"/>
              </a:rPr>
              <a:t>x</a:t>
            </a:r>
            <a:r>
              <a:rPr lang="en-GB" b="1" dirty="0" smtClean="0">
                <a:latin typeface="Arial" charset="0"/>
                <a:cs typeface="Arial" charset="0"/>
              </a:rPr>
              <a:t> 1101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13 x 13)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</a:t>
            </a:r>
            <a:r>
              <a:rPr lang="en-IE" dirty="0" smtClean="0">
                <a:latin typeface="Arial" charset="0"/>
                <a:cs typeface="Arial" charset="0"/>
              </a:rPr>
              <a:t>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Subtraction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division  :  </a:t>
            </a:r>
            <a:r>
              <a:rPr lang="en-GB" b="1" dirty="0" smtClean="0">
                <a:latin typeface="Arial" charset="0"/>
                <a:cs typeface="Arial" charset="0"/>
              </a:rPr>
              <a:t>111011 </a:t>
            </a:r>
            <a:r>
              <a:rPr lang="en-IE" dirty="0" smtClean="0"/>
              <a:t>÷ </a:t>
            </a:r>
            <a:r>
              <a:rPr lang="en-GB" b="1" dirty="0" smtClean="0">
                <a:latin typeface="Arial" charset="0"/>
                <a:cs typeface="Arial" charset="0"/>
              </a:rPr>
              <a:t> 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Q7 pg 17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</a:t>
            </a:r>
            <a:r>
              <a:rPr lang="en-GB" dirty="0" smtClean="0">
                <a:latin typeface="Arial" charset="0"/>
                <a:cs typeface="Arial" charset="0"/>
              </a:rPr>
              <a:t>59 </a:t>
            </a:r>
            <a:r>
              <a:rPr lang="en-IE" dirty="0" smtClean="0">
                <a:latin typeface="Arial" charset="0"/>
                <a:cs typeface="Arial" charset="0"/>
              </a:rPr>
              <a:t>÷ </a:t>
            </a:r>
            <a:r>
              <a:rPr lang="en-GB" dirty="0" smtClean="0">
                <a:latin typeface="Arial" charset="0"/>
                <a:cs typeface="Arial" charset="0"/>
              </a:rPr>
              <a:t> 5</a:t>
            </a:r>
            <a:r>
              <a:rPr lang="en-GB" dirty="0" smtClean="0">
                <a:latin typeface="Arial" charset="0"/>
                <a:cs typeface="Arial" charset="0"/>
              </a:rPr>
              <a:t>)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</a:t>
            </a:r>
            <a:r>
              <a:rPr lang="en-IE" dirty="0" smtClean="0">
                <a:latin typeface="Arial" charset="0"/>
                <a:cs typeface="Arial" charset="0"/>
              </a:rPr>
              <a:t>Division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8347" y="2395471"/>
          <a:ext cx="57311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</a:tblGrid>
              <a:tr h="231819"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a Hexadecimal to Decimal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15165"/>
          <a:ext cx="6096000" cy="262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74879"/>
                <a:gridCol w="749121"/>
                <a:gridCol w="762000"/>
                <a:gridCol w="762000"/>
                <a:gridCol w="762000"/>
              </a:tblGrid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14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</a:t>
            </a:r>
            <a:r>
              <a:rPr lang="en-IE" dirty="0" smtClean="0">
                <a:latin typeface="Arial" charset="0"/>
                <a:cs typeface="Arial" charset="0"/>
              </a:rPr>
              <a:t>hexadecimal </a:t>
            </a:r>
            <a:r>
              <a:rPr lang="en-IE" dirty="0" smtClean="0">
                <a:latin typeface="Arial" charset="0"/>
                <a:cs typeface="Arial" charset="0"/>
              </a:rPr>
              <a:t>numbers to </a:t>
            </a:r>
            <a:r>
              <a:rPr lang="en-IE" dirty="0" smtClean="0">
                <a:latin typeface="Arial" charset="0"/>
                <a:cs typeface="Arial" charset="0"/>
              </a:rPr>
              <a:t>decimal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the number (A5d)</a:t>
            </a:r>
            <a:r>
              <a:rPr lang="en-IE" sz="1400" dirty="0" smtClean="0">
                <a:latin typeface="Arial" charset="0"/>
                <a:cs typeface="Arial" charset="0"/>
              </a:rPr>
              <a:t>16</a:t>
            </a:r>
            <a:r>
              <a:rPr lang="en-IE" dirty="0" smtClean="0">
                <a:latin typeface="Arial" charset="0"/>
                <a:cs typeface="Arial" charset="0"/>
              </a:rPr>
              <a:t>  </a:t>
            </a:r>
            <a:r>
              <a:rPr lang="en-IE" dirty="0" smtClean="0">
                <a:latin typeface="Arial" charset="0"/>
                <a:cs typeface="Arial" charset="0"/>
              </a:rPr>
              <a:t>to </a:t>
            </a:r>
            <a:r>
              <a:rPr lang="en-IE" dirty="0" smtClean="0">
                <a:latin typeface="Arial" charset="0"/>
                <a:cs typeface="Arial" charset="0"/>
              </a:rPr>
              <a:t>decimal form (Answer :  2653)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Based on Question 10, page 17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(Recall  - anything to the power of zero is 1)</a:t>
            </a:r>
          </a:p>
          <a:p>
            <a:pPr marL="358775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 x 16                 +           5 x 16           +        D  x 16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Section: </a:t>
            </a:r>
            <a:r>
              <a:rPr lang="en-IE" dirty="0" smtClean="0"/>
              <a:t>Set Theory and Binary Operations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</a:p>
          <a:p>
            <a:r>
              <a:rPr lang="en-IE" dirty="0" smtClean="0"/>
              <a:t>Venn Diagrams </a:t>
            </a:r>
          </a:p>
          <a:p>
            <a:r>
              <a:rPr lang="en-IE" dirty="0" smtClean="0"/>
              <a:t>Power Sets</a:t>
            </a:r>
          </a:p>
          <a:p>
            <a:r>
              <a:rPr lang="en-IE" dirty="0" smtClean="0"/>
              <a:t>Notation:   Union “U” and Intersection “</a:t>
            </a:r>
            <a:r>
              <a:rPr lang="en-IE" b="1" dirty="0" smtClean="0"/>
              <a:t>∩”</a:t>
            </a:r>
          </a:p>
          <a:p>
            <a:pPr lvl="1"/>
            <a:r>
              <a:rPr lang="en-IE" dirty="0" smtClean="0"/>
              <a:t>Relationship with Logical “AND” and “OR</a:t>
            </a:r>
            <a:r>
              <a:rPr lang="en-IE" dirty="0" smtClean="0"/>
              <a:t>” in Chapter 3.</a:t>
            </a:r>
          </a:p>
          <a:p>
            <a:r>
              <a:rPr lang="en-IE" dirty="0" smtClean="0"/>
              <a:t>Complement of  A is denoted “A</a:t>
            </a:r>
            <a:r>
              <a:rPr lang="en-IE" baseline="30000" dirty="0" smtClean="0"/>
              <a:t>/ ”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6365" y="1673785"/>
          <a:ext cx="76758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74"/>
                <a:gridCol w="620238"/>
                <a:gridCol w="606708"/>
                <a:gridCol w="1141804"/>
                <a:gridCol w="1308725"/>
                <a:gridCol w="1227941"/>
                <a:gridCol w="1195625"/>
                <a:gridCol w="938295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First two chapter of 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2 </a:t>
            </a:r>
            <a:r>
              <a:rPr lang="en-IE" dirty="0" smtClean="0">
                <a:latin typeface="Arial" charset="0"/>
                <a:cs typeface="Arial" charset="0"/>
              </a:rPr>
              <a:t>: Set </a:t>
            </a:r>
            <a:r>
              <a:rPr lang="en-IE" dirty="0" smtClean="0">
                <a:latin typeface="Arial" charset="0"/>
                <a:cs typeface="Arial" charset="0"/>
              </a:rPr>
              <a:t>Theory and Binary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</a:t>
            </a:r>
            <a:r>
              <a:rPr lang="en-GB" dirty="0" smtClean="0">
                <a:latin typeface="Arial" charset="0"/>
                <a:cs typeface="Arial" charset="0"/>
              </a:rPr>
              <a:t>c</a:t>
            </a:r>
            <a:r>
              <a:rPr lang="en-GB" dirty="0" smtClean="0">
                <a:latin typeface="Arial" charset="0"/>
                <a:cs typeface="Arial" charset="0"/>
              </a:rPr>
              <a:t>hapter </a:t>
            </a:r>
            <a:r>
              <a:rPr lang="en-GB" dirty="0" smtClean="0">
                <a:latin typeface="Arial" charset="0"/>
                <a:cs typeface="Arial" charset="0"/>
              </a:rPr>
              <a:t>r</a:t>
            </a:r>
            <a:r>
              <a:rPr lang="en-GB" dirty="0" smtClean="0">
                <a:latin typeface="Arial" charset="0"/>
                <a:cs typeface="Arial" charset="0"/>
              </a:rPr>
              <a:t>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</a:t>
            </a:r>
            <a:r>
              <a:rPr lang="en-GB" dirty="0" smtClean="0">
                <a:latin typeface="Arial" charset="0"/>
                <a:cs typeface="Arial" charset="0"/>
              </a:rPr>
              <a:t>p</a:t>
            </a:r>
            <a:r>
              <a:rPr lang="en-GB" dirty="0" smtClean="0">
                <a:latin typeface="Arial" charset="0"/>
                <a:cs typeface="Arial" charset="0"/>
              </a:rPr>
              <a:t>aper </a:t>
            </a:r>
            <a:r>
              <a:rPr lang="en-GB" dirty="0" smtClean="0">
                <a:latin typeface="Arial" charset="0"/>
                <a:cs typeface="Arial" charset="0"/>
              </a:rPr>
              <a:t>q</a:t>
            </a:r>
            <a:r>
              <a:rPr lang="en-GB" dirty="0" smtClean="0">
                <a:latin typeface="Arial" charset="0"/>
                <a:cs typeface="Arial" charset="0"/>
              </a:rPr>
              <a:t>uestions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We will open the discussion now, and continue at the forthcoming onsite tutorial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957590"/>
          <a:ext cx="7933388" cy="35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91"/>
                <a:gridCol w="696070"/>
                <a:gridCol w="1281404"/>
                <a:gridCol w="1468733"/>
                <a:gridCol w="1378072"/>
                <a:gridCol w="1341805"/>
                <a:gridCol w="1053013"/>
              </a:tblGrid>
              <a:tr h="561509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 A</a:t>
                      </a:r>
                      <a:r>
                        <a:rPr lang="en-IE" baseline="0" dirty="0" smtClean="0"/>
                        <a:t> –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 -</a:t>
                      </a:r>
                      <a:r>
                        <a:rPr lang="en-IE" baseline="0" dirty="0" smtClean="0"/>
                        <a:t> 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 </a:t>
                      </a:r>
                      <a:r>
                        <a:rPr lang="en-IE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3304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771622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25 : Definitions</a:t>
                      </a:r>
                      <a:r>
                        <a:rPr lang="en-IE" baseline="0" dirty="0" smtClean="0"/>
                        <a:t> 2.15 and 2.16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506828"/>
          <a:ext cx="7933389" cy="479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287"/>
                <a:gridCol w="615183"/>
                <a:gridCol w="1132499"/>
                <a:gridCol w="921897"/>
                <a:gridCol w="921897"/>
                <a:gridCol w="876436"/>
                <a:gridCol w="1445551"/>
                <a:gridCol w="1388639"/>
              </a:tblGrid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 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A-B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mtClean="0"/>
                        <a:t>B-A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(A-B)-C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A-(B-C)</a:t>
                      </a:r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650514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31</a:t>
                      </a:r>
                      <a:r>
                        <a:rPr lang="en-IE" baseline="0" dirty="0" smtClean="0"/>
                        <a:t> Q 10 a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1: Number Systems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Three main number systems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Decimal   (i.e. 0,1,2,3,4,5,6,7,9)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Binary      (i.e. 0,1) 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Hexadecimal     </a:t>
            </a:r>
            <a:r>
              <a:rPr lang="en-IE" dirty="0" smtClean="0">
                <a:latin typeface="Arial" charset="0"/>
                <a:cs typeface="Arial" charset="0"/>
              </a:rPr>
              <a:t>(i.e. 0,1)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Key Objectives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Converting from one number system to another.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Performing arithmetic operations (</a:t>
            </a:r>
            <a:r>
              <a:rPr lang="en-GB" dirty="0" smtClean="0">
                <a:latin typeface="Arial" charset="0"/>
                <a:cs typeface="Arial" charset="0"/>
              </a:rPr>
              <a:t>e.g. binary addition and subtraction)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decimal numbers to binary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</a:t>
            </a:r>
            <a:r>
              <a:rPr lang="en-IE" dirty="0" smtClean="0"/>
              <a:t>the decimal number </a:t>
            </a:r>
            <a:r>
              <a:rPr lang="en-IE" dirty="0" smtClean="0"/>
              <a:t>(347)</a:t>
            </a:r>
            <a:r>
              <a:rPr lang="en-IE" sz="1200" dirty="0" smtClean="0"/>
              <a:t>10</a:t>
            </a:r>
            <a:r>
              <a:rPr lang="en-IE" dirty="0" smtClean="0"/>
              <a:t> </a:t>
            </a:r>
            <a:r>
              <a:rPr lang="en-IE" dirty="0" smtClean="0"/>
              <a:t>in base </a:t>
            </a:r>
            <a:r>
              <a:rPr lang="en-IE" dirty="0" smtClean="0"/>
              <a:t>2”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Q1c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Correct  Answer  -  101011011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M</a:t>
            </a:r>
            <a:r>
              <a:rPr lang="en-IE" dirty="0" smtClean="0">
                <a:latin typeface="Arial" charset="0"/>
                <a:cs typeface="Arial" charset="0"/>
              </a:rPr>
              <a:t>ake a note of correct answer. I hav</a:t>
            </a:r>
            <a:r>
              <a:rPr lang="en-IE" dirty="0" smtClean="0">
                <a:latin typeface="Arial" charset="0"/>
                <a:cs typeface="Arial" charset="0"/>
              </a:rPr>
              <a:t>e a question at the end of the working!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397000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Divided by 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Remainder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347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173.5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</a:t>
            </a:r>
            <a:r>
              <a:rPr lang="en-IE" dirty="0" smtClean="0">
                <a:latin typeface="Arial" charset="0"/>
                <a:cs typeface="Arial" charset="0"/>
              </a:rPr>
              <a:t>binary </a:t>
            </a:r>
            <a:r>
              <a:rPr lang="en-IE" dirty="0" smtClean="0">
                <a:latin typeface="Arial" charset="0"/>
                <a:cs typeface="Arial" charset="0"/>
              </a:rPr>
              <a:t>numbers to </a:t>
            </a:r>
            <a:r>
              <a:rPr lang="en-IE" dirty="0" smtClean="0">
                <a:latin typeface="Arial" charset="0"/>
                <a:cs typeface="Arial" charset="0"/>
              </a:rPr>
              <a:t>decimal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binary number (1011.011)</a:t>
            </a:r>
            <a:r>
              <a:rPr lang="en-IE" sz="1400" dirty="0" smtClean="0"/>
              <a:t>2</a:t>
            </a:r>
            <a:r>
              <a:rPr lang="en-IE" dirty="0" smtClean="0"/>
              <a:t> as a decimal, showing all your workings.”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</a:t>
            </a:r>
            <a:r>
              <a:rPr lang="en-IE" dirty="0" smtClean="0">
                <a:latin typeface="Arial" charset="0"/>
                <a:cs typeface="Arial" charset="0"/>
              </a:rPr>
              <a:t>Q1b </a:t>
            </a:r>
            <a:r>
              <a:rPr lang="en-IE" dirty="0" smtClean="0">
                <a:latin typeface="Arial" charset="0"/>
                <a:cs typeface="Arial" charset="0"/>
              </a:rPr>
              <a:t>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Important points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Anything to the power of zero is 1.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Demonstration of Negative Powers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661374"/>
          <a:ext cx="58908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8"/>
                <a:gridCol w="1254887"/>
                <a:gridCol w="1609859"/>
                <a:gridCol w="1751069"/>
              </a:tblGrid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Power of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Component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Multiple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Total =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Addition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Fundamental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All digits below are binary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Basic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0 + 0  = 0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+ 0  = 1 </a:t>
            </a:r>
            <a:r>
              <a:rPr lang="en-GB" b="1" dirty="0" smtClean="0">
                <a:latin typeface="Arial" charset="0"/>
                <a:cs typeface="Arial" charset="0"/>
              </a:rPr>
              <a:t>    also   0 + 1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</a:t>
            </a:r>
            <a:r>
              <a:rPr lang="en-GB" dirty="0" smtClean="0">
                <a:latin typeface="Arial" charset="0"/>
                <a:cs typeface="Arial" charset="0"/>
              </a:rPr>
              <a:t>M</a:t>
            </a:r>
            <a:r>
              <a:rPr lang="en-GB" dirty="0" smtClean="0">
                <a:latin typeface="Arial" charset="0"/>
                <a:cs typeface="Arial" charset="0"/>
              </a:rPr>
              <a:t>ore Advanced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 </a:t>
            </a:r>
            <a:r>
              <a:rPr lang="en-GB" b="1" dirty="0" smtClean="0">
                <a:latin typeface="Arial" charset="0"/>
                <a:cs typeface="Arial" charset="0"/>
              </a:rPr>
              <a:t> = 10   ( i.e. 0   carry the 1)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</a:t>
            </a:r>
            <a:r>
              <a:rPr lang="en-GB" b="1" dirty="0" smtClean="0">
                <a:latin typeface="Arial" charset="0"/>
                <a:cs typeface="Arial" charset="0"/>
              </a:rPr>
              <a:t>1+ 1  </a:t>
            </a:r>
            <a:r>
              <a:rPr lang="en-GB" b="1" dirty="0" smtClean="0">
                <a:latin typeface="Arial" charset="0"/>
                <a:cs typeface="Arial" charset="0"/>
              </a:rPr>
              <a:t>= </a:t>
            </a:r>
            <a:r>
              <a:rPr lang="en-GB" b="1" dirty="0" smtClean="0">
                <a:latin typeface="Arial" charset="0"/>
                <a:cs typeface="Arial" charset="0"/>
              </a:rPr>
              <a:t>11   </a:t>
            </a:r>
            <a:r>
              <a:rPr lang="en-GB" b="1" dirty="0" smtClean="0">
                <a:latin typeface="Arial" charset="0"/>
                <a:cs typeface="Arial" charset="0"/>
              </a:rPr>
              <a:t>( i.e. </a:t>
            </a:r>
            <a:r>
              <a:rPr lang="en-GB" b="1" dirty="0" smtClean="0">
                <a:latin typeface="Arial" charset="0"/>
                <a:cs typeface="Arial" charset="0"/>
              </a:rPr>
              <a:t>1   </a:t>
            </a:r>
            <a:r>
              <a:rPr lang="en-GB" b="1" dirty="0" smtClean="0">
                <a:latin typeface="Arial" charset="0"/>
                <a:cs typeface="Arial" charset="0"/>
              </a:rPr>
              <a:t>carry the 1)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10101 +  11011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2010 Zone A Q1a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</a:t>
            </a:r>
            <a:r>
              <a:rPr lang="en-IE" dirty="0" smtClean="0">
                <a:latin typeface="Arial" charset="0"/>
                <a:cs typeface="Arial" charset="0"/>
              </a:rPr>
              <a:t>Addition ( part of 2010 Q1a)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2750</TotalTime>
  <Words>821</Words>
  <Application>Microsoft Office PowerPoint</Application>
  <PresentationFormat>On-screen Show (4:3)</PresentationFormat>
  <Paragraphs>336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1_master_ppe_title</vt:lpstr>
      <vt:lpstr>ppe_info_blue</vt:lpstr>
      <vt:lpstr>Slide 1</vt:lpstr>
      <vt:lpstr>Overview of Tutorial</vt:lpstr>
      <vt:lpstr>Chapter 1: Number Systems</vt:lpstr>
      <vt:lpstr>The Binary System     (1.1.2.  pg 3)</vt:lpstr>
      <vt:lpstr>Decimal to Binary Conversion</vt:lpstr>
      <vt:lpstr>The Binary System     (1.1.2.  pg 3)</vt:lpstr>
      <vt:lpstr>Decimal to Binary Conversion</vt:lpstr>
      <vt:lpstr>Binary Addition</vt:lpstr>
      <vt:lpstr>Binary Addition ( part of 2010 Q1a)</vt:lpstr>
      <vt:lpstr>Binary Subtraction</vt:lpstr>
      <vt:lpstr>Binary Subtraction</vt:lpstr>
      <vt:lpstr>Binary Multiplication</vt:lpstr>
      <vt:lpstr>Binary Multiplication</vt:lpstr>
      <vt:lpstr>Binary Division</vt:lpstr>
      <vt:lpstr>Binary Division</vt:lpstr>
      <vt:lpstr>Hexadecimal Conversion</vt:lpstr>
      <vt:lpstr>Hexadecimal Conversion</vt:lpstr>
      <vt:lpstr>New Section: Set Theory and Binary Operations </vt:lpstr>
      <vt:lpstr>Membership Tables</vt:lpstr>
      <vt:lpstr>Membership Tables : Set  and Symmetric Difference</vt:lpstr>
      <vt:lpstr>Venn Diagram / Blank Page</vt:lpstr>
      <vt:lpstr>Membership Tables : Set  and Symmetric Difference</vt:lpstr>
      <vt:lpstr>Venn Diagram / Blank Page</vt:lpstr>
      <vt:lpstr>Venn Diagram / Blank Page</vt:lpstr>
      <vt:lpstr>Venn Diagram / Blank Page</vt:lpstr>
      <vt:lpstr>Venn Diagram / 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299</cp:revision>
  <dcterms:created xsi:type="dcterms:W3CDTF">2009-08-17T15:34:05Z</dcterms:created>
  <dcterms:modified xsi:type="dcterms:W3CDTF">2012-11-28T17:32:25Z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