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9"/>
  </p:notesMasterIdLst>
  <p:sldIdLst>
    <p:sldId id="275" r:id="rId3"/>
    <p:sldId id="261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12/17/2012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Use the concept of “borrowing”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Use basic operations from binary addition, but in reverse.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Important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10  -  1 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110000 - 10111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48-23)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Addition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Additional Skill : Left Shifting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1101 x 1101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13 x 13)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176440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Subtraction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division  :  </a:t>
            </a:r>
            <a:r>
              <a:rPr lang="en-GB" b="1" dirty="0" smtClean="0">
                <a:latin typeface="Arial" charset="0"/>
                <a:cs typeface="Arial" charset="0"/>
              </a:rPr>
              <a:t>111011 </a:t>
            </a:r>
            <a:r>
              <a:rPr lang="en-IE" dirty="0" smtClean="0"/>
              <a:t>÷ </a:t>
            </a:r>
            <a:r>
              <a:rPr lang="en-GB" b="1" dirty="0" smtClean="0">
                <a:latin typeface="Arial" charset="0"/>
                <a:cs typeface="Arial" charset="0"/>
              </a:rPr>
              <a:t> 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Q7 pg 17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59 </a:t>
            </a:r>
            <a:r>
              <a:rPr lang="en-IE" dirty="0" smtClean="0">
                <a:latin typeface="Arial" charset="0"/>
                <a:cs typeface="Arial" charset="0"/>
              </a:rPr>
              <a:t>÷ </a:t>
            </a:r>
            <a:r>
              <a:rPr lang="en-GB" dirty="0" smtClean="0">
                <a:latin typeface="Arial" charset="0"/>
                <a:cs typeface="Arial" charset="0"/>
              </a:rPr>
              <a:t> 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08347" y="2395471"/>
          <a:ext cx="573110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</a:tblGrid>
              <a:tr h="231819"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a Hexadecimal to Decimal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15165"/>
          <a:ext cx="6096000" cy="262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74879"/>
                <a:gridCol w="749121"/>
                <a:gridCol w="762000"/>
                <a:gridCol w="762000"/>
                <a:gridCol w="762000"/>
              </a:tblGrid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12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13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14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hexadecimal numbers to decimal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the number (A5d)</a:t>
            </a:r>
            <a:r>
              <a:rPr lang="en-IE" sz="1400" dirty="0" smtClean="0">
                <a:latin typeface="Arial" charset="0"/>
                <a:cs typeface="Arial" charset="0"/>
              </a:rPr>
              <a:t>16</a:t>
            </a:r>
            <a:r>
              <a:rPr lang="en-IE" dirty="0" smtClean="0">
                <a:latin typeface="Arial" charset="0"/>
                <a:cs typeface="Arial" charset="0"/>
              </a:rPr>
              <a:t>  to decimal form (Answer :  2653)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Based on Question 10, page 17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(Recall  - anything to the power of zero is 1)</a:t>
            </a:r>
          </a:p>
          <a:p>
            <a:pPr marL="358775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A x 16                 +           5 x 16           +        D  x 16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New Section: Set Theory and Binary Operations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</a:p>
          <a:p>
            <a:r>
              <a:rPr lang="en-IE" dirty="0" smtClean="0"/>
              <a:t>Venn Diagrams </a:t>
            </a:r>
          </a:p>
          <a:p>
            <a:r>
              <a:rPr lang="en-IE" dirty="0" smtClean="0"/>
              <a:t>Power Sets</a:t>
            </a:r>
          </a:p>
          <a:p>
            <a:r>
              <a:rPr lang="en-IE" dirty="0" smtClean="0"/>
              <a:t>Notation:   Union “U” and Intersection “</a:t>
            </a:r>
            <a:r>
              <a:rPr lang="en-IE" b="1" dirty="0" smtClean="0"/>
              <a:t>∩”</a:t>
            </a:r>
          </a:p>
          <a:p>
            <a:pPr lvl="1"/>
            <a:r>
              <a:rPr lang="en-IE" dirty="0" smtClean="0"/>
              <a:t>Relationship with Logical “AND” and “OR” in Chapter 3.</a:t>
            </a:r>
          </a:p>
          <a:p>
            <a:r>
              <a:rPr lang="en-IE" dirty="0" smtClean="0"/>
              <a:t>Complement of  A is denoted “A</a:t>
            </a:r>
            <a:r>
              <a:rPr lang="en-IE" baseline="30000" dirty="0" smtClean="0"/>
              <a:t>/ ”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6365" y="1673785"/>
          <a:ext cx="767581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474"/>
                <a:gridCol w="620238"/>
                <a:gridCol w="606708"/>
                <a:gridCol w="1141804"/>
                <a:gridCol w="1308725"/>
                <a:gridCol w="1227941"/>
                <a:gridCol w="1195625"/>
                <a:gridCol w="938295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Chapters 3 and 4 of  </a:t>
            </a:r>
            <a:r>
              <a:rPr lang="en-IE" dirty="0" smtClean="0">
                <a:latin typeface="Arial" charset="0"/>
                <a:cs typeface="Arial" charset="0"/>
              </a:rPr>
              <a:t>Study 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</a:t>
            </a:r>
            <a:r>
              <a:rPr lang="en-IE" dirty="0" smtClean="0">
                <a:latin typeface="Arial" charset="0"/>
                <a:cs typeface="Arial" charset="0"/>
              </a:rPr>
              <a:t>3 </a:t>
            </a:r>
            <a:r>
              <a:rPr lang="en-IE" dirty="0" smtClean="0">
                <a:latin typeface="Arial" charset="0"/>
                <a:cs typeface="Arial" charset="0"/>
              </a:rPr>
              <a:t>: </a:t>
            </a:r>
            <a:r>
              <a:rPr lang="en-IE" dirty="0" smtClean="0">
                <a:latin typeface="Arial" charset="0"/>
                <a:cs typeface="Arial" charset="0"/>
              </a:rPr>
              <a:t>Logic</a:t>
            </a:r>
          </a:p>
          <a:p>
            <a:pPr marL="1079138" lvl="2" indent="-287338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</a:t>
            </a:r>
            <a:r>
              <a:rPr lang="en-IE" dirty="0" smtClean="0">
                <a:latin typeface="Arial" charset="0"/>
                <a:cs typeface="Arial" charset="0"/>
              </a:rPr>
              <a:t>4 </a:t>
            </a:r>
            <a:r>
              <a:rPr lang="en-IE" dirty="0" smtClean="0">
                <a:latin typeface="Arial" charset="0"/>
                <a:cs typeface="Arial" charset="0"/>
              </a:rPr>
              <a:t>: </a:t>
            </a:r>
            <a:r>
              <a:rPr lang="en-IE" dirty="0" smtClean="0">
                <a:latin typeface="Arial" charset="0"/>
                <a:cs typeface="Arial" charset="0"/>
              </a:rPr>
              <a:t>Functions</a:t>
            </a:r>
          </a:p>
          <a:p>
            <a:pPr marL="719138" lvl="1" indent="-287338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Matter for Tutorial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chapter revision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paper questions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We will open the discussion now, and continue at the forthcoming onsite tutorial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 : Set  and Symmetric Difference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5000" y="1957590"/>
          <a:ext cx="7933388" cy="355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291"/>
                <a:gridCol w="696070"/>
                <a:gridCol w="1281404"/>
                <a:gridCol w="1468733"/>
                <a:gridCol w="1378072"/>
                <a:gridCol w="1341805"/>
                <a:gridCol w="1053013"/>
              </a:tblGrid>
              <a:tr h="561509">
                <a:tc>
                  <a:txBody>
                    <a:bodyPr/>
                    <a:lstStyle/>
                    <a:p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 A</a:t>
                      </a:r>
                      <a:r>
                        <a:rPr lang="en-IE" baseline="0" dirty="0" smtClean="0"/>
                        <a:t> – 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B -</a:t>
                      </a:r>
                      <a:r>
                        <a:rPr lang="en-IE" baseline="0" dirty="0" smtClean="0"/>
                        <a:t> 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 </a:t>
                      </a:r>
                      <a:r>
                        <a:rPr lang="en-IE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 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561509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0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53304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771622"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See Page 25 : Definitions</a:t>
                      </a:r>
                      <a:r>
                        <a:rPr lang="en-IE" baseline="0" dirty="0" smtClean="0"/>
                        <a:t> 2.15 and 2.16</a:t>
                      </a:r>
                      <a:endParaRPr lang="en-IE" dirty="0" smtClean="0"/>
                    </a:p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Membership Tables : Set  and Symmetric Difference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5000" y="1506828"/>
          <a:ext cx="7933389" cy="479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287"/>
                <a:gridCol w="615183"/>
                <a:gridCol w="1132499"/>
                <a:gridCol w="921897"/>
                <a:gridCol w="921897"/>
                <a:gridCol w="876436"/>
                <a:gridCol w="1445551"/>
                <a:gridCol w="1388639"/>
              </a:tblGrid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 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A-B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mtClean="0"/>
                        <a:t>B-A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B-C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(A-B)-C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A-(B-C)</a:t>
                      </a:r>
                      <a:endParaRPr lang="en-IE" dirty="0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473379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449382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650514">
                <a:tc gridSpan="8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See Page 31</a:t>
                      </a:r>
                      <a:r>
                        <a:rPr lang="en-IE" baseline="0" dirty="0" smtClean="0"/>
                        <a:t> Q 10 a</a:t>
                      </a:r>
                      <a:endParaRPr lang="en-IE" dirty="0" smtClean="0"/>
                    </a:p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</a:t>
            </a:r>
            <a:r>
              <a:rPr lang="en-IE" dirty="0" smtClean="0">
                <a:latin typeface="Arial" charset="0"/>
                <a:cs typeface="Arial" charset="0"/>
              </a:rPr>
              <a:t>2: Logic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AND OR and NOT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Key Objectives 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Converting from one number system to another.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Performing arithmetic operations (e.g. binary addition and subtraction)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decimal numbers to binary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decimal number (347)</a:t>
            </a:r>
            <a:r>
              <a:rPr lang="en-IE" sz="1200" dirty="0" smtClean="0"/>
              <a:t>10</a:t>
            </a:r>
            <a:r>
              <a:rPr lang="en-IE" dirty="0" smtClean="0"/>
              <a:t> in base 2”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Q1c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Correct  Answer  -  101011011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Make a note of correct answer. I have a question at the end of the working!</a:t>
            </a:r>
          </a:p>
          <a:p>
            <a:pPr marL="718775" lvl="1" indent="-358775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397000"/>
          <a:ext cx="68382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44"/>
                <a:gridCol w="1275008"/>
                <a:gridCol w="1558344"/>
                <a:gridCol w="1609859"/>
                <a:gridCol w="1751069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Divided by 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Remainder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347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173.5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binary numbers to decimal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binary number (1011.011)</a:t>
            </a:r>
            <a:r>
              <a:rPr lang="en-IE" sz="1400" dirty="0" smtClean="0"/>
              <a:t>2</a:t>
            </a:r>
            <a:r>
              <a:rPr lang="en-IE" dirty="0" smtClean="0"/>
              <a:t> as a decimal, showing all your workings.”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Q1b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Important points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Anything to the power of zero is 1.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Demonstration of Negative Powers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661374"/>
          <a:ext cx="589082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08"/>
                <a:gridCol w="1254887"/>
                <a:gridCol w="1609859"/>
                <a:gridCol w="1751069"/>
              </a:tblGrid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Power of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Component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Multiple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0.125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Total =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Addition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Fundamental 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All digits below are binary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Basic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0 + 0  = 0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+ 0  = 1     also   0 + 1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More Advanced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  = 10   ( i.e. 0   carry the 1)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+ 1+ 1  = 11   ( i.e. 1   carry the 1)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10101 +  11011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2010 Zone A Q1a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Addition ( part of 2010 Q1a)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825"/>
                <a:gridCol w="1081825"/>
                <a:gridCol w="1081825"/>
                <a:gridCol w="1081825"/>
                <a:gridCol w="1081825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</TotalTime>
  <Words>798</Words>
  <Application>Microsoft Office PowerPoint</Application>
  <PresentationFormat>On-screen Show (4:3)</PresentationFormat>
  <Paragraphs>336</Paragraphs>
  <Slides>26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1_master_ppe_title</vt:lpstr>
      <vt:lpstr>ppe_info_blue</vt:lpstr>
      <vt:lpstr>Slide 1</vt:lpstr>
      <vt:lpstr>Overview of Tutorial</vt:lpstr>
      <vt:lpstr>Chapter 2: Logic</vt:lpstr>
      <vt:lpstr>The Binary System     (1.1.2.  pg 3)</vt:lpstr>
      <vt:lpstr>Decimal to Binary Conversion</vt:lpstr>
      <vt:lpstr>The Binary System     (1.1.2.  pg 3)</vt:lpstr>
      <vt:lpstr>Decimal to Binary Conversion</vt:lpstr>
      <vt:lpstr>Binary Addition</vt:lpstr>
      <vt:lpstr>Binary Addition ( part of 2010 Q1a)</vt:lpstr>
      <vt:lpstr>Binary Subtraction</vt:lpstr>
      <vt:lpstr>Binary Subtraction</vt:lpstr>
      <vt:lpstr>Binary Multiplication</vt:lpstr>
      <vt:lpstr>Binary Multiplication</vt:lpstr>
      <vt:lpstr>Binary Division</vt:lpstr>
      <vt:lpstr>Binary Division</vt:lpstr>
      <vt:lpstr>Hexadecimal Conversion</vt:lpstr>
      <vt:lpstr>Hexadecimal Conversion</vt:lpstr>
      <vt:lpstr>New Section: Set Theory and Binary Operations </vt:lpstr>
      <vt:lpstr>Membership Tables</vt:lpstr>
      <vt:lpstr>Membership Tables : Set  and Symmetric Difference</vt:lpstr>
      <vt:lpstr>Venn Diagram / Blank Page</vt:lpstr>
      <vt:lpstr>Membership Tables : Set  and Symmetric Difference</vt:lpstr>
      <vt:lpstr>Venn Diagram / Blank Page</vt:lpstr>
      <vt:lpstr>Venn Diagram / Blank Page</vt:lpstr>
      <vt:lpstr>Venn Diagram / Blank Page</vt:lpstr>
      <vt:lpstr>Venn Diagram / Blank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301</cp:revision>
  <dcterms:created xsi:type="dcterms:W3CDTF">2009-08-17T15:34:05Z</dcterms:created>
  <dcterms:modified xsi:type="dcterms:W3CDTF">2012-12-17T17:06:44Z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