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2"/>
  </p:notesMasterIdLst>
  <p:sldIdLst>
    <p:sldId id="275" r:id="rId3"/>
    <p:sldId id="261" r:id="rId4"/>
    <p:sldId id="282" r:id="rId5"/>
    <p:sldId id="285" r:id="rId6"/>
    <p:sldId id="277" r:id="rId7"/>
    <p:sldId id="286" r:id="rId8"/>
    <p:sldId id="276" r:id="rId9"/>
    <p:sldId id="287" r:id="rId10"/>
    <p:sldId id="283" r:id="rId11"/>
    <p:sldId id="284" r:id="rId12"/>
    <p:sldId id="288" r:id="rId13"/>
    <p:sldId id="289" r:id="rId14"/>
    <p:sldId id="291" r:id="rId15"/>
    <p:sldId id="290" r:id="rId16"/>
    <p:sldId id="292" r:id="rId17"/>
    <p:sldId id="293" r:id="rId18"/>
    <p:sldId id="294" r:id="rId19"/>
    <p:sldId id="278" r:id="rId20"/>
    <p:sldId id="279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1/31/2013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dirty="0" smtClean="0"/>
              <a:t>Reflexive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Symmetric</a:t>
            </a:r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endParaRPr lang="en-IE" b="1" dirty="0" smtClean="0"/>
          </a:p>
          <a:p>
            <a:pPr>
              <a:buNone/>
            </a:pPr>
            <a:r>
              <a:rPr lang="en-IE" b="1" dirty="0" smtClean="0"/>
              <a:t>Transitive</a:t>
            </a:r>
            <a:endParaRPr lang="en-IE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203" b="69049"/>
          <a:stretch>
            <a:fillRect/>
          </a:stretch>
        </p:blipFill>
        <p:spPr bwMode="auto">
          <a:xfrm>
            <a:off x="876543" y="1571223"/>
            <a:ext cx="7840505" cy="180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Second Example</a:t>
            </a:r>
            <a:endParaRPr lang="en-IE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8650" t="14348" r="17456" b="73674"/>
          <a:stretch>
            <a:fillRect/>
          </a:stretch>
        </p:blipFill>
        <p:spPr bwMode="auto">
          <a:xfrm>
            <a:off x="876543" y="1571223"/>
            <a:ext cx="7803818" cy="130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31954" t="30810" r="20115" b="51937"/>
          <a:stretch>
            <a:fillRect/>
          </a:stretch>
        </p:blipFill>
        <p:spPr bwMode="auto">
          <a:xfrm>
            <a:off x="927279" y="3219719"/>
            <a:ext cx="677402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683" t="46056" r="24782" b="24096"/>
          <a:stretch>
            <a:fillRect/>
          </a:stretch>
        </p:blipFill>
        <p:spPr bwMode="auto">
          <a:xfrm>
            <a:off x="862885" y="1854559"/>
            <a:ext cx="6380934" cy="3316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(Digraphs)</a:t>
            </a:r>
            <a:endParaRPr lang="en-I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2009 Zone A Q7b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b="1" u="sng" dirty="0" smtClean="0"/>
              <a:t>Anti-Symmetric and Partial Orders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Anti-symmetric:  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yRx</a:t>
            </a:r>
            <a:r>
              <a:rPr lang="en-IE" dirty="0" smtClean="0"/>
              <a:t> implies that x=y</a:t>
            </a:r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Partial Order : Relation is reflexive, anti-symmetric and transitive.</a:t>
            </a:r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Cartesian Products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dirty="0" smtClean="0">
                <a:latin typeface="Arial" charset="0"/>
                <a:cs typeface="Arial" charset="0"/>
              </a:rPr>
              <a:t>Let X and Y be sets. Then the </a:t>
            </a:r>
            <a:r>
              <a:rPr lang="en-GB" dirty="0" smtClean="0">
                <a:latin typeface="Arial" charset="0"/>
                <a:cs typeface="Arial" charset="0"/>
              </a:rPr>
              <a:t>C</a:t>
            </a:r>
            <a:r>
              <a:rPr lang="en-GB" dirty="0" smtClean="0">
                <a:latin typeface="Arial" charset="0"/>
                <a:cs typeface="Arial" charset="0"/>
              </a:rPr>
              <a:t>artesian product </a:t>
            </a:r>
            <a:r>
              <a:rPr lang="en-GB" b="1" i="1" dirty="0" err="1" smtClean="0">
                <a:latin typeface="Arial" charset="0"/>
                <a:cs typeface="Arial" charset="0"/>
              </a:rPr>
              <a:t>XxY</a:t>
            </a:r>
            <a:r>
              <a:rPr lang="en-GB" dirty="0" smtClean="0">
                <a:latin typeface="Arial" charset="0"/>
                <a:cs typeface="Arial" charset="0"/>
              </a:rPr>
              <a:t> is the set whose elements are all ordered paired of elements </a:t>
            </a:r>
            <a:r>
              <a:rPr lang="en-GB" b="1" dirty="0" smtClean="0">
                <a:latin typeface="Arial" charset="0"/>
                <a:cs typeface="Arial" charset="0"/>
              </a:rPr>
              <a:t>(</a:t>
            </a:r>
            <a:r>
              <a:rPr lang="en-GB" b="1" i="1" dirty="0" err="1" smtClean="0">
                <a:latin typeface="Arial" charset="0"/>
                <a:cs typeface="Arial" charset="0"/>
              </a:rPr>
              <a:t>x,y</a:t>
            </a:r>
            <a:r>
              <a:rPr lang="en-GB" b="1" dirty="0" smtClean="0">
                <a:latin typeface="Arial" charset="0"/>
                <a:cs typeface="Arial" charset="0"/>
              </a:rPr>
              <a:t>) </a:t>
            </a:r>
            <a:r>
              <a:rPr lang="en-GB" dirty="0" smtClean="0">
                <a:latin typeface="Arial" charset="0"/>
                <a:cs typeface="Arial" charset="0"/>
              </a:rPr>
              <a:t>where </a:t>
            </a:r>
            <a:r>
              <a:rPr lang="en-GB" b="1" i="1" dirty="0" smtClean="0">
                <a:latin typeface="Arial" charset="0"/>
                <a:cs typeface="Arial" charset="0"/>
              </a:rPr>
              <a:t>x </a:t>
            </a:r>
            <a:r>
              <a:rPr lang="en-IE" b="1" i="1" dirty="0" smtClean="0"/>
              <a:t>∈ X </a:t>
            </a:r>
            <a:r>
              <a:rPr lang="en-IE" dirty="0" smtClean="0"/>
              <a:t>and </a:t>
            </a:r>
            <a:r>
              <a:rPr lang="en-IE" b="1" i="1" dirty="0" smtClean="0"/>
              <a:t>y ∈ Y</a:t>
            </a:r>
            <a:r>
              <a:rPr lang="en-IE" i="1" dirty="0" smtClean="0"/>
              <a:t>.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dirty="0" smtClean="0">
                <a:latin typeface="Arial" charset="0"/>
                <a:cs typeface="Arial" charset="0"/>
              </a:rPr>
              <a:t>Suppose</a:t>
            </a:r>
            <a:r>
              <a:rPr lang="en-IE" i="1" dirty="0" smtClean="0">
                <a:latin typeface="Arial" charset="0"/>
                <a:cs typeface="Arial" charset="0"/>
              </a:rPr>
              <a:t> </a:t>
            </a:r>
            <a:r>
              <a:rPr lang="en-IE" b="1" i="1" dirty="0" smtClean="0">
                <a:latin typeface="Arial" charset="0"/>
                <a:cs typeface="Arial" charset="0"/>
              </a:rPr>
              <a:t>X = {</a:t>
            </a:r>
            <a:r>
              <a:rPr lang="en-IE" b="1" i="1" dirty="0" err="1" smtClean="0">
                <a:latin typeface="Arial" charset="0"/>
                <a:cs typeface="Arial" charset="0"/>
              </a:rPr>
              <a:t>p,q,r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  <a:r>
              <a:rPr lang="en-IE" b="1" dirty="0" smtClean="0">
                <a:latin typeface="Arial" charset="0"/>
                <a:cs typeface="Arial" charset="0"/>
              </a:rPr>
              <a:t> </a:t>
            </a:r>
            <a:r>
              <a:rPr lang="en-IE" dirty="0" smtClean="0">
                <a:latin typeface="Arial" charset="0"/>
                <a:cs typeface="Arial" charset="0"/>
              </a:rPr>
              <a:t>and </a:t>
            </a:r>
            <a:r>
              <a:rPr lang="en-IE" b="1" i="1" dirty="0" smtClean="0">
                <a:latin typeface="Arial" charset="0"/>
                <a:cs typeface="Arial" charset="0"/>
              </a:rPr>
              <a:t>Y={</a:t>
            </a:r>
            <a:r>
              <a:rPr lang="en-IE" b="1" i="1" dirty="0" err="1" smtClean="0">
                <a:latin typeface="Arial" charset="0"/>
                <a:cs typeface="Arial" charset="0"/>
              </a:rPr>
              <a:t>a,b,c</a:t>
            </a:r>
            <a:r>
              <a:rPr lang="en-IE" b="1" i="1" dirty="0" smtClean="0">
                <a:latin typeface="Arial" charset="0"/>
                <a:cs typeface="Arial" charset="0"/>
              </a:rPr>
              <a:t>}</a:t>
            </a:r>
          </a:p>
          <a:p>
            <a:pPr marL="358775" indent="-358775" eaLnBrk="1" hangingPunct="1">
              <a:buNone/>
            </a:pPr>
            <a:endParaRPr lang="en-IE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err="1" smtClean="0">
                <a:latin typeface="Arial" charset="0"/>
                <a:cs typeface="Arial" charset="0"/>
              </a:rPr>
              <a:t>XxY</a:t>
            </a:r>
            <a:r>
              <a:rPr lang="en-IE" b="1" i="1" dirty="0" smtClean="0">
                <a:latin typeface="Arial" charset="0"/>
                <a:cs typeface="Arial" charset="0"/>
              </a:rPr>
              <a:t> = { (</a:t>
            </a:r>
            <a:r>
              <a:rPr lang="en-IE" b="1" i="1" dirty="0" err="1" smtClean="0">
                <a:latin typeface="Arial" charset="0"/>
                <a:cs typeface="Arial" charset="0"/>
              </a:rPr>
              <a:t>p,a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p,c</a:t>
            </a:r>
            <a:r>
              <a:rPr lang="en-IE" b="1" i="1" dirty="0" smtClean="0">
                <a:latin typeface="Arial" charset="0"/>
                <a:cs typeface="Arial" charset="0"/>
              </a:rPr>
              <a:t>),  		</a:t>
            </a:r>
            <a:r>
              <a:rPr lang="en-IE" b="1" i="1" dirty="0" err="1" smtClean="0">
                <a:latin typeface="Arial" charset="0"/>
                <a:cs typeface="Arial" charset="0"/>
              </a:rPr>
              <a:t>YxX</a:t>
            </a:r>
            <a:endParaRPr lang="en-IE" b="1" i="1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</a:t>
            </a:r>
            <a:r>
              <a:rPr lang="en-IE" b="1" i="1" dirty="0" smtClean="0">
                <a:latin typeface="Arial" charset="0"/>
                <a:cs typeface="Arial" charset="0"/>
              </a:rPr>
              <a:t>            </a:t>
            </a:r>
            <a:r>
              <a:rPr lang="en-IE" b="1" i="1" dirty="0" smtClean="0">
                <a:latin typeface="Arial" charset="0"/>
                <a:cs typeface="Arial" charset="0"/>
              </a:rPr>
              <a:t>(</a:t>
            </a:r>
            <a:r>
              <a:rPr lang="en-IE" b="1" i="1" dirty="0" err="1" smtClean="0">
                <a:latin typeface="Arial" charset="0"/>
                <a:cs typeface="Arial" charset="0"/>
              </a:rPr>
              <a:t>q,a</a:t>
            </a:r>
            <a:r>
              <a:rPr lang="en-IE" b="1" i="1" dirty="0" smtClean="0">
                <a:latin typeface="Arial" charset="0"/>
                <a:cs typeface="Arial" charset="0"/>
              </a:rPr>
              <a:t>), </a:t>
            </a:r>
            <a:r>
              <a:rPr lang="en-IE" b="1" i="1" dirty="0" smtClean="0">
                <a:latin typeface="Arial" charset="0"/>
                <a:cs typeface="Arial" charset="0"/>
              </a:rPr>
              <a:t>(</a:t>
            </a:r>
            <a:r>
              <a:rPr lang="en-IE" b="1" i="1" dirty="0" err="1" smtClean="0">
                <a:latin typeface="Arial" charset="0"/>
                <a:cs typeface="Arial" charset="0"/>
              </a:rPr>
              <a:t>q</a:t>
            </a:r>
            <a:r>
              <a:rPr lang="en-IE" b="1" i="1" dirty="0" err="1" smtClean="0">
                <a:latin typeface="Arial" charset="0"/>
                <a:cs typeface="Arial" charset="0"/>
              </a:rPr>
              <a:t>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q</a:t>
            </a:r>
            <a:r>
              <a:rPr lang="en-IE" b="1" i="1" dirty="0" err="1" smtClean="0">
                <a:latin typeface="Arial" charset="0"/>
                <a:cs typeface="Arial" charset="0"/>
              </a:rPr>
              <a:t>,c</a:t>
            </a:r>
            <a:r>
              <a:rPr lang="en-IE" b="1" i="1" dirty="0" smtClean="0">
                <a:latin typeface="Arial" charset="0"/>
                <a:cs typeface="Arial" charset="0"/>
              </a:rPr>
              <a:t>),</a:t>
            </a:r>
          </a:p>
          <a:p>
            <a:pPr marL="358775" indent="-358775" eaLnBrk="1" hangingPunct="1">
              <a:buNone/>
            </a:pPr>
            <a:r>
              <a:rPr lang="en-IE" b="1" i="1" dirty="0" smtClean="0">
                <a:latin typeface="Arial" charset="0"/>
                <a:cs typeface="Arial" charset="0"/>
              </a:rPr>
              <a:t> </a:t>
            </a:r>
            <a:r>
              <a:rPr lang="en-IE" b="1" i="1" dirty="0" smtClean="0">
                <a:latin typeface="Arial" charset="0"/>
                <a:cs typeface="Arial" charset="0"/>
              </a:rPr>
              <a:t>            (</a:t>
            </a:r>
            <a:r>
              <a:rPr lang="en-IE" b="1" i="1" dirty="0" err="1" smtClean="0">
                <a:latin typeface="Arial" charset="0"/>
                <a:cs typeface="Arial" charset="0"/>
              </a:rPr>
              <a:t>r,a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r,b</a:t>
            </a:r>
            <a:r>
              <a:rPr lang="en-IE" b="1" i="1" dirty="0" smtClean="0">
                <a:latin typeface="Arial" charset="0"/>
                <a:cs typeface="Arial" charset="0"/>
              </a:rPr>
              <a:t>),(</a:t>
            </a:r>
            <a:r>
              <a:rPr lang="en-IE" b="1" i="1" dirty="0" err="1" smtClean="0">
                <a:latin typeface="Arial" charset="0"/>
                <a:cs typeface="Arial" charset="0"/>
              </a:rPr>
              <a:t>r,c</a:t>
            </a:r>
            <a:r>
              <a:rPr lang="en-IE" b="1" i="1" dirty="0" smtClean="0">
                <a:latin typeface="Arial" charset="0"/>
                <a:cs typeface="Arial" charset="0"/>
              </a:rPr>
              <a:t>) }</a:t>
            </a:r>
            <a:endParaRPr lang="en-GB" b="1" i="1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n-bit Binary Strings</a:t>
            </a:r>
            <a:endParaRPr lang="en-GB" i="1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endParaRPr lang="en-GB" b="1" i="1" dirty="0" smtClean="0">
              <a:latin typeface="Arial" charset="0"/>
              <a:cs typeface="Arial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 cstate="print"/>
          <a:srcRect l="27960" t="9839" r="18175" b="68488"/>
          <a:stretch>
            <a:fillRect/>
          </a:stretch>
        </p:blipFill>
        <p:spPr bwMode="auto">
          <a:xfrm>
            <a:off x="270456" y="1493949"/>
            <a:ext cx="6936015" cy="275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Digraphs and Relations</a:t>
            </a:r>
            <a:endParaRPr lang="en-IE" dirty="0" smtClean="0">
              <a:latin typeface="Arial" charset="0"/>
              <a:cs typeface="Arial" charset="0"/>
            </a:endParaRP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None/>
            </a:pPr>
            <a:r>
              <a:rPr lang="en-GB" b="1" u="sng" dirty="0" smtClean="0">
                <a:latin typeface="Arial" charset="0"/>
                <a:cs typeface="Arial" charset="0"/>
              </a:rPr>
              <a:t>Directed graphs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Adjacency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Out-degree and In-degree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Directed Paths and Directed Cycles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27057" t="43872" r="18174" b="48563"/>
          <a:stretch>
            <a:fillRect/>
          </a:stretch>
        </p:blipFill>
        <p:spPr bwMode="auto">
          <a:xfrm>
            <a:off x="643943" y="3657601"/>
            <a:ext cx="6246253" cy="117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 : Digraph</a:t>
            </a:r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 relation R on set S is a rule which compares any two elements (x and y) of S and tell us whether or not x and y are related.</a:t>
            </a:r>
          </a:p>
          <a:p>
            <a:r>
              <a:rPr lang="en-IE" b="1" i="1" dirty="0" smtClean="0"/>
              <a:t>Notation:   </a:t>
            </a:r>
            <a:r>
              <a:rPr lang="en-IE" dirty="0" err="1" smtClean="0"/>
              <a:t>xRy</a:t>
            </a:r>
            <a:r>
              <a:rPr lang="en-IE" dirty="0" smtClean="0"/>
              <a:t> : x is related to y under relation R</a:t>
            </a:r>
            <a:endParaRPr lang="en-IE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reflexive : If for all x </a:t>
            </a:r>
            <a:r>
              <a:rPr lang="en-IE" dirty="0" smtClean="0"/>
              <a:t>∈</a:t>
            </a:r>
            <a:r>
              <a:rPr lang="en-IE" dirty="0" smtClean="0"/>
              <a:t> S, we have </a:t>
            </a:r>
            <a:r>
              <a:rPr lang="en-IE" dirty="0" err="1" smtClean="0"/>
              <a:t>xRx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symmetric  : If for all </a:t>
            </a:r>
            <a:r>
              <a:rPr lang="en-IE" dirty="0" err="1" smtClean="0"/>
              <a:t>x,y</a:t>
            </a:r>
            <a:r>
              <a:rPr lang="en-IE" dirty="0" smtClean="0"/>
              <a:t> </a:t>
            </a:r>
            <a:r>
              <a:rPr lang="en-IE" dirty="0" smtClean="0"/>
              <a:t>∈</a:t>
            </a:r>
            <a:r>
              <a:rPr lang="en-IE" dirty="0" smtClean="0"/>
              <a:t> S, such that if we have </a:t>
            </a:r>
            <a:r>
              <a:rPr lang="en-IE" dirty="0" err="1" smtClean="0"/>
              <a:t>xRy</a:t>
            </a:r>
            <a:r>
              <a:rPr lang="en-IE" dirty="0" smtClean="0"/>
              <a:t>, we have </a:t>
            </a:r>
            <a:r>
              <a:rPr lang="en-IE" dirty="0" err="1" smtClean="0"/>
              <a:t>yRx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Equivalence Relations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Let R be a relation defined on a set S. </a:t>
            </a:r>
          </a:p>
          <a:p>
            <a:endParaRPr lang="en-IE" dirty="0" smtClean="0"/>
          </a:p>
          <a:p>
            <a:r>
              <a:rPr lang="en-IE" dirty="0" smtClean="0"/>
              <a:t>R is transitive : If for all </a:t>
            </a:r>
            <a:r>
              <a:rPr lang="en-IE" dirty="0" err="1" smtClean="0"/>
              <a:t>x,y,z</a:t>
            </a:r>
            <a:r>
              <a:rPr lang="en-IE" dirty="0" smtClean="0"/>
              <a:t> </a:t>
            </a:r>
            <a:r>
              <a:rPr lang="en-IE" dirty="0" smtClean="0"/>
              <a:t>∈</a:t>
            </a:r>
            <a:r>
              <a:rPr lang="en-IE" dirty="0" smtClean="0"/>
              <a:t> S, we have </a:t>
            </a:r>
            <a:r>
              <a:rPr lang="en-IE" dirty="0" err="1" smtClean="0"/>
              <a:t>xRy</a:t>
            </a:r>
            <a:r>
              <a:rPr lang="en-IE" dirty="0" smtClean="0"/>
              <a:t> and </a:t>
            </a:r>
            <a:r>
              <a:rPr lang="en-IE" dirty="0" err="1" smtClean="0"/>
              <a:t>yRz</a:t>
            </a:r>
            <a:r>
              <a:rPr lang="en-IE" dirty="0" smtClean="0"/>
              <a:t>, we have </a:t>
            </a:r>
            <a:r>
              <a:rPr lang="en-IE" dirty="0" err="1" smtClean="0"/>
              <a:t>xRz</a:t>
            </a:r>
            <a:r>
              <a:rPr lang="en-IE" dirty="0" smtClean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Tournament Example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057" t="25904" r="17668" b="56376"/>
          <a:stretch>
            <a:fillRect/>
          </a:stretch>
        </p:blipFill>
        <p:spPr bwMode="auto">
          <a:xfrm>
            <a:off x="706496" y="1679428"/>
            <a:ext cx="6286732" cy="1784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2" cstate="print"/>
          <a:srcRect l="27057" t="51302" r="17668" b="38431"/>
          <a:stretch>
            <a:fillRect/>
          </a:stretch>
        </p:blipFill>
        <p:spPr bwMode="auto">
          <a:xfrm>
            <a:off x="347730" y="3101196"/>
            <a:ext cx="6903076" cy="14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282</Words>
  <Application>Microsoft Office PowerPoint</Application>
  <PresentationFormat>On-screen Show (4:3)</PresentationFormat>
  <Paragraphs>58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1_master_ppe_title</vt:lpstr>
      <vt:lpstr>ppe_info_blue</vt:lpstr>
      <vt:lpstr>Slide 1</vt:lpstr>
      <vt:lpstr>Digraphs and Relations</vt:lpstr>
      <vt:lpstr>Tournament Example : Digraph</vt:lpstr>
      <vt:lpstr>Tournament Example : Digraph</vt:lpstr>
      <vt:lpstr>Relations</vt:lpstr>
      <vt:lpstr>Equivalence Relations</vt:lpstr>
      <vt:lpstr>Equivalence Relations</vt:lpstr>
      <vt:lpstr>Equivalence Relations</vt:lpstr>
      <vt:lpstr>Tournament Example</vt:lpstr>
      <vt:lpstr>Tournament Example</vt:lpstr>
      <vt:lpstr>Second Example</vt:lpstr>
      <vt:lpstr>Second Example</vt:lpstr>
      <vt:lpstr>Second Example</vt:lpstr>
      <vt:lpstr>Second Example</vt:lpstr>
      <vt:lpstr>2009 Zone A Q7b </vt:lpstr>
      <vt:lpstr>2009 Zone A Q7b </vt:lpstr>
      <vt:lpstr>2009 Zone A Q7b </vt:lpstr>
      <vt:lpstr>Cartesian Products</vt:lpstr>
      <vt:lpstr>n-bit Binary Strings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326</cp:revision>
  <dcterms:created xsi:type="dcterms:W3CDTF">2009-08-17T15:34:05Z</dcterms:created>
  <dcterms:modified xsi:type="dcterms:W3CDTF">2013-01-31T19:55:24Z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