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tags/tag3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  <p:sldMasterId id="2147483887" r:id="rId2"/>
  </p:sldMasterIdLst>
  <p:notesMasterIdLst>
    <p:notesMasterId r:id="rId29"/>
  </p:notesMasterIdLst>
  <p:sldIdLst>
    <p:sldId id="275" r:id="rId3"/>
    <p:sldId id="261" r:id="rId4"/>
    <p:sldId id="276" r:id="rId5"/>
    <p:sldId id="277" r:id="rId6"/>
    <p:sldId id="278" r:id="rId7"/>
    <p:sldId id="279" r:id="rId8"/>
    <p:sldId id="281" r:id="rId9"/>
    <p:sldId id="280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2" r:id="rId20"/>
    <p:sldId id="291" r:id="rId21"/>
    <p:sldId id="293" r:id="rId22"/>
    <p:sldId id="294" r:id="rId23"/>
    <p:sldId id="295" r:id="rId24"/>
    <p:sldId id="296" r:id="rId25"/>
    <p:sldId id="297" r:id="rId26"/>
    <p:sldId id="298" r:id="rId27"/>
    <p:sldId id="299" r:id="rId28"/>
  </p:sldIdLst>
  <p:sldSz cx="9144000" cy="6858000" type="screen4x3"/>
  <p:notesSz cx="6858000" cy="9144000"/>
  <p:custDataLst>
    <p:tags r:id="rId3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233A"/>
    <a:srgbClr val="96969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416" autoAdjust="0"/>
    <p:restoredTop sz="94660"/>
  </p:normalViewPr>
  <p:slideViewPr>
    <p:cSldViewPr snapToGrid="0">
      <p:cViewPr>
        <p:scale>
          <a:sx n="74" d="100"/>
          <a:sy n="74" d="100"/>
        </p:scale>
        <p:origin x="-678" y="-102"/>
      </p:cViewPr>
      <p:guideLst>
        <p:guide orient="horz" pos="3556"/>
        <p:guide orient="horz" pos="3838"/>
        <p:guide orient="horz" pos="788"/>
        <p:guide orient="horz" pos="4211"/>
        <p:guide orient="horz" pos="250"/>
        <p:guide orient="horz" pos="1131"/>
        <p:guide orient="horz" pos="1273"/>
        <p:guide pos="1457"/>
        <p:guide pos="5602"/>
        <p:guide pos="2970"/>
        <p:guide pos="152"/>
        <p:guide pos="15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E8ED1C1-3184-4F43-B8C5-ABEE1AD73C32}" type="datetimeFigureOut">
              <a:rPr lang="en-US"/>
              <a:pPr>
                <a:defRPr/>
              </a:pPr>
              <a:t>4/9/2013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I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0706D71-F5BC-4AC2-86A5-395B1C3267BE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E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E848B6-3B51-40A9-A73B-CA40C52CFC4F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IE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49F52E-CB04-4058-B8FC-F96868000E40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IE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49F52E-CB04-4058-B8FC-F96868000E40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IE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49F52E-CB04-4058-B8FC-F96868000E40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IE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49F52E-CB04-4058-B8FC-F96868000E40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IE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49F52E-CB04-4058-B8FC-F96868000E40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IE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49F52E-CB04-4058-B8FC-F96868000E40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IE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49F52E-CB04-4058-B8FC-F96868000E40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IE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49F52E-CB04-4058-B8FC-F96868000E40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IE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49F52E-CB04-4058-B8FC-F96868000E40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IE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49F52E-CB04-4058-B8FC-F96868000E40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IE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49F52E-CB04-4058-B8FC-F96868000E40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IE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e_histm_titl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evin.png"/>
          <p:cNvPicPr>
            <a:picLocks noChangeAspect="1"/>
          </p:cNvPicPr>
          <p:nvPr userDrawn="1"/>
        </p:nvPicPr>
        <p:blipFill>
          <a:blip r:embed="rId3" cstate="print"/>
          <a:srcRect l="12141" b="8421"/>
          <a:stretch>
            <a:fillRect/>
          </a:stretch>
        </p:blipFill>
        <p:spPr bwMode="auto">
          <a:xfrm>
            <a:off x="2305050" y="5129213"/>
            <a:ext cx="836613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hoto_image" descr="author_fram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79650" y="5060950"/>
            <a:ext cx="952500" cy="97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undergrad_college_logo.png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36825" y="1019175"/>
            <a:ext cx="53848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3973513" y="3778250"/>
            <a:ext cx="2025650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E" sz="3200" dirty="0">
                <a:latin typeface="+mj-lt"/>
              </a:rPr>
              <a:t>Computing</a:t>
            </a:r>
            <a:endParaRPr lang="en-IE" sz="3200" dirty="0">
              <a:latin typeface="+mj-lt"/>
              <a:cs typeface="+mn-cs"/>
            </a:endParaRPr>
          </a:p>
        </p:txBody>
      </p:sp>
      <p:sp>
        <p:nvSpPr>
          <p:cNvPr id="6" name="PPTShape_2"/>
          <p:cNvSpPr txBox="1">
            <a:spLocks/>
          </p:cNvSpPr>
          <p:nvPr userDrawn="1"/>
        </p:nvSpPr>
        <p:spPr bwMode="auto">
          <a:xfrm>
            <a:off x="3295650" y="5087938"/>
            <a:ext cx="392906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80803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E" sz="2000" b="1" dirty="0">
                <a:latin typeface="+mj-lt"/>
                <a:cs typeface="Arial" pitchFamily="34" charset="0"/>
              </a:rPr>
              <a:t>Tutor : </a:t>
            </a:r>
            <a:r>
              <a:rPr lang="en-IE" sz="2000" dirty="0">
                <a:latin typeface="+mj-lt"/>
                <a:cs typeface="Arial" pitchFamily="34" charset="0"/>
              </a:rPr>
              <a:t>Kevin O’Brien</a:t>
            </a:r>
            <a:endParaRPr lang="en-GB" sz="2000" dirty="0">
              <a:latin typeface="+mj-lt"/>
              <a:cs typeface="Arial" pitchFamily="34" charset="0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3300413" y="5516563"/>
            <a:ext cx="5083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IE" sz="2000" b="1" dirty="0">
                <a:latin typeface="+mj-lt"/>
              </a:rPr>
              <a:t>Tutorial: </a:t>
            </a:r>
            <a:r>
              <a:rPr lang="en-IE" sz="2000" dirty="0">
                <a:latin typeface="+mj-lt"/>
              </a:rPr>
              <a:t>Maths for Computing</a:t>
            </a:r>
            <a:endParaRPr lang="en-IE" dirty="0">
              <a:latin typeface="Trebuchet MS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e_meth_inf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Kevin.png"/>
          <p:cNvPicPr>
            <a:picLocks noChangeAspect="1"/>
          </p:cNvPicPr>
          <p:nvPr userDrawn="1"/>
        </p:nvPicPr>
        <p:blipFill>
          <a:blip r:embed="rId3" cstate="print"/>
          <a:srcRect l="12141" b="8421"/>
          <a:stretch>
            <a:fillRect/>
          </a:stretch>
        </p:blipFill>
        <p:spPr bwMode="auto">
          <a:xfrm>
            <a:off x="7869238" y="260350"/>
            <a:ext cx="836612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hoto_image" descr="author_fram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70825" y="193675"/>
            <a:ext cx="887413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54" y="930552"/>
            <a:ext cx="7425742" cy="38893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54456" y="1519988"/>
            <a:ext cx="8362031" cy="5118317"/>
          </a:xfrm>
          <a:prstGeom prst="rect">
            <a:avLst/>
          </a:prstGeom>
        </p:spPr>
        <p:txBody>
          <a:bodyPr/>
          <a:lstStyle>
            <a:lvl1pPr marL="360000" indent="-360000">
              <a:spcBef>
                <a:spcPts val="1100"/>
              </a:spcBef>
              <a:defRPr sz="1800"/>
            </a:lvl1pPr>
            <a:lvl2pPr marL="720000" indent="-288000">
              <a:spcBef>
                <a:spcPts val="400"/>
              </a:spcBef>
              <a:defRPr sz="1600"/>
            </a:lvl2pPr>
            <a:lvl3pPr marL="1080000" indent="-216000">
              <a:spcBef>
                <a:spcPts val="400"/>
              </a:spcBef>
              <a:buFont typeface="Wingdings" pitchFamily="2" charset="2"/>
              <a:buChar char="§"/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85000"/>
              </a:schemeClr>
            </a:gs>
            <a:gs pos="65000">
              <a:srgbClr val="8EB4E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194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85000"/>
              </a:schemeClr>
            </a:gs>
            <a:gs pos="65000">
              <a:srgbClr val="8EB4E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49225" y="201613"/>
            <a:ext cx="6316663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IE" dirty="0">
                <a:latin typeface="Calibri" pitchFamily="34" charset="0"/>
                <a:cs typeface="Calibri" pitchFamily="34" charset="0"/>
              </a:rPr>
              <a:t>Maths for Computing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5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200" kern="120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dirty="0" smtClean="0">
                <a:latin typeface="Arial" charset="0"/>
                <a:cs typeface="Arial" charset="0"/>
              </a:rPr>
              <a:t>Binary Subtraction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 eaLnBrk="1" hangingPunct="1"/>
            <a:r>
              <a:rPr lang="en-IE" dirty="0" smtClean="0">
                <a:latin typeface="Arial" charset="0"/>
                <a:cs typeface="Arial" charset="0"/>
              </a:rPr>
              <a:t>Use the concept of “borrowing”</a:t>
            </a:r>
            <a:endParaRPr lang="en-GB" dirty="0" smtClean="0">
              <a:latin typeface="Arial" charset="0"/>
              <a:cs typeface="Arial" charset="0"/>
            </a:endParaRPr>
          </a:p>
          <a:p>
            <a:pPr marL="358775" indent="-358775" eaLnBrk="1" hangingPunct="1"/>
            <a:r>
              <a:rPr lang="en-GB" dirty="0" smtClean="0">
                <a:latin typeface="Arial" charset="0"/>
                <a:cs typeface="Arial" charset="0"/>
              </a:rPr>
              <a:t>Use basic operations from binary addition, but in reverse.</a:t>
            </a:r>
          </a:p>
          <a:p>
            <a:pPr marL="358775" indent="-358775" eaLnBrk="1" hangingPunct="1"/>
            <a:r>
              <a:rPr lang="en-GB" dirty="0" smtClean="0">
                <a:latin typeface="Arial" charset="0"/>
                <a:cs typeface="Arial" charset="0"/>
              </a:rPr>
              <a:t>Important</a:t>
            </a:r>
          </a:p>
          <a:p>
            <a:pPr marL="718775" lvl="1" indent="-358775" eaLnBrk="1" hangingPunct="1"/>
            <a:r>
              <a:rPr lang="en-GB" b="1" dirty="0" smtClean="0">
                <a:latin typeface="Arial" charset="0"/>
                <a:cs typeface="Arial" charset="0"/>
              </a:rPr>
              <a:t>10  -  1  = 1</a:t>
            </a:r>
          </a:p>
          <a:p>
            <a:pPr marL="358775" indent="-358775" eaLnBrk="1" hangingPunct="1"/>
            <a:r>
              <a:rPr lang="en-GB" dirty="0" smtClean="0">
                <a:latin typeface="Arial" charset="0"/>
                <a:cs typeface="Arial" charset="0"/>
              </a:rPr>
              <a:t>Task: carry out the following binary addition  :  </a:t>
            </a:r>
            <a:r>
              <a:rPr lang="en-GB" b="1" dirty="0" smtClean="0">
                <a:latin typeface="Arial" charset="0"/>
                <a:cs typeface="Arial" charset="0"/>
              </a:rPr>
              <a:t>110000 - 10111</a:t>
            </a:r>
          </a:p>
          <a:p>
            <a:pPr marL="718775" lvl="1" indent="-358775" eaLnBrk="1" hangingPunct="1"/>
            <a:r>
              <a:rPr lang="en-GB" dirty="0" smtClean="0">
                <a:latin typeface="Arial" charset="0"/>
                <a:cs typeface="Arial" charset="0"/>
              </a:rPr>
              <a:t>Taken from Study guide Exercises Q5 pg 16</a:t>
            </a:r>
          </a:p>
          <a:p>
            <a:pPr marL="718775" lvl="1" indent="-358775" eaLnBrk="1" hangingPunct="1"/>
            <a:r>
              <a:rPr lang="en-GB" dirty="0" smtClean="0">
                <a:latin typeface="Arial" charset="0"/>
                <a:cs typeface="Arial" charset="0"/>
              </a:rPr>
              <a:t>( Decimal Equivalent: 48-23)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latin typeface="Arial" charset="0"/>
                <a:cs typeface="Arial" charset="0"/>
              </a:rPr>
              <a:t>Binary Subtraction</a:t>
            </a:r>
            <a:endParaRPr lang="en-I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794717" y="2318196"/>
          <a:ext cx="5409126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1521"/>
                <a:gridCol w="901521"/>
                <a:gridCol w="901521"/>
                <a:gridCol w="901521"/>
                <a:gridCol w="901521"/>
                <a:gridCol w="901521"/>
              </a:tblGrid>
              <a:tr h="355457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</a:tr>
              <a:tr h="355457"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1</a:t>
                      </a:r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1</a:t>
                      </a:r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0</a:t>
                      </a:r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0</a:t>
                      </a:r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0</a:t>
                      </a:r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0</a:t>
                      </a:r>
                      <a:endParaRPr lang="en-IE" b="1" u="none" dirty="0"/>
                    </a:p>
                  </a:txBody>
                  <a:tcPr/>
                </a:tc>
              </a:tr>
              <a:tr h="355457">
                <a:tc>
                  <a:txBody>
                    <a:bodyPr/>
                    <a:lstStyle/>
                    <a:p>
                      <a:pPr algn="ctr"/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i="0" u="none" dirty="0" smtClean="0"/>
                        <a:t>1</a:t>
                      </a:r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i="0" u="none" dirty="0" smtClean="0"/>
                        <a:t>0</a:t>
                      </a:r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i="0" u="none" dirty="0" smtClean="0"/>
                        <a:t>1</a:t>
                      </a:r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i="0" u="none" dirty="0" smtClean="0"/>
                        <a:t>1</a:t>
                      </a:r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i="0" u="none" dirty="0" smtClean="0"/>
                        <a:t>1</a:t>
                      </a:r>
                      <a:endParaRPr lang="en-IE" b="1" i="0" u="none" dirty="0"/>
                    </a:p>
                  </a:txBody>
                  <a:tcPr/>
                </a:tc>
              </a:tr>
              <a:tr h="355457"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  <a:tr h="355457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dirty="0" smtClean="0">
                <a:latin typeface="Arial" charset="0"/>
                <a:cs typeface="Arial" charset="0"/>
              </a:rPr>
              <a:t>Binary Multiplication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 eaLnBrk="1" hangingPunct="1"/>
            <a:r>
              <a:rPr lang="en-IE" dirty="0" smtClean="0">
                <a:latin typeface="Arial" charset="0"/>
                <a:cs typeface="Arial" charset="0"/>
              </a:rPr>
              <a:t>Follows on from Binary Addition</a:t>
            </a:r>
            <a:endParaRPr lang="en-GB" dirty="0" smtClean="0">
              <a:latin typeface="Arial" charset="0"/>
              <a:cs typeface="Arial" charset="0"/>
            </a:endParaRPr>
          </a:p>
          <a:p>
            <a:pPr marL="358775" indent="-358775" eaLnBrk="1" hangingPunct="1"/>
            <a:r>
              <a:rPr lang="en-GB" dirty="0" smtClean="0">
                <a:latin typeface="Arial" charset="0"/>
                <a:cs typeface="Arial" charset="0"/>
              </a:rPr>
              <a:t>Additional Skill : Left Shifting</a:t>
            </a:r>
          </a:p>
          <a:p>
            <a:pPr marL="358775" indent="-358775" eaLnBrk="1" hangingPunct="1"/>
            <a:r>
              <a:rPr lang="en-GB" dirty="0" smtClean="0">
                <a:latin typeface="Arial" charset="0"/>
                <a:cs typeface="Arial" charset="0"/>
              </a:rPr>
              <a:t>Task: carry out the following binary addition  :  </a:t>
            </a:r>
            <a:r>
              <a:rPr lang="en-GB" b="1" dirty="0" smtClean="0">
                <a:latin typeface="Arial" charset="0"/>
                <a:cs typeface="Arial" charset="0"/>
              </a:rPr>
              <a:t>1101 x 1101</a:t>
            </a:r>
          </a:p>
          <a:p>
            <a:pPr marL="718775" lvl="1" indent="-358775" eaLnBrk="1" hangingPunct="1"/>
            <a:r>
              <a:rPr lang="en-GB" dirty="0" smtClean="0">
                <a:latin typeface="Arial" charset="0"/>
                <a:cs typeface="Arial" charset="0"/>
              </a:rPr>
              <a:t>Taken from Study guide Exercises Q5 pg 16</a:t>
            </a:r>
          </a:p>
          <a:p>
            <a:pPr marL="718775" lvl="1" indent="-358775" eaLnBrk="1" hangingPunct="1"/>
            <a:r>
              <a:rPr lang="en-GB" dirty="0" smtClean="0">
                <a:latin typeface="Arial" charset="0"/>
                <a:cs typeface="Arial" charset="0"/>
              </a:rPr>
              <a:t>( Decimal Equivalent: 13 x 13)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latin typeface="Arial" charset="0"/>
                <a:cs typeface="Arial" charset="0"/>
              </a:rPr>
              <a:t>Binary Multiplication</a:t>
            </a:r>
            <a:endParaRPr lang="en-I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794717" y="1764406"/>
          <a:ext cx="5409126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1521"/>
                <a:gridCol w="901521"/>
                <a:gridCol w="901521"/>
                <a:gridCol w="901521"/>
                <a:gridCol w="901521"/>
                <a:gridCol w="901521"/>
              </a:tblGrid>
              <a:tr h="345154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1</a:t>
                      </a:r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1</a:t>
                      </a:r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0</a:t>
                      </a:r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1</a:t>
                      </a:r>
                      <a:endParaRPr lang="en-IE" b="1" u="none" dirty="0"/>
                    </a:p>
                  </a:txBody>
                  <a:tcPr/>
                </a:tc>
              </a:tr>
              <a:tr h="345154">
                <a:tc>
                  <a:txBody>
                    <a:bodyPr/>
                    <a:lstStyle/>
                    <a:p>
                      <a:pPr algn="ctr"/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i="0" u="none" dirty="0" smtClean="0"/>
                        <a:t>1</a:t>
                      </a:r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i="0" u="none" dirty="0" smtClean="0"/>
                        <a:t>1</a:t>
                      </a:r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i="0" u="none" dirty="0" smtClean="0"/>
                        <a:t>0</a:t>
                      </a:r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i="0" u="none" dirty="0" smtClean="0"/>
                        <a:t>1</a:t>
                      </a:r>
                      <a:endParaRPr lang="en-IE" b="1" i="0" u="none" dirty="0"/>
                    </a:p>
                  </a:txBody>
                  <a:tcPr/>
                </a:tc>
              </a:tr>
              <a:tr h="345154">
                <a:tc>
                  <a:txBody>
                    <a:bodyPr/>
                    <a:lstStyle/>
                    <a:p>
                      <a:pPr algn="ctr"/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  <a:tr h="345154"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  <a:tr h="345154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dirty="0" smtClean="0">
                <a:latin typeface="Arial" charset="0"/>
                <a:cs typeface="Arial" charset="0"/>
              </a:rPr>
              <a:t>Binary Division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 eaLnBrk="1" hangingPunct="1"/>
            <a:r>
              <a:rPr lang="en-IE" dirty="0" smtClean="0">
                <a:latin typeface="Arial" charset="0"/>
                <a:cs typeface="Arial" charset="0"/>
              </a:rPr>
              <a:t>Follows on from Binary Subtraction</a:t>
            </a:r>
            <a:endParaRPr lang="en-GB" dirty="0" smtClean="0">
              <a:latin typeface="Arial" charset="0"/>
              <a:cs typeface="Arial" charset="0"/>
            </a:endParaRPr>
          </a:p>
          <a:p>
            <a:pPr marL="358775" indent="-358775" eaLnBrk="1" hangingPunct="1"/>
            <a:r>
              <a:rPr lang="en-GB" dirty="0" smtClean="0">
                <a:latin typeface="Arial" charset="0"/>
                <a:cs typeface="Arial" charset="0"/>
              </a:rPr>
              <a:t>Task: carry out the following binary division  :  </a:t>
            </a:r>
            <a:r>
              <a:rPr lang="en-GB" b="1" dirty="0" smtClean="0">
                <a:latin typeface="Arial" charset="0"/>
                <a:cs typeface="Arial" charset="0"/>
              </a:rPr>
              <a:t>111011 </a:t>
            </a:r>
            <a:r>
              <a:rPr lang="en-IE" dirty="0" smtClean="0"/>
              <a:t>÷ </a:t>
            </a:r>
            <a:r>
              <a:rPr lang="en-GB" b="1" dirty="0" smtClean="0">
                <a:latin typeface="Arial" charset="0"/>
                <a:cs typeface="Arial" charset="0"/>
              </a:rPr>
              <a:t> 101</a:t>
            </a:r>
          </a:p>
          <a:p>
            <a:pPr marL="718775" lvl="1" indent="-358775" eaLnBrk="1" hangingPunct="1"/>
            <a:r>
              <a:rPr lang="en-GB" dirty="0" smtClean="0">
                <a:latin typeface="Arial" charset="0"/>
                <a:cs typeface="Arial" charset="0"/>
              </a:rPr>
              <a:t>Taken from Study guide Exercises Q7 pg 17</a:t>
            </a:r>
          </a:p>
          <a:p>
            <a:pPr marL="718775" lvl="1" indent="-358775" eaLnBrk="1" hangingPunct="1"/>
            <a:r>
              <a:rPr lang="en-GB" dirty="0" smtClean="0">
                <a:latin typeface="Arial" charset="0"/>
                <a:cs typeface="Arial" charset="0"/>
              </a:rPr>
              <a:t>( Decimal Equivalent: 59 </a:t>
            </a:r>
            <a:r>
              <a:rPr lang="en-IE" dirty="0" smtClean="0">
                <a:latin typeface="Arial" charset="0"/>
                <a:cs typeface="Arial" charset="0"/>
              </a:rPr>
              <a:t>÷ </a:t>
            </a:r>
            <a:r>
              <a:rPr lang="en-GB" dirty="0" smtClean="0">
                <a:latin typeface="Arial" charset="0"/>
                <a:cs typeface="Arial" charset="0"/>
              </a:rPr>
              <a:t> 5)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latin typeface="Arial" charset="0"/>
                <a:cs typeface="Arial" charset="0"/>
              </a:rPr>
              <a:t>Binary Division</a:t>
            </a:r>
            <a:endParaRPr lang="en-I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408347" y="2395471"/>
          <a:ext cx="5731101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6789"/>
                <a:gridCol w="636789"/>
                <a:gridCol w="636789"/>
                <a:gridCol w="636789"/>
                <a:gridCol w="636789"/>
                <a:gridCol w="636789"/>
                <a:gridCol w="636789"/>
                <a:gridCol w="636789"/>
                <a:gridCol w="636789"/>
              </a:tblGrid>
              <a:tr h="231819">
                <a:tc>
                  <a:txBody>
                    <a:bodyPr/>
                    <a:lstStyle/>
                    <a:p>
                      <a:r>
                        <a:rPr lang="en-IE" b="1" dirty="0" smtClean="0"/>
                        <a:t>1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 smtClean="0"/>
                        <a:t>1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1</a:t>
                      </a:r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0</a:t>
                      </a:r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1</a:t>
                      </a:r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1</a:t>
                      </a:r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b="1" u="none" dirty="0"/>
                    </a:p>
                  </a:txBody>
                  <a:tcPr/>
                </a:tc>
              </a:tr>
              <a:tr h="345154">
                <a:tc>
                  <a:txBody>
                    <a:bodyPr/>
                    <a:lstStyle/>
                    <a:p>
                      <a:pPr algn="ctr"/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b="1" i="0" u="none" dirty="0"/>
                    </a:p>
                  </a:txBody>
                  <a:tcPr/>
                </a:tc>
              </a:tr>
              <a:tr h="345154">
                <a:tc>
                  <a:txBody>
                    <a:bodyPr/>
                    <a:lstStyle/>
                    <a:p>
                      <a:pPr algn="ctr"/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  <a:tr h="345154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  <a:tr h="345154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dirty="0" smtClean="0">
                <a:latin typeface="Arial" charset="0"/>
                <a:cs typeface="Arial" charset="0"/>
              </a:rPr>
              <a:t>Hexadecimal Conversion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 eaLnBrk="1" hangingPunct="1"/>
            <a:r>
              <a:rPr lang="en-IE" dirty="0" smtClean="0">
                <a:latin typeface="Arial" charset="0"/>
                <a:cs typeface="Arial" charset="0"/>
              </a:rPr>
              <a:t>Convert a Hexadecimal to Decimal</a:t>
            </a:r>
            <a:endParaRPr lang="en-GB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2215165"/>
          <a:ext cx="6096000" cy="2627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74879"/>
                <a:gridCol w="749121"/>
                <a:gridCol w="762000"/>
                <a:gridCol w="762000"/>
                <a:gridCol w="762000"/>
              </a:tblGrid>
              <a:tr h="525458"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Hex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dirty="0" smtClean="0"/>
                        <a:t>Dec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Hex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Dec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Hex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Dec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Hex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Dec</a:t>
                      </a:r>
                      <a:endParaRPr lang="en-IE" dirty="0"/>
                    </a:p>
                  </a:txBody>
                  <a:tcPr/>
                </a:tc>
              </a:tr>
              <a:tr h="525458"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4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dirty="0" smtClean="0"/>
                        <a:t>4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8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9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12</a:t>
                      </a:r>
                      <a:endParaRPr lang="en-IE" dirty="0"/>
                    </a:p>
                  </a:txBody>
                  <a:tcPr/>
                </a:tc>
              </a:tr>
              <a:tr h="525458"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5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dirty="0" smtClean="0"/>
                        <a:t>5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9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9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13</a:t>
                      </a:r>
                      <a:endParaRPr lang="en-IE" dirty="0"/>
                    </a:p>
                  </a:txBody>
                  <a:tcPr/>
                </a:tc>
              </a:tr>
              <a:tr h="525458"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dirty="0" smtClean="0"/>
                        <a:t>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6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dirty="0" smtClean="0"/>
                        <a:t>6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14</a:t>
                      </a:r>
                      <a:endParaRPr lang="en-IE" dirty="0"/>
                    </a:p>
                  </a:txBody>
                  <a:tcPr/>
                </a:tc>
              </a:tr>
              <a:tr h="525458"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3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dirty="0" smtClean="0"/>
                        <a:t>3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7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dirty="0" smtClean="0"/>
                        <a:t>7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15</a:t>
                      </a:r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latin typeface="Arial" charset="0"/>
                <a:cs typeface="Arial" charset="0"/>
              </a:rPr>
              <a:t>Hexadecimal Conversion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8775" indent="-358775" eaLnBrk="1" hangingPunct="1"/>
            <a:r>
              <a:rPr lang="en-IE" dirty="0" smtClean="0">
                <a:latin typeface="Arial" charset="0"/>
                <a:cs typeface="Arial" charset="0"/>
              </a:rPr>
              <a:t>Task: Converting hexadecimal numbers to decimal</a:t>
            </a:r>
          </a:p>
          <a:p>
            <a:pPr marL="358775" indent="-358775" eaLnBrk="1" hangingPunct="1"/>
            <a:r>
              <a:rPr lang="en-IE" dirty="0" smtClean="0">
                <a:latin typeface="Arial" charset="0"/>
                <a:cs typeface="Arial" charset="0"/>
              </a:rPr>
              <a:t>Convert the number (A5d)</a:t>
            </a:r>
            <a:r>
              <a:rPr lang="en-IE" sz="1400" dirty="0" smtClean="0">
                <a:latin typeface="Arial" charset="0"/>
                <a:cs typeface="Arial" charset="0"/>
              </a:rPr>
              <a:t>16</a:t>
            </a:r>
            <a:r>
              <a:rPr lang="en-IE" dirty="0" smtClean="0">
                <a:latin typeface="Arial" charset="0"/>
                <a:cs typeface="Arial" charset="0"/>
              </a:rPr>
              <a:t>  to decimal form (Answer :  2653)</a:t>
            </a:r>
          </a:p>
          <a:p>
            <a:pPr marL="718775" lvl="1" indent="-358775" eaLnBrk="1" hangingPunct="1"/>
            <a:r>
              <a:rPr lang="en-IE" dirty="0" smtClean="0">
                <a:latin typeface="Arial" charset="0"/>
                <a:cs typeface="Arial" charset="0"/>
              </a:rPr>
              <a:t>Based on Question 10, page 17</a:t>
            </a:r>
          </a:p>
          <a:p>
            <a:pPr marL="358775" indent="-358775" eaLnBrk="1" hangingPunct="1"/>
            <a:r>
              <a:rPr lang="en-IE" dirty="0" smtClean="0">
                <a:latin typeface="Arial" charset="0"/>
                <a:cs typeface="Arial" charset="0"/>
              </a:rPr>
              <a:t>(Recall  - anything to the power of zero is 1)</a:t>
            </a:r>
          </a:p>
          <a:p>
            <a:pPr marL="358775" indent="-358775" eaLnBrk="1" hangingPunct="1"/>
            <a:endParaRPr lang="en-IE" dirty="0" smtClean="0">
              <a:latin typeface="Arial" charset="0"/>
              <a:cs typeface="Arial" charset="0"/>
            </a:endParaRPr>
          </a:p>
          <a:p>
            <a:pPr marL="358775" indent="-358775" eaLnBrk="1" hangingPunct="1"/>
            <a:r>
              <a:rPr lang="en-IE" dirty="0" smtClean="0">
                <a:latin typeface="Arial" charset="0"/>
                <a:cs typeface="Arial" charset="0"/>
              </a:rPr>
              <a:t>A x 16                 +           5 x 16           +        D  x 16</a:t>
            </a:r>
            <a:endParaRPr lang="en-GB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New Section: Set Theory and Binary Operations</a:t>
            </a:r>
            <a:br>
              <a:rPr lang="en-IE" dirty="0" smtClean="0"/>
            </a:b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Membership Tables</a:t>
            </a:r>
          </a:p>
          <a:p>
            <a:r>
              <a:rPr lang="en-IE" dirty="0" smtClean="0"/>
              <a:t>Venn Diagrams </a:t>
            </a:r>
          </a:p>
          <a:p>
            <a:r>
              <a:rPr lang="en-IE" dirty="0" smtClean="0"/>
              <a:t>Power Sets</a:t>
            </a:r>
          </a:p>
          <a:p>
            <a:r>
              <a:rPr lang="en-IE" dirty="0" smtClean="0"/>
              <a:t>Notation:   Union “U” and Intersection “</a:t>
            </a:r>
            <a:r>
              <a:rPr lang="en-IE" b="1" dirty="0" smtClean="0"/>
              <a:t>∩”</a:t>
            </a:r>
          </a:p>
          <a:p>
            <a:pPr lvl="1"/>
            <a:r>
              <a:rPr lang="en-IE" dirty="0" smtClean="0"/>
              <a:t>Relationship with Logical “AND” and “OR” in Chapter 3.</a:t>
            </a:r>
          </a:p>
          <a:p>
            <a:r>
              <a:rPr lang="en-IE" dirty="0" smtClean="0"/>
              <a:t>Complement of  A is denoted “A</a:t>
            </a:r>
            <a:r>
              <a:rPr lang="en-IE" baseline="30000" dirty="0" smtClean="0"/>
              <a:t>/ ”</a:t>
            </a:r>
          </a:p>
          <a:p>
            <a:endParaRPr lang="en-IE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Membership Tables</a:t>
            </a:r>
            <a:endParaRPr lang="en-I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6365" y="1673785"/>
          <a:ext cx="767581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474"/>
                <a:gridCol w="620238"/>
                <a:gridCol w="606708"/>
                <a:gridCol w="1141804"/>
                <a:gridCol w="1308725"/>
                <a:gridCol w="1227941"/>
                <a:gridCol w="1195625"/>
                <a:gridCol w="938295"/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dirty="0" smtClean="0">
                <a:latin typeface="Arial" charset="0"/>
                <a:cs typeface="Arial" charset="0"/>
              </a:rPr>
              <a:t>Overview of Tutorial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 eaLnBrk="1" hangingPunct="1"/>
            <a:r>
              <a:rPr lang="en-IE" dirty="0" smtClean="0">
                <a:latin typeface="Arial" charset="0"/>
                <a:cs typeface="Arial" charset="0"/>
              </a:rPr>
              <a:t>First two chapter of  Study Guide</a:t>
            </a:r>
            <a:endParaRPr lang="en-GB" dirty="0" smtClean="0">
              <a:latin typeface="Arial" charset="0"/>
              <a:cs typeface="Arial" charset="0"/>
            </a:endParaRPr>
          </a:p>
          <a:p>
            <a:pPr marL="719138" lvl="1" indent="-287338" eaLnBrk="1" hangingPunct="1"/>
            <a:r>
              <a:rPr lang="en-IE" dirty="0" smtClean="0">
                <a:latin typeface="Arial" charset="0"/>
                <a:cs typeface="Arial" charset="0"/>
              </a:rPr>
              <a:t>Chapter 1 : Number Systems</a:t>
            </a:r>
          </a:p>
          <a:p>
            <a:pPr marL="719138" lvl="1" indent="-287338" eaLnBrk="1" hangingPunct="1"/>
            <a:r>
              <a:rPr lang="en-IE" dirty="0" smtClean="0">
                <a:latin typeface="Arial" charset="0"/>
                <a:cs typeface="Arial" charset="0"/>
              </a:rPr>
              <a:t>Chapter 2 : Set Theory and Binary Operations</a:t>
            </a:r>
            <a:endParaRPr lang="en-GB" dirty="0" smtClean="0">
              <a:latin typeface="Arial" charset="0"/>
              <a:cs typeface="Arial" charset="0"/>
            </a:endParaRPr>
          </a:p>
          <a:p>
            <a:pPr marL="358775" indent="-358775" eaLnBrk="1" hangingPunct="1"/>
            <a:r>
              <a:rPr lang="en-GB" dirty="0" smtClean="0">
                <a:latin typeface="Arial" charset="0"/>
                <a:cs typeface="Arial" charset="0"/>
              </a:rPr>
              <a:t>Subject Matter for Tutorial</a:t>
            </a:r>
          </a:p>
          <a:p>
            <a:pPr marL="718775" lvl="1" indent="-358775" eaLnBrk="1" hangingPunct="1"/>
            <a:r>
              <a:rPr lang="en-GB" dirty="0" smtClean="0">
                <a:latin typeface="Arial" charset="0"/>
                <a:cs typeface="Arial" charset="0"/>
              </a:rPr>
              <a:t>Selected end of chapter revision questions</a:t>
            </a:r>
          </a:p>
          <a:p>
            <a:pPr marL="718775" lvl="1" indent="-358775" eaLnBrk="1" hangingPunct="1"/>
            <a:r>
              <a:rPr lang="en-GB" dirty="0" smtClean="0">
                <a:latin typeface="Arial" charset="0"/>
                <a:cs typeface="Arial" charset="0"/>
              </a:rPr>
              <a:t>Selected past paper questions </a:t>
            </a:r>
          </a:p>
          <a:p>
            <a:pPr marL="358775" indent="-358775" eaLnBrk="1" hangingPunct="1"/>
            <a:r>
              <a:rPr lang="en-GB" dirty="0" smtClean="0">
                <a:latin typeface="Arial" charset="0"/>
                <a:cs typeface="Arial" charset="0"/>
              </a:rPr>
              <a:t>Also</a:t>
            </a:r>
          </a:p>
          <a:p>
            <a:pPr marL="718775" lvl="1" indent="-358775" eaLnBrk="1" hangingPunct="1"/>
            <a:r>
              <a:rPr lang="en-GB" dirty="0" smtClean="0">
                <a:latin typeface="Arial" charset="0"/>
                <a:cs typeface="Arial" charset="0"/>
              </a:rPr>
              <a:t>Questions and Queries </a:t>
            </a:r>
          </a:p>
          <a:p>
            <a:pPr marL="718775" lvl="1" indent="-358775" eaLnBrk="1" hangingPunct="1"/>
            <a:r>
              <a:rPr lang="en-GB" dirty="0" smtClean="0">
                <a:latin typeface="Arial" charset="0"/>
                <a:cs typeface="Arial" charset="0"/>
              </a:rPr>
              <a:t>We will open the discussion now, and continue at the forthcoming onsite tutorial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Membership Tables : Set  and Symmetric Difference</a:t>
            </a:r>
            <a:endParaRPr lang="en-I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25000" y="1957590"/>
          <a:ext cx="7933388" cy="3550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291"/>
                <a:gridCol w="696070"/>
                <a:gridCol w="1281404"/>
                <a:gridCol w="1468733"/>
                <a:gridCol w="1378072"/>
                <a:gridCol w="1341805"/>
                <a:gridCol w="1053013"/>
              </a:tblGrid>
              <a:tr h="561509">
                <a:tc>
                  <a:txBody>
                    <a:bodyPr/>
                    <a:lstStyle/>
                    <a:p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 A</a:t>
                      </a:r>
                      <a:r>
                        <a:rPr lang="en-IE" baseline="0" dirty="0" smtClean="0"/>
                        <a:t> – B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B -</a:t>
                      </a:r>
                      <a:r>
                        <a:rPr lang="en-IE" baseline="0" dirty="0" smtClean="0"/>
                        <a:t> A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A </a:t>
                      </a:r>
                      <a:r>
                        <a:rPr lang="en-IE" sz="18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⊕ B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  <a:tr h="561509"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0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0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  <a:tr h="561509"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0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1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</a:tr>
              <a:tr h="561509"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1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0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</a:tr>
              <a:tr h="533046"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1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1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  <a:tr h="771622">
                <a:tc gridSpan="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 smtClean="0"/>
                        <a:t>See Page 25 : Definitions</a:t>
                      </a:r>
                      <a:r>
                        <a:rPr lang="en-IE" baseline="0" dirty="0" smtClean="0"/>
                        <a:t> 2.15 and 2.16</a:t>
                      </a:r>
                      <a:endParaRPr lang="en-IE" dirty="0" smtClean="0"/>
                    </a:p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Venn Diagram / 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Membership Tables : Set  and Symmetric Difference</a:t>
            </a:r>
            <a:endParaRPr lang="en-I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25000" y="1506828"/>
          <a:ext cx="7933389" cy="4790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287"/>
                <a:gridCol w="615183"/>
                <a:gridCol w="1132499"/>
                <a:gridCol w="921897"/>
                <a:gridCol w="921897"/>
                <a:gridCol w="876436"/>
                <a:gridCol w="1445551"/>
                <a:gridCol w="1388639"/>
              </a:tblGrid>
              <a:tr h="473379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 C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A-B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mtClean="0"/>
                        <a:t>B-A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B-C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(A-B)-C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 smtClean="0"/>
                        <a:t>A-(B-C)</a:t>
                      </a:r>
                      <a:endParaRPr lang="en-IE" dirty="0"/>
                    </a:p>
                  </a:txBody>
                  <a:tcPr/>
                </a:tc>
              </a:tr>
              <a:tr h="473379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  <a:tr h="473379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</a:tr>
              <a:tr h="473379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</a:tr>
              <a:tr h="449382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  <a:tr h="449382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  <a:tr h="449382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  <a:tr h="449382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  <a:tr h="449382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  <a:tr h="650514">
                <a:tc gridSpan="8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 smtClean="0"/>
                        <a:t>See Page 31</a:t>
                      </a:r>
                      <a:r>
                        <a:rPr lang="en-IE" baseline="0" dirty="0" smtClean="0"/>
                        <a:t> Q 10 a</a:t>
                      </a:r>
                      <a:endParaRPr lang="en-IE" dirty="0" smtClean="0"/>
                    </a:p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Venn Diagram / 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Venn Diagram / 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Venn Diagram / 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Venn Diagram / 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dirty="0" smtClean="0">
                <a:latin typeface="Arial" charset="0"/>
                <a:cs typeface="Arial" charset="0"/>
              </a:rPr>
              <a:t>Chapter 1: Number Systems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 eaLnBrk="1" hangingPunct="1"/>
            <a:r>
              <a:rPr lang="en-IE" dirty="0" smtClean="0">
                <a:latin typeface="Arial" charset="0"/>
                <a:cs typeface="Arial" charset="0"/>
              </a:rPr>
              <a:t>Three main number systems</a:t>
            </a:r>
            <a:endParaRPr lang="en-GB" dirty="0" smtClean="0">
              <a:latin typeface="Arial" charset="0"/>
              <a:cs typeface="Arial" charset="0"/>
            </a:endParaRPr>
          </a:p>
          <a:p>
            <a:pPr marL="719138" lvl="1" indent="-287338" eaLnBrk="1" hangingPunct="1"/>
            <a:r>
              <a:rPr lang="en-IE" dirty="0" smtClean="0">
                <a:latin typeface="Arial" charset="0"/>
                <a:cs typeface="Arial" charset="0"/>
              </a:rPr>
              <a:t>Decimal   (i.e. 0,1,2,3,4,5,6,7,9)</a:t>
            </a:r>
          </a:p>
          <a:p>
            <a:pPr marL="719138" lvl="1" indent="-287338" eaLnBrk="1" hangingPunct="1"/>
            <a:r>
              <a:rPr lang="en-IE" dirty="0" smtClean="0">
                <a:latin typeface="Arial" charset="0"/>
                <a:cs typeface="Arial" charset="0"/>
              </a:rPr>
              <a:t>Binary      (i.e. 0,1) </a:t>
            </a:r>
          </a:p>
          <a:p>
            <a:pPr marL="719138" lvl="1" indent="-287338" eaLnBrk="1" hangingPunct="1"/>
            <a:r>
              <a:rPr lang="en-IE" dirty="0" smtClean="0">
                <a:latin typeface="Arial" charset="0"/>
                <a:cs typeface="Arial" charset="0"/>
              </a:rPr>
              <a:t>Hexadecimal     (i.e. 0,1) </a:t>
            </a:r>
            <a:endParaRPr lang="en-GB" dirty="0" smtClean="0">
              <a:latin typeface="Arial" charset="0"/>
              <a:cs typeface="Arial" charset="0"/>
            </a:endParaRPr>
          </a:p>
          <a:p>
            <a:pPr marL="719138" lvl="1" indent="-287338" eaLnBrk="1" hangingPunct="1"/>
            <a:endParaRPr lang="en-GB" dirty="0" smtClean="0">
              <a:latin typeface="Arial" charset="0"/>
              <a:cs typeface="Arial" charset="0"/>
            </a:endParaRPr>
          </a:p>
          <a:p>
            <a:pPr marL="358775" indent="-358775" eaLnBrk="1" hangingPunct="1"/>
            <a:r>
              <a:rPr lang="en-GB" dirty="0" smtClean="0">
                <a:latin typeface="Arial" charset="0"/>
                <a:cs typeface="Arial" charset="0"/>
              </a:rPr>
              <a:t>Key Objectives </a:t>
            </a:r>
          </a:p>
          <a:p>
            <a:pPr marL="718775" lvl="1" indent="-358775" eaLnBrk="1" hangingPunct="1"/>
            <a:r>
              <a:rPr lang="en-GB" dirty="0" smtClean="0">
                <a:latin typeface="Arial" charset="0"/>
                <a:cs typeface="Arial" charset="0"/>
              </a:rPr>
              <a:t>Converting from one number system to another.</a:t>
            </a:r>
          </a:p>
          <a:p>
            <a:pPr marL="718775" lvl="1" indent="-358775" eaLnBrk="1" hangingPunct="1"/>
            <a:r>
              <a:rPr lang="en-GB" dirty="0" smtClean="0">
                <a:latin typeface="Arial" charset="0"/>
                <a:cs typeface="Arial" charset="0"/>
              </a:rPr>
              <a:t>Performing arithmetic operations (e.g. binary addition and subtraction)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dirty="0" smtClean="0">
                <a:latin typeface="Arial" charset="0"/>
                <a:cs typeface="Arial" charset="0"/>
              </a:rPr>
              <a:t>The Binary System 				(1.1.2.  pg 3)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 eaLnBrk="1" hangingPunct="1"/>
            <a:r>
              <a:rPr lang="en-IE" dirty="0" smtClean="0">
                <a:latin typeface="Arial" charset="0"/>
                <a:cs typeface="Arial" charset="0"/>
              </a:rPr>
              <a:t>Task: Converting decimal numbers to binary</a:t>
            </a:r>
            <a:endParaRPr lang="en-GB" dirty="0" smtClean="0">
              <a:latin typeface="Arial" charset="0"/>
              <a:cs typeface="Arial" charset="0"/>
            </a:endParaRPr>
          </a:p>
          <a:p>
            <a:pPr marL="358775" indent="-358775" eaLnBrk="1" hangingPunct="1"/>
            <a:r>
              <a:rPr lang="en-IE" dirty="0" smtClean="0"/>
              <a:t>“Express the decimal number (347)</a:t>
            </a:r>
            <a:r>
              <a:rPr lang="en-IE" sz="1200" dirty="0" smtClean="0"/>
              <a:t>10</a:t>
            </a:r>
            <a:r>
              <a:rPr lang="en-IE" dirty="0" smtClean="0"/>
              <a:t> in base 2” </a:t>
            </a:r>
          </a:p>
          <a:p>
            <a:pPr marL="718775" lvl="1" indent="-358775" eaLnBrk="1" hangingPunct="1"/>
            <a:r>
              <a:rPr lang="en-IE" dirty="0" smtClean="0">
                <a:latin typeface="Arial" charset="0"/>
                <a:cs typeface="Arial" charset="0"/>
              </a:rPr>
              <a:t>Taken from 2010 Zone A Examination paper – Q1c (2 Marks)</a:t>
            </a:r>
          </a:p>
          <a:p>
            <a:pPr marL="718775" lvl="1" indent="-358775" eaLnBrk="1" hangingPunct="1"/>
            <a:r>
              <a:rPr lang="en-IE" dirty="0" smtClean="0">
                <a:latin typeface="Arial" charset="0"/>
                <a:cs typeface="Arial" charset="0"/>
              </a:rPr>
              <a:t>Worked Example on Next Slide </a:t>
            </a:r>
          </a:p>
          <a:p>
            <a:pPr marL="718775" lvl="1" indent="-358775" eaLnBrk="1" hangingPunct="1"/>
            <a:r>
              <a:rPr lang="en-IE" dirty="0" smtClean="0">
                <a:latin typeface="Arial" charset="0"/>
                <a:cs typeface="Arial" charset="0"/>
              </a:rPr>
              <a:t>Correct  Answer  -  101011011</a:t>
            </a:r>
          </a:p>
          <a:p>
            <a:pPr marL="718775" lvl="1" indent="-358775" eaLnBrk="1" hangingPunct="1"/>
            <a:r>
              <a:rPr lang="en-IE" dirty="0" smtClean="0">
                <a:latin typeface="Arial" charset="0"/>
                <a:cs typeface="Arial" charset="0"/>
              </a:rPr>
              <a:t>Make a note of correct answer. I have a question at the end of the working!</a:t>
            </a:r>
          </a:p>
          <a:p>
            <a:pPr marL="718775" lvl="1" indent="-358775" eaLnBrk="1" hangingPunct="1">
              <a:buNone/>
            </a:pPr>
            <a:endParaRPr lang="en-GB" dirty="0" smtClean="0">
              <a:latin typeface="Arial" charset="0"/>
              <a:cs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dirty="0" smtClean="0">
                <a:latin typeface="Arial" charset="0"/>
                <a:cs typeface="Arial" charset="0"/>
              </a:rPr>
              <a:t>Decimal to Binary Conversion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2580" y="1397000"/>
          <a:ext cx="6838224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944"/>
                <a:gridCol w="1275008"/>
                <a:gridCol w="1558344"/>
                <a:gridCol w="1609859"/>
                <a:gridCol w="1751069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Number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Divided by  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Quotient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Remainder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347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173.5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3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4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5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6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7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8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9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10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dirty="0" smtClean="0">
                <a:latin typeface="Arial" charset="0"/>
                <a:cs typeface="Arial" charset="0"/>
              </a:rPr>
              <a:t>The Binary System 				(1.1.2.  pg 3)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 eaLnBrk="1" hangingPunct="1"/>
            <a:r>
              <a:rPr lang="en-IE" dirty="0" smtClean="0">
                <a:latin typeface="Arial" charset="0"/>
                <a:cs typeface="Arial" charset="0"/>
              </a:rPr>
              <a:t>Task: Converting binary numbers to decimal</a:t>
            </a:r>
            <a:endParaRPr lang="en-GB" dirty="0" smtClean="0">
              <a:latin typeface="Arial" charset="0"/>
              <a:cs typeface="Arial" charset="0"/>
            </a:endParaRPr>
          </a:p>
          <a:p>
            <a:pPr marL="358775" indent="-358775" eaLnBrk="1" hangingPunct="1"/>
            <a:r>
              <a:rPr lang="en-IE" dirty="0" smtClean="0"/>
              <a:t>“Express the binary number (1011.011)</a:t>
            </a:r>
            <a:r>
              <a:rPr lang="en-IE" sz="1400" dirty="0" smtClean="0"/>
              <a:t>2</a:t>
            </a:r>
            <a:r>
              <a:rPr lang="en-IE" dirty="0" smtClean="0"/>
              <a:t> as a decimal, showing all your workings.” </a:t>
            </a:r>
          </a:p>
          <a:p>
            <a:pPr marL="718775" lvl="1" indent="-358775" eaLnBrk="1" hangingPunct="1"/>
            <a:r>
              <a:rPr lang="en-IE" dirty="0" smtClean="0">
                <a:latin typeface="Arial" charset="0"/>
                <a:cs typeface="Arial" charset="0"/>
              </a:rPr>
              <a:t>Taken from 2010 Zone A Examination paper – Q1b (2 Marks)</a:t>
            </a:r>
          </a:p>
          <a:p>
            <a:pPr marL="718775" lvl="1" indent="-358775" eaLnBrk="1" hangingPunct="1"/>
            <a:r>
              <a:rPr lang="en-IE" dirty="0" smtClean="0">
                <a:latin typeface="Arial" charset="0"/>
                <a:cs typeface="Arial" charset="0"/>
              </a:rPr>
              <a:t>Worked Example on Next Slide </a:t>
            </a:r>
          </a:p>
          <a:p>
            <a:pPr marL="718775" lvl="1" indent="-358775" eaLnBrk="1" hangingPunct="1"/>
            <a:endParaRPr lang="en-IE" dirty="0" smtClean="0">
              <a:latin typeface="Arial" charset="0"/>
              <a:cs typeface="Arial" charset="0"/>
            </a:endParaRPr>
          </a:p>
          <a:p>
            <a:pPr marL="358775" indent="-358775" eaLnBrk="1" hangingPunct="1"/>
            <a:r>
              <a:rPr lang="en-IE" dirty="0" smtClean="0">
                <a:latin typeface="Arial" charset="0"/>
                <a:cs typeface="Arial" charset="0"/>
              </a:rPr>
              <a:t>Important points</a:t>
            </a:r>
          </a:p>
          <a:p>
            <a:pPr marL="718775" lvl="1" indent="-358775" eaLnBrk="1" hangingPunct="1"/>
            <a:r>
              <a:rPr lang="en-IE" dirty="0" smtClean="0">
                <a:latin typeface="Arial" charset="0"/>
                <a:cs typeface="Arial" charset="0"/>
              </a:rPr>
              <a:t>Anything to the power of zero is 1.</a:t>
            </a:r>
          </a:p>
          <a:p>
            <a:pPr marL="718775" lvl="1" indent="-358775" eaLnBrk="1" hangingPunct="1"/>
            <a:r>
              <a:rPr lang="en-IE" dirty="0" smtClean="0">
                <a:latin typeface="Arial" charset="0"/>
                <a:cs typeface="Arial" charset="0"/>
              </a:rPr>
              <a:t>Demonstration of Negative Powers </a:t>
            </a:r>
            <a:endParaRPr lang="en-GB" dirty="0" smtClean="0">
              <a:latin typeface="Arial" charset="0"/>
              <a:cs typeface="Arial" charset="0"/>
            </a:endParaRPr>
          </a:p>
          <a:p>
            <a:pPr marL="718775" lvl="1" indent="-358775" eaLnBrk="1" hangingPunct="1"/>
            <a:endParaRPr lang="en-IE" dirty="0" smtClean="0">
              <a:latin typeface="Arial" charset="0"/>
              <a:cs typeface="Arial" charset="0"/>
            </a:endParaRPr>
          </a:p>
          <a:p>
            <a:pPr marL="718775" lvl="1" indent="-358775" eaLnBrk="1" hangingPunct="1"/>
            <a:endParaRPr lang="en-IE" dirty="0" smtClean="0">
              <a:latin typeface="Arial" charset="0"/>
              <a:cs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dirty="0" smtClean="0">
                <a:latin typeface="Arial" charset="0"/>
                <a:cs typeface="Arial" charset="0"/>
              </a:rPr>
              <a:t>Decimal to Binary Conversion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2580" y="1661374"/>
          <a:ext cx="5890823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008"/>
                <a:gridCol w="1254887"/>
                <a:gridCol w="1609859"/>
                <a:gridCol w="1751069"/>
              </a:tblGrid>
              <a:tr h="346806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Number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Power of 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Component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Multiple</a:t>
                      </a:r>
                      <a:endParaRPr lang="en-IE" dirty="0"/>
                    </a:p>
                  </a:txBody>
                  <a:tcPr/>
                </a:tc>
              </a:tr>
              <a:tr h="346806"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1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3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8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</a:tr>
              <a:tr h="346806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4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</a:tr>
              <a:tr h="346806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346806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346806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.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.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.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.</a:t>
                      </a:r>
                      <a:endParaRPr lang="en-IE" dirty="0"/>
                    </a:p>
                  </a:txBody>
                  <a:tcPr/>
                </a:tc>
              </a:tr>
              <a:tr h="346806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-1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0.5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346806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-2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0.25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346806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-3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0.125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346806"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346806"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Total = 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dirty="0" smtClean="0">
                <a:latin typeface="Arial" charset="0"/>
                <a:cs typeface="Arial" charset="0"/>
              </a:rPr>
              <a:t>Binary Addition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 eaLnBrk="1" hangingPunct="1"/>
            <a:r>
              <a:rPr lang="en-IE" dirty="0" smtClean="0">
                <a:latin typeface="Arial" charset="0"/>
                <a:cs typeface="Arial" charset="0"/>
              </a:rPr>
              <a:t>Fundamental Operations</a:t>
            </a:r>
            <a:endParaRPr lang="en-GB" dirty="0" smtClean="0">
              <a:latin typeface="Arial" charset="0"/>
              <a:cs typeface="Arial" charset="0"/>
            </a:endParaRPr>
          </a:p>
          <a:p>
            <a:pPr marL="358775" indent="-358775" eaLnBrk="1" hangingPunct="1"/>
            <a:r>
              <a:rPr lang="en-GB" dirty="0" smtClean="0">
                <a:latin typeface="Arial" charset="0"/>
                <a:cs typeface="Arial" charset="0"/>
              </a:rPr>
              <a:t>All digits below are binary</a:t>
            </a:r>
          </a:p>
          <a:p>
            <a:pPr marL="358775" indent="-358775" eaLnBrk="1" hangingPunct="1"/>
            <a:r>
              <a:rPr lang="en-GB" dirty="0" smtClean="0">
                <a:latin typeface="Arial" charset="0"/>
                <a:cs typeface="Arial" charset="0"/>
              </a:rPr>
              <a:t>Two Basic Operations</a:t>
            </a:r>
          </a:p>
          <a:p>
            <a:pPr marL="718775" lvl="1" indent="-358775" eaLnBrk="1" hangingPunct="1"/>
            <a:r>
              <a:rPr lang="en-GB" b="1" dirty="0" smtClean="0">
                <a:latin typeface="Arial" charset="0"/>
                <a:cs typeface="Arial" charset="0"/>
              </a:rPr>
              <a:t>0 + 0  = 0</a:t>
            </a:r>
          </a:p>
          <a:p>
            <a:pPr marL="718775" lvl="1" indent="-358775" eaLnBrk="1" hangingPunct="1"/>
            <a:r>
              <a:rPr lang="en-GB" b="1" dirty="0" smtClean="0">
                <a:latin typeface="Arial" charset="0"/>
                <a:cs typeface="Arial" charset="0"/>
              </a:rPr>
              <a:t>1 + 0  = 1     also   0 + 1 = 1</a:t>
            </a:r>
          </a:p>
          <a:p>
            <a:pPr marL="358775" indent="-358775" eaLnBrk="1" hangingPunct="1"/>
            <a:r>
              <a:rPr lang="en-GB" dirty="0" smtClean="0">
                <a:latin typeface="Arial" charset="0"/>
                <a:cs typeface="Arial" charset="0"/>
              </a:rPr>
              <a:t>Two More Advanced Operations</a:t>
            </a:r>
          </a:p>
          <a:p>
            <a:pPr marL="718775" lvl="1" indent="-358775" eaLnBrk="1" hangingPunct="1"/>
            <a:r>
              <a:rPr lang="en-GB" b="1" dirty="0" smtClean="0">
                <a:latin typeface="Arial" charset="0"/>
                <a:cs typeface="Arial" charset="0"/>
              </a:rPr>
              <a:t>1 + 1  = 10   ( i.e. 0   carry the 1)</a:t>
            </a:r>
          </a:p>
          <a:p>
            <a:pPr marL="718775" lvl="1" indent="-358775" eaLnBrk="1" hangingPunct="1"/>
            <a:r>
              <a:rPr lang="en-GB" b="1" dirty="0" smtClean="0">
                <a:latin typeface="Arial" charset="0"/>
                <a:cs typeface="Arial" charset="0"/>
              </a:rPr>
              <a:t>1 + 1+ 1  = 11   ( i.e. 1   carry the 1)</a:t>
            </a:r>
          </a:p>
          <a:p>
            <a:pPr marL="358775" indent="-358775" eaLnBrk="1" hangingPunct="1"/>
            <a:r>
              <a:rPr lang="en-GB" dirty="0" smtClean="0">
                <a:latin typeface="Arial" charset="0"/>
                <a:cs typeface="Arial" charset="0"/>
              </a:rPr>
              <a:t>Task: carry out the following binary addition  :  </a:t>
            </a:r>
            <a:r>
              <a:rPr lang="en-GB" b="1" dirty="0" smtClean="0">
                <a:latin typeface="Arial" charset="0"/>
                <a:cs typeface="Arial" charset="0"/>
              </a:rPr>
              <a:t>10101 +  11011</a:t>
            </a:r>
          </a:p>
          <a:p>
            <a:pPr marL="718775" lvl="1" indent="-358775" eaLnBrk="1" hangingPunct="1"/>
            <a:r>
              <a:rPr lang="en-GB" dirty="0" smtClean="0">
                <a:latin typeface="Arial" charset="0"/>
                <a:cs typeface="Arial" charset="0"/>
              </a:rPr>
              <a:t>Taken from 2010 Zone A Q1a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latin typeface="Arial" charset="0"/>
                <a:cs typeface="Arial" charset="0"/>
              </a:rPr>
              <a:t>Binary Addition ( part of 2010 Q1a)</a:t>
            </a:r>
            <a:endParaRPr lang="en-I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794717" y="2318196"/>
          <a:ext cx="5409125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1825"/>
                <a:gridCol w="1081825"/>
                <a:gridCol w="1081825"/>
                <a:gridCol w="1081825"/>
                <a:gridCol w="1081825"/>
              </a:tblGrid>
              <a:tr h="355457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</a:tr>
              <a:tr h="355457"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1</a:t>
                      </a:r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0</a:t>
                      </a:r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1</a:t>
                      </a:r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0</a:t>
                      </a:r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1</a:t>
                      </a:r>
                      <a:endParaRPr lang="en-IE" b="1" u="none" dirty="0"/>
                    </a:p>
                  </a:txBody>
                  <a:tcPr/>
                </a:tc>
              </a:tr>
              <a:tr h="355457">
                <a:tc>
                  <a:txBody>
                    <a:bodyPr/>
                    <a:lstStyle/>
                    <a:p>
                      <a:pPr algn="ctr"/>
                      <a:r>
                        <a:rPr lang="en-IE" b="1" i="0" u="none" dirty="0" smtClean="0"/>
                        <a:t>1</a:t>
                      </a:r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i="0" u="none" dirty="0" smtClean="0"/>
                        <a:t>1</a:t>
                      </a:r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i="0" u="none" dirty="0" smtClean="0"/>
                        <a:t>0</a:t>
                      </a:r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i="0" u="none" dirty="0" smtClean="0"/>
                        <a:t>1</a:t>
                      </a:r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i="0" u="none" dirty="0" smtClean="0"/>
                        <a:t>1</a:t>
                      </a:r>
                      <a:endParaRPr lang="en-IE" b="1" i="0" u="none" dirty="0"/>
                    </a:p>
                  </a:txBody>
                  <a:tcPr/>
                </a:tc>
              </a:tr>
              <a:tr h="355457"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  <a:tr h="355457"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UBLISH_TITLE" val="master_hdape_v1"/>
  <p:tag name="ARTICULATE_PUBLISH_PATH" val="T:\0_re&amp;de\michelle\Presentation6"/>
  <p:tag name="ARTICULATE_LOGO" val="placeholder_logo.swf"/>
  <p:tag name="ARTICULATE_PRESENTER" val="Joan Hanrahan"/>
  <p:tag name="ARTICULATE_PRESENTER_GUID" val="70A36F8ADBAF"/>
  <p:tag name="ARTICULATE_LMS" val="0"/>
  <p:tag name="ARTICULATE_TEMPLATE_GUID" val="1a000000-6000-0000-b000-000000000001"/>
  <p:tag name="LAUNCHINNEWWINDOW" val="0"/>
  <p:tag name="LASTPUBLISHED" val="T:\0_re&amp;de\michelle\Presentation6\master_hdape_v1\player.html"/>
  <p:tag name="ARTICULATE_PRESENTER_VERSION" val="6"/>
  <p:tag name="LMS_PUBLISH" val="No"/>
  <p:tag name="ARTICULATE_TEMPLATE" val="Corporate Communications"/>
  <p:tag name="PRESENTER_PREVIEW_START" val="6"/>
  <p:tag name="PRESENTER_PREVIEW_END" val="8"/>
  <p:tag name="PRESENTER_PREVIEW_MODE" val="0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NAV" val="6"/>
  <p:tag name="ARTICULATE_SLIDE_GUID" val="204d259b-528a-48cc-b650-e00b36730275"/>
  <p:tag name="ARTICULATE_SLIDE_PAUSE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heme/theme1.xml><?xml version="1.0" encoding="utf-8"?>
<a:theme xmlns:a="http://schemas.openxmlformats.org/drawingml/2006/main" name="1_master_ppe_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pe_info_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2752</TotalTime>
  <Words>821</Words>
  <Application>Microsoft Office PowerPoint</Application>
  <PresentationFormat>On-screen Show (4:3)</PresentationFormat>
  <Paragraphs>336</Paragraphs>
  <Slides>26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1_master_ppe_title</vt:lpstr>
      <vt:lpstr>ppe_info_blue</vt:lpstr>
      <vt:lpstr>Slide 1</vt:lpstr>
      <vt:lpstr>Overview of Tutorial</vt:lpstr>
      <vt:lpstr>Chapter 1: Number Systems</vt:lpstr>
      <vt:lpstr>The Binary System     (1.1.2.  pg 3)</vt:lpstr>
      <vt:lpstr>Decimal to Binary Conversion</vt:lpstr>
      <vt:lpstr>The Binary System     (1.1.2.  pg 3)</vt:lpstr>
      <vt:lpstr>Decimal to Binary Conversion</vt:lpstr>
      <vt:lpstr>Binary Addition</vt:lpstr>
      <vt:lpstr>Binary Addition ( part of 2010 Q1a)</vt:lpstr>
      <vt:lpstr>Binary Subtraction</vt:lpstr>
      <vt:lpstr>Binary Subtraction</vt:lpstr>
      <vt:lpstr>Binary Multiplication</vt:lpstr>
      <vt:lpstr>Binary Multiplication</vt:lpstr>
      <vt:lpstr>Binary Division</vt:lpstr>
      <vt:lpstr>Binary Division</vt:lpstr>
      <vt:lpstr>Hexadecimal Conversion</vt:lpstr>
      <vt:lpstr>Hexadecimal Conversion</vt:lpstr>
      <vt:lpstr>New Section: Set Theory and Binary Operations </vt:lpstr>
      <vt:lpstr>Membership Tables</vt:lpstr>
      <vt:lpstr>Membership Tables : Set  and Symmetric Difference</vt:lpstr>
      <vt:lpstr>Venn Diagram / Blank Page</vt:lpstr>
      <vt:lpstr>Membership Tables : Set  and Symmetric Difference</vt:lpstr>
      <vt:lpstr>Venn Diagram / Blank Page</vt:lpstr>
      <vt:lpstr>Venn Diagram / Blank Page</vt:lpstr>
      <vt:lpstr>Venn Diagram / Blank Page</vt:lpstr>
      <vt:lpstr>Venn Diagram / Blank Page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Bernard Neary</dc:creator>
  <cp:lastModifiedBy>kevin.obrien</cp:lastModifiedBy>
  <cp:revision>299</cp:revision>
  <dcterms:created xsi:type="dcterms:W3CDTF">2009-08-17T15:34:05Z</dcterms:created>
  <dcterms:modified xsi:type="dcterms:W3CDTF">2013-04-09T15:55:50Z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master_hdape</vt:lpwstr>
  </property>
  <property fmtid="{D5CDD505-2E9C-101B-9397-08002B2CF9AE}" pid="4" name="ArticulateGUID">
    <vt:lpwstr>8B1B0374-F205-4E32-A808-26FA348D0141</vt:lpwstr>
  </property>
  <property fmtid="{D5CDD505-2E9C-101B-9397-08002B2CF9AE}" pid="5" name="ArticulateProjectFull">
    <vt:lpwstr>O:\DES\dev_templates\COACT\1_master_powerpoint\ppe\master_ppe_v1w.ppta</vt:lpwstr>
  </property>
</Properties>
</file>