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tags/tag3.xml" ContentType="application/vnd.openxmlformats-officedocument.presentationml.tags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17"/>
  </p:notesMasterIdLst>
  <p:handoutMasterIdLst>
    <p:handoutMasterId r:id="rId18"/>
  </p:handoutMasterIdLst>
  <p:sldIdLst>
    <p:sldId id="275" r:id="rId3"/>
    <p:sldId id="261" r:id="rId4"/>
    <p:sldId id="276" r:id="rId5"/>
    <p:sldId id="277" r:id="rId6"/>
    <p:sldId id="285" r:id="rId7"/>
    <p:sldId id="297" r:id="rId8"/>
    <p:sldId id="278" r:id="rId9"/>
    <p:sldId id="296" r:id="rId10"/>
    <p:sldId id="295" r:id="rId11"/>
    <p:sldId id="291" r:id="rId12"/>
    <p:sldId id="294" r:id="rId13"/>
    <p:sldId id="284" r:id="rId14"/>
    <p:sldId id="279" r:id="rId15"/>
    <p:sldId id="316" r:id="rId16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DF94E-D1DB-44B1-8416-E05894049D68}" type="datetimeFigureOut">
              <a:rPr lang="en-IE" smtClean="0"/>
              <a:t>09/04/2013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BED0-DB24-4E8B-BA13-5946DBBC9935}" type="slidenum">
              <a:rPr lang="en-IE" smtClean="0"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52C088-0BEC-4E98-9440-C9288D2FB216}" type="datetimeFigureOut">
              <a:rPr lang="en-US"/>
              <a:pPr>
                <a:defRPr/>
              </a:pPr>
              <a:t>4/9/2013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4990ADA-458A-4BF2-913A-07F1411509F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D849C-D810-43DB-BD41-FEEF36DF1CD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03E07B-C63A-4B7A-A207-9AA7B99F8A3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IE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6E2A8-F990-48FD-81CB-102ED0E542E6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IE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C95A74-A0B2-469C-9DEB-FB2118306372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IE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3EA540-1E0D-4E86-8946-2CFAFCF00C09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IE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BF5E51-4C02-4DF6-9ACC-92CBA1A156E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IE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1E8CE3-27DC-47E7-9460-F269E953896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IE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0E708F-AB8F-4D13-A4FD-81DC76D2D4DD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IE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BC5559-A71B-4182-A218-7CCAADD4CB3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IE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32F416-C752-4687-98D7-2A06AD8384A7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IE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54E998-6564-4FA3-8FC4-6FCD2E2AB09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IE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66BC4-40CF-4085-88BC-20AF62459F44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IE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ACCB4F-737C-4F93-ADAA-4E83AD98D851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IE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A58506D-862D-4B4B-AC50-2BE30BA131C3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IE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3973513" y="3778250"/>
            <a:ext cx="20256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IE" sz="3200">
                <a:latin typeface="Calibri" pitchFamily="34" charset="0"/>
                <a:cs typeface="Arial" charset="0"/>
              </a:rPr>
              <a:t>Computing</a:t>
            </a: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>
              <a:defRPr/>
            </a:pPr>
            <a:r>
              <a:rPr lang="en-IE" sz="2000" b="1">
                <a:latin typeface="Calibri" pitchFamily="34" charset="0"/>
                <a:cs typeface="Arial" charset="0"/>
              </a:rPr>
              <a:t>Tutor : </a:t>
            </a:r>
            <a:r>
              <a:rPr lang="en-IE" sz="2000">
                <a:latin typeface="Calibri" pitchFamily="34" charset="0"/>
                <a:cs typeface="Arial" charset="0"/>
              </a:rPr>
              <a:t>Kevin O’Brien</a:t>
            </a:r>
            <a:endParaRPr lang="en-GB" sz="2000">
              <a:latin typeface="Calibri" pitchFamily="34" charset="0"/>
              <a:cs typeface="Arial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>
                <a:latin typeface="Calibri" pitchFamily="34" charset="0"/>
                <a:cs typeface="Arial" charset="0"/>
              </a:rPr>
              <a:t>Tutorial: </a:t>
            </a:r>
            <a:r>
              <a:rPr lang="en-IE" sz="2000">
                <a:latin typeface="Calibri" pitchFamily="34" charset="0"/>
                <a:cs typeface="Arial" charset="0"/>
              </a:rPr>
              <a:t>Maths for Computing</a:t>
            </a:r>
            <a:endParaRPr lang="en-IE">
              <a:latin typeface="Trebuchet MS" pitchFamily="34" charset="0"/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02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/>
          <p:cNvSpPr txBox="1">
            <a:spLocks noChangeArrowheads="1"/>
          </p:cNvSpPr>
          <p:nvPr userDrawn="1"/>
        </p:nvSpPr>
        <p:spPr bwMode="auto">
          <a:xfrm>
            <a:off x="149225" y="201613"/>
            <a:ext cx="63166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>
                <a:latin typeface="Calibri" pitchFamily="34" charset="0"/>
                <a:cs typeface="Arial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</a:t>
            </a:r>
          </a:p>
        </p:txBody>
      </p:sp>
      <p:sp>
        <p:nvSpPr>
          <p:cNvPr id="12291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(2012 Zone B Question 2 c) Use Truth Tables to prove that:</a:t>
            </a:r>
          </a:p>
          <a:p>
            <a:pPr marL="431800" lvl="1" indent="0" algn="ctr" eaLnBrk="1" hangingPunct="1">
              <a:buFont typeface="Arial" pitchFamily="34" charset="0"/>
              <a:buNone/>
            </a:pPr>
            <a:r>
              <a:rPr lang="en-US" b="1" smtClean="0"/>
              <a:t>(p</a:t>
            </a:r>
            <a:r>
              <a:rPr lang="en-IE" smtClean="0"/>
              <a:t>∧</a:t>
            </a:r>
            <a:r>
              <a:rPr lang="en-US" b="1" smtClean="0"/>
              <a:t>q) </a:t>
            </a:r>
            <a:r>
              <a:rPr lang="en-IE" smtClean="0"/>
              <a:t>∨ </a:t>
            </a:r>
            <a:r>
              <a:rPr lang="en-US" b="1" smtClean="0"/>
              <a:t>(¬p </a:t>
            </a:r>
            <a:r>
              <a:rPr lang="en-IE" smtClean="0"/>
              <a:t>∧</a:t>
            </a:r>
            <a:r>
              <a:rPr lang="en-US" b="1" smtClean="0"/>
              <a:t> ¬q) </a:t>
            </a:r>
            <a:r>
              <a:rPr lang="en-IE" smtClean="0"/>
              <a:t>≡</a:t>
            </a:r>
            <a:r>
              <a:rPr lang="en-IE" b="1" smtClean="0"/>
              <a:t> p </a:t>
            </a:r>
            <a:r>
              <a:rPr lang="en-IE" smtClean="0"/>
              <a:t>↔ </a:t>
            </a:r>
            <a:r>
              <a:rPr lang="en-IE" b="1" smtClean="0"/>
              <a:t>q</a:t>
            </a: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E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 (Answer)</a:t>
            </a:r>
          </a:p>
        </p:txBody>
      </p:sp>
      <p:sp>
        <p:nvSpPr>
          <p:cNvPr id="1331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(2012 Zone B Question 2 c) Use Truth Tables to prove that:</a:t>
            </a:r>
          </a:p>
          <a:p>
            <a:pPr marL="431800" lvl="1" indent="0" algn="ctr" eaLnBrk="1" hangingPunct="1">
              <a:buFont typeface="Arial" pitchFamily="34" charset="0"/>
              <a:buNone/>
            </a:pPr>
            <a:r>
              <a:rPr lang="en-US" b="1" smtClean="0"/>
              <a:t>(p</a:t>
            </a:r>
            <a:r>
              <a:rPr lang="en-IE" smtClean="0"/>
              <a:t>∧</a:t>
            </a:r>
            <a:r>
              <a:rPr lang="en-US" b="1" smtClean="0"/>
              <a:t>q) </a:t>
            </a:r>
            <a:r>
              <a:rPr lang="en-IE" smtClean="0"/>
              <a:t>∨ </a:t>
            </a:r>
            <a:r>
              <a:rPr lang="en-US" b="1" smtClean="0"/>
              <a:t>(¬p </a:t>
            </a:r>
            <a:r>
              <a:rPr lang="en-IE" smtClean="0"/>
              <a:t>∧</a:t>
            </a:r>
            <a:r>
              <a:rPr lang="en-US" b="1" smtClean="0"/>
              <a:t> ¬q) </a:t>
            </a:r>
            <a:r>
              <a:rPr lang="en-IE" smtClean="0"/>
              <a:t>≡</a:t>
            </a:r>
            <a:r>
              <a:rPr lang="en-IE" b="1" smtClean="0"/>
              <a:t> p </a:t>
            </a:r>
            <a:r>
              <a:rPr lang="en-IE" smtClean="0"/>
              <a:t>↔ </a:t>
            </a:r>
            <a:r>
              <a:rPr lang="en-IE" b="1" smtClean="0"/>
              <a:t>q</a:t>
            </a: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2589213"/>
          <a:ext cx="8100812" cy="3373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30"/>
                <a:gridCol w="463130"/>
                <a:gridCol w="1141924"/>
                <a:gridCol w="679066"/>
                <a:gridCol w="611200"/>
                <a:gridCol w="1613367"/>
                <a:gridCol w="1987071"/>
                <a:gridCol w="1141924"/>
              </a:tblGrid>
              <a:tr h="674741">
                <a:tc>
                  <a:txBody>
                    <a:bodyPr/>
                    <a:lstStyle/>
                    <a:p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(p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q) 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(¬p 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 ¬q)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6747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b="1" kern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Logic Gates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17550" lvl="1" indent="-285750" eaLnBrk="1" hangingPunct="1">
              <a:buFont typeface="Arial" charset="0"/>
              <a:buChar char="–"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Designing Logic Gates</a:t>
            </a:r>
          </a:p>
          <a:p>
            <a:pPr marL="717550" lvl="1" indent="-285750" eaLnBrk="1" hangingPunct="1">
              <a:buFont typeface="Arial" charset="0"/>
              <a:buChar char="–"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Output of a given Network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4" cstate="print"/>
          <a:srcRect l="35065" t="18848" r="45294" b="42130"/>
          <a:stretch>
            <a:fillRect/>
          </a:stretch>
        </p:blipFill>
        <p:spPr bwMode="auto">
          <a:xfrm>
            <a:off x="4008438" y="1906588"/>
            <a:ext cx="3563937" cy="441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Logic Gates</a:t>
            </a:r>
          </a:p>
        </p:txBody>
      </p:sp>
      <p:sp>
        <p:nvSpPr>
          <p:cNvPr id="1536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(2008 Q3b)</a:t>
            </a:r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IE" sz="1800" smtClean="0"/>
              <a:t>Construct a logic network that accepts as inputs p and q, which may independently have value 0 or 1, and give as final output </a:t>
            </a:r>
            <a:r>
              <a:rPr lang="en-US" sz="1800" smtClean="0"/>
              <a:t>¬(p </a:t>
            </a:r>
            <a:r>
              <a:rPr lang="en-IE" sz="1800" smtClean="0"/>
              <a:t>∧</a:t>
            </a:r>
            <a:r>
              <a:rPr lang="en-US" sz="1800" smtClean="0"/>
              <a:t> ¬q) .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US" sz="1800" smtClean="0"/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US" sz="1800" smtClean="0"/>
              <a:t>Show that this expression is equivalent to  p </a:t>
            </a:r>
            <a:r>
              <a:rPr lang="en-IE" sz="1800" smtClean="0"/>
              <a:t>→ </a:t>
            </a:r>
            <a:r>
              <a:rPr lang="en-US" sz="1800" smtClean="0"/>
              <a:t>q. (i.e. using truth tables)</a:t>
            </a:r>
            <a:endParaRPr lang="en-IE" sz="1800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z="1800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194050" y="3632200"/>
            <a:ext cx="166052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Logic Gates</a:t>
            </a:r>
          </a:p>
        </p:txBody>
      </p:sp>
      <p:sp>
        <p:nvSpPr>
          <p:cNvPr id="1638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endParaRPr lang="en-IE" sz="1800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pic>
        <p:nvPicPr>
          <p:cNvPr id="16388" name="Picture 3"/>
          <p:cNvPicPr>
            <a:picLocks noChangeAspect="1" noChangeArrowheads="1"/>
          </p:cNvPicPr>
          <p:nvPr/>
        </p:nvPicPr>
        <p:blipFill>
          <a:blip r:embed="rId4" cstate="print"/>
          <a:srcRect l="38731" t="33511" r="49442" b="55151"/>
          <a:stretch>
            <a:fillRect/>
          </a:stretch>
        </p:blipFill>
        <p:spPr bwMode="auto">
          <a:xfrm>
            <a:off x="3309938" y="2808288"/>
            <a:ext cx="1660525" cy="173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1700213" y="4637088"/>
            <a:ext cx="1108075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4" cstate="print"/>
          <a:srcRect l="39098" t="22620" r="50993" b="67590"/>
          <a:stretch>
            <a:fillRect/>
          </a:stretch>
        </p:blipFill>
        <p:spPr bwMode="auto">
          <a:xfrm>
            <a:off x="5961063" y="3178175"/>
            <a:ext cx="110807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IE" smtClean="0"/>
              <a:t>Online Tutorial : Number Two: </a:t>
            </a:r>
            <a:br>
              <a:rPr lang="en-IE" smtClean="0"/>
            </a:br>
            <a:endParaRPr lang="en-IE" smtClean="0"/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 eaLnBrk="1" hangingPunct="1">
              <a:buFont typeface="Arial" charset="0"/>
              <a:buChar char="•"/>
              <a:defRPr/>
            </a:pPr>
            <a:r>
              <a:rPr lang="en-IE" dirty="0" smtClean="0">
                <a:latin typeface="Arial" charset="0"/>
                <a:cs typeface="Arial" charset="0"/>
              </a:rPr>
              <a:t>Session Three: Logic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Propositions, Symbolic Statements and Truth Tables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Conditional Connectives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Laws of Logic</a:t>
            </a:r>
          </a:p>
          <a:p>
            <a:pPr marL="718775" lvl="1" indent="-358775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Logic Gates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Propositions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Tautologies and Contradictions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Negation of a proposition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NOT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Compound statements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AND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OR 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XOR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Conditional Connectives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Conditional Connectives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Conditional Connectives are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</a:t>
            </a: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Only  If / Implies   (</a:t>
            </a:r>
            <a:r>
              <a:rPr lang="en-IE" b="1" dirty="0" smtClean="0"/>
              <a:t>p → q</a:t>
            </a:r>
            <a:r>
              <a:rPr lang="en-IE" dirty="0" smtClean="0"/>
              <a:t>)</a:t>
            </a:r>
            <a:endParaRPr lang="en-IE" dirty="0" smtClean="0">
              <a:latin typeface="Arial" charset="0"/>
              <a:cs typeface="Arial" charset="0"/>
            </a:endParaRPr>
          </a:p>
          <a:p>
            <a:pPr marL="1079138" lvl="2" indent="-287338" eaLnBrk="1" hangingPunct="1">
              <a:defRPr/>
            </a:pPr>
            <a:r>
              <a:rPr lang="en-IE" dirty="0" smtClean="0">
                <a:latin typeface="Arial" charset="0"/>
                <a:cs typeface="Arial" charset="0"/>
              </a:rPr>
              <a:t>If and Only If  (</a:t>
            </a:r>
            <a:r>
              <a:rPr lang="en-IE" b="1" dirty="0" smtClean="0"/>
              <a:t>p </a:t>
            </a:r>
            <a:r>
              <a:rPr lang="en-IE" dirty="0" smtClean="0"/>
              <a:t>↔ </a:t>
            </a:r>
            <a:r>
              <a:rPr lang="en-IE" b="1" dirty="0" smtClean="0"/>
              <a:t>q)</a:t>
            </a:r>
            <a:endParaRPr lang="en-IE" dirty="0" smtClean="0"/>
          </a:p>
          <a:p>
            <a:pPr marL="1079138" lvl="2" indent="-287338" eaLnBrk="1" hangingPunct="1">
              <a:buFont typeface="Wingdings" pitchFamily="2" charset="2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Truth Tables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Contra-Positive  (approach using truth tables)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Symbolic Statements and Truth Tables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(2008 Q3a)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Let p and q be the following propositions about an object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p: “ this objects is a triangle”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q: “ this object is blue”</a:t>
            </a:r>
            <a:endParaRPr lang="en-IE" sz="1600" dirty="0">
              <a:latin typeface="Arial" charset="0"/>
              <a:cs typeface="Arial" charset="0"/>
            </a:endParaRPr>
          </a:p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Express each of the following compound propositions symbolically by using p, q and  appropriate logic symbols</a:t>
            </a:r>
          </a:p>
          <a:p>
            <a:pPr marL="791800" lvl="2" indent="0" eaLnBrk="1" hangingPunct="1">
              <a:buFont typeface="Wingdings" pitchFamily="2" charset="2"/>
              <a:buNone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a blue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If this object is blue, then it is a triangle</a:t>
            </a: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endParaRPr lang="en-IE" sz="1600" dirty="0" smtClean="0">
              <a:latin typeface="Arial" charset="0"/>
              <a:cs typeface="Arial" charset="0"/>
            </a:endParaRPr>
          </a:p>
          <a:p>
            <a:pPr marL="1134700" lvl="2" indent="-342900" eaLnBrk="1" hangingPunct="1">
              <a:buFont typeface="Wingdings" pitchFamily="2" charset="2"/>
              <a:buAutoNum type="arabicParenR"/>
              <a:defRPr/>
            </a:pPr>
            <a:r>
              <a:rPr lang="en-IE" sz="1600" dirty="0" smtClean="0">
                <a:latin typeface="Arial" charset="0"/>
                <a:cs typeface="Arial" charset="0"/>
              </a:rPr>
              <a:t>This object is not blue, but it is a triangle.</a:t>
            </a:r>
            <a:endParaRPr lang="en-IE" sz="1600" dirty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Contrapositive</a:t>
            </a:r>
            <a:br>
              <a:rPr lang="en-IE" smtClean="0"/>
            </a:br>
            <a:endParaRPr lang="en-IE" smtClean="0"/>
          </a:p>
        </p:txBody>
      </p:sp>
      <p:sp>
        <p:nvSpPr>
          <p:cNvPr id="8195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r>
              <a:rPr lang="en-IE" smtClean="0"/>
              <a:t>(From previous question,2008 Question 3)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IE" smtClean="0"/>
              <a:t>Write in words the contrapositive of the statement given symbolically as </a:t>
            </a:r>
            <a:r>
              <a:rPr lang="en-IE" b="1" smtClean="0"/>
              <a:t>“q </a:t>
            </a:r>
            <a:r>
              <a:rPr lang="en-IE" smtClean="0"/>
              <a:t>→ </a:t>
            </a:r>
            <a:r>
              <a:rPr lang="en-IE" b="1" smtClean="0"/>
              <a:t>p”</a:t>
            </a:r>
            <a:r>
              <a:rPr lang="en-IE" smtClean="0"/>
              <a:t> .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r>
              <a:rPr lang="en-IE" smtClean="0"/>
              <a:t>(i.e. If the object is blue then it is a triangle.)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/>
              <a:t>¬p: “ this objects is not a triangle”</a:t>
            </a:r>
          </a:p>
          <a:p>
            <a:pPr marL="790575" lvl="2" indent="0" eaLnBrk="1" hangingPunct="1">
              <a:buFont typeface="Wingdings" pitchFamily="2" charset="2"/>
              <a:buNone/>
            </a:pPr>
            <a:r>
              <a:rPr lang="en-IE" sz="1600" smtClean="0"/>
              <a:t>¬q: “ this object is not blue”</a:t>
            </a:r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</a:t>
            </a:r>
          </a:p>
        </p:txBody>
      </p:sp>
      <p:sp>
        <p:nvSpPr>
          <p:cNvPr id="4099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354013" y="1519238"/>
            <a:ext cx="8362950" cy="5119687"/>
          </a:xfrm>
          <a:extLst>
            <a:ext uri="{909E8E84-426E-40DD-AFC4-6F175D3DCCD1}"/>
            <a:ext uri="{91240B29-F687-4F45-9708-019B960494DF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charset="0"/>
              <a:buNone/>
              <a:defRPr/>
            </a:pPr>
            <a:r>
              <a:rPr lang="en-IE" sz="1800" dirty="0" smtClean="0">
                <a:latin typeface="Arial" charset="0"/>
                <a:cs typeface="Arial" charset="0"/>
              </a:rPr>
              <a:t>The Laws of Logic</a:t>
            </a:r>
            <a:endParaRPr lang="en-IE" sz="1800" dirty="0">
              <a:latin typeface="Arial" charset="0"/>
              <a:cs typeface="Arial" charset="0"/>
            </a:endParaRP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Commutative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The Associative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Distributive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De Morgan’s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smtClean="0">
                <a:latin typeface="Arial" charset="0"/>
                <a:cs typeface="Arial" charset="0"/>
              </a:rPr>
              <a:t>Identity Laws</a:t>
            </a:r>
          </a:p>
          <a:p>
            <a:pPr marL="719138" lvl="1" indent="-287338" eaLnBrk="1" hangingPunct="1">
              <a:buFont typeface="Arial" charset="0"/>
              <a:buChar char="–"/>
              <a:defRPr/>
            </a:pPr>
            <a:r>
              <a:rPr lang="en-IE" dirty="0" err="1" smtClean="0">
                <a:latin typeface="Arial" charset="0"/>
                <a:cs typeface="Arial" charset="0"/>
              </a:rPr>
              <a:t>Asborption</a:t>
            </a:r>
            <a:r>
              <a:rPr lang="en-IE" dirty="0" smtClean="0">
                <a:latin typeface="Arial" charset="0"/>
                <a:cs typeface="Arial" charset="0"/>
              </a:rPr>
              <a:t> and Complement Laws</a:t>
            </a:r>
          </a:p>
          <a:p>
            <a:pPr marL="431800" lvl="1" indent="0" eaLnBrk="1" hangingPunct="1">
              <a:buFont typeface="Arial" charset="0"/>
              <a:buNone/>
              <a:defRPr/>
            </a:pPr>
            <a:endParaRPr lang="en-IE" dirty="0" smtClean="0">
              <a:latin typeface="Arial" charset="0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 : Membership Tables </a:t>
            </a:r>
          </a:p>
        </p:txBody>
      </p:sp>
      <p:sp>
        <p:nvSpPr>
          <p:cNvPr id="10243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0850" y="1828800"/>
          <a:ext cx="8087930" cy="422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88"/>
                <a:gridCol w="712788"/>
                <a:gridCol w="653111"/>
                <a:gridCol w="587840"/>
                <a:gridCol w="1238974"/>
                <a:gridCol w="1149081"/>
                <a:gridCol w="985403"/>
                <a:gridCol w="1102101"/>
                <a:gridCol w="945844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b="1" dirty="0" smtClean="0"/>
                        <a:t>(“XOR”)</a:t>
                      </a:r>
                      <a:endParaRPr lang="en-IE" dirty="0" smtClean="0"/>
                    </a:p>
                    <a:p>
                      <a:pPr algn="ctr"/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930275"/>
            <a:ext cx="7426325" cy="3889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en-IE" smtClean="0"/>
              <a:t>Logic: The Laws of Logic : Membership Tables </a:t>
            </a:r>
          </a:p>
        </p:txBody>
      </p:sp>
      <p:sp>
        <p:nvSpPr>
          <p:cNvPr id="11267" name="Rectangle 22"/>
          <p:cNvSpPr>
            <a:spLocks noGrp="1" noChangeArrowheads="1"/>
          </p:cNvSpPr>
          <p:nvPr>
            <p:ph idx="1"/>
          </p:nvPr>
        </p:nvSpPr>
        <p:spPr bwMode="auto">
          <a:xfrm>
            <a:off x="457200" y="1738313"/>
            <a:ext cx="8362950" cy="511968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  <a:p>
            <a:pPr marL="431800" lvl="1" indent="0" eaLnBrk="1" hangingPunct="1">
              <a:buFont typeface="Arial" pitchFamily="34" charset="0"/>
              <a:buNone/>
            </a:pPr>
            <a:endParaRPr lang="en-IE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08025" y="1828800"/>
          <a:ext cx="7907629" cy="4134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076"/>
                <a:gridCol w="686076"/>
                <a:gridCol w="628635"/>
                <a:gridCol w="565810"/>
                <a:gridCol w="1192543"/>
                <a:gridCol w="1106019"/>
                <a:gridCol w="948474"/>
                <a:gridCol w="1183598"/>
                <a:gridCol w="910398"/>
              </a:tblGrid>
              <a:tr h="826823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p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¬p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¬q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∧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US" b="1" dirty="0" smtClean="0"/>
                        <a:t>(“AND”)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</a:t>
                      </a:r>
                      <a:r>
                        <a:rPr lang="en-IE" dirty="0" smtClean="0"/>
                        <a:t>∨ </a:t>
                      </a:r>
                      <a:r>
                        <a:rPr lang="en-US" b="1" dirty="0" smtClean="0"/>
                        <a:t>q</a:t>
                      </a:r>
                    </a:p>
                    <a:p>
                      <a:pPr algn="ctr"/>
                      <a:r>
                        <a:rPr lang="en-IE" b="1" dirty="0" smtClean="0"/>
                        <a:t>(“OR”)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→ 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dirty="0" smtClean="0"/>
                        <a:t>↔ 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b="1" dirty="0" smtClean="0"/>
                        <a:t>p </a:t>
                      </a:r>
                      <a:r>
                        <a:rPr lang="en-IE" sz="1800" b="0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⊕</a:t>
                      </a:r>
                      <a:r>
                        <a:rPr lang="en-IE" b="1" dirty="0" smtClean="0"/>
                        <a:t>q</a:t>
                      </a:r>
                      <a:endParaRPr lang="en-IE" dirty="0"/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8268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IE" sz="1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8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E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IE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4e6bb1c-8f6f-4580-9195-d877a28d4090"/>
  <p:tag name="ARTICULATE_SLIDE_NAV" val="15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3322</TotalTime>
  <Words>660</Words>
  <Application>Microsoft Office PowerPoint</Application>
  <PresentationFormat>On-screen Show (4:3)</PresentationFormat>
  <Paragraphs>224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Trebuchet MS</vt:lpstr>
      <vt:lpstr>Wingdings</vt:lpstr>
      <vt:lpstr>Times New Roman</vt:lpstr>
      <vt:lpstr>Arial Unicode MS</vt:lpstr>
      <vt:lpstr>1_master_ppe_title</vt:lpstr>
      <vt:lpstr>ppe_info_blue</vt:lpstr>
      <vt:lpstr>Slide 1</vt:lpstr>
      <vt:lpstr>Online Tutorial : Number Two:  </vt:lpstr>
      <vt:lpstr>Logic: Symbolic Statements and Truth Tables</vt:lpstr>
      <vt:lpstr>Logic: The Conditional Connectives</vt:lpstr>
      <vt:lpstr>Logic: Symbolic Statements and Truth Tables</vt:lpstr>
      <vt:lpstr>Logic: The Contrapositive </vt:lpstr>
      <vt:lpstr>Logic: The Laws of Logic</vt:lpstr>
      <vt:lpstr>Logic: The Laws of Logic : Membership Tables </vt:lpstr>
      <vt:lpstr>Logic: The Laws of Logic : Membership Tables </vt:lpstr>
      <vt:lpstr>Logic: The Laws of Logic</vt:lpstr>
      <vt:lpstr>Logic: The Laws of Logic (Answer)</vt:lpstr>
      <vt:lpstr>Logic: Logic Gates</vt:lpstr>
      <vt:lpstr>Logic: Logic Gates</vt:lpstr>
      <vt:lpstr>Logic: Logic Gates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303</cp:revision>
  <dcterms:created xsi:type="dcterms:W3CDTF">2009-08-17T15:34:05Z</dcterms:created>
  <dcterms:modified xsi:type="dcterms:W3CDTF">2013-04-09T17:26:19Z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