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notesSlides/notesSlide2.xml" ContentType="application/vnd.openxmlformats-officedocument.presentationml.notesSlide+xml"/>
  <Override PartName="/ppt/tags/tag6.xml" ContentType="application/vnd.openxmlformats-officedocument.presentationml.tags+xml"/>
  <Override PartName="/ppt/tags/tag8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theme/theme3.xml" ContentType="application/vnd.openxmlformats-officedocument.theme+xml"/>
  <Override PartName="/ppt/tags/tag4.xml" ContentType="application/vnd.openxmlformats-officedocument.presentationml.tags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4.xml" ContentType="application/vnd.openxmlformats-officedocument.presentationml.notesSlide+xml"/>
  <Override PartName="/docProps/custom.xml" ContentType="application/vnd.openxmlformats-officedocument.custom-propertie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Default Extension="png" ContentType="image/png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7.xml" ContentType="application/vnd.openxmlformats-officedocument.presentationml.tag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tags/tag3.xml" ContentType="application/vnd.openxmlformats-officedocument.presentationml.tags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2" r:id="rId1"/>
    <p:sldMasterId id="2147483887" r:id="rId2"/>
  </p:sldMasterIdLst>
  <p:notesMasterIdLst>
    <p:notesMasterId r:id="rId31"/>
  </p:notesMasterIdLst>
  <p:handoutMasterIdLst>
    <p:handoutMasterId r:id="rId32"/>
  </p:handoutMasterIdLst>
  <p:sldIdLst>
    <p:sldId id="275" r:id="rId3"/>
    <p:sldId id="261" r:id="rId4"/>
    <p:sldId id="276" r:id="rId5"/>
    <p:sldId id="277" r:id="rId6"/>
    <p:sldId id="285" r:id="rId7"/>
    <p:sldId id="297" r:id="rId8"/>
    <p:sldId id="278" r:id="rId9"/>
    <p:sldId id="296" r:id="rId10"/>
    <p:sldId id="295" r:id="rId11"/>
    <p:sldId id="291" r:id="rId12"/>
    <p:sldId id="294" r:id="rId13"/>
    <p:sldId id="284" r:id="rId14"/>
    <p:sldId id="279" r:id="rId15"/>
    <p:sldId id="316" r:id="rId16"/>
    <p:sldId id="317" r:id="rId17"/>
    <p:sldId id="318" r:id="rId18"/>
    <p:sldId id="319" r:id="rId19"/>
    <p:sldId id="320" r:id="rId20"/>
    <p:sldId id="321" r:id="rId21"/>
    <p:sldId id="322" r:id="rId22"/>
    <p:sldId id="323" r:id="rId23"/>
    <p:sldId id="324" r:id="rId24"/>
    <p:sldId id="325" r:id="rId25"/>
    <p:sldId id="326" r:id="rId26"/>
    <p:sldId id="327" r:id="rId27"/>
    <p:sldId id="328" r:id="rId28"/>
    <p:sldId id="329" r:id="rId29"/>
    <p:sldId id="330" r:id="rId30"/>
  </p:sldIdLst>
  <p:sldSz cx="9144000" cy="6858000" type="screen4x3"/>
  <p:notesSz cx="6858000" cy="9144000"/>
  <p:custDataLst>
    <p:tags r:id="rId33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  <p:clrMru>
    <a:srgbClr val="00233A"/>
    <a:srgbClr val="969696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416" autoAdjust="0"/>
    <p:restoredTop sz="94660"/>
  </p:normalViewPr>
  <p:slideViewPr>
    <p:cSldViewPr snapToGrid="0">
      <p:cViewPr>
        <p:scale>
          <a:sx n="74" d="100"/>
          <a:sy n="74" d="100"/>
        </p:scale>
        <p:origin x="-594" y="-72"/>
      </p:cViewPr>
      <p:guideLst>
        <p:guide orient="horz" pos="3556"/>
        <p:guide orient="horz" pos="3838"/>
        <p:guide orient="horz" pos="788"/>
        <p:guide orient="horz" pos="4211"/>
        <p:guide orient="horz" pos="250"/>
        <p:guide orient="horz" pos="1131"/>
        <p:guide orient="horz" pos="1273"/>
        <p:guide pos="1457"/>
        <p:guide pos="5602"/>
        <p:guide pos="2970"/>
        <p:guide pos="152"/>
        <p:guide pos="155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gs" Target="tags/tag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handoutMaster" Target="handoutMasters/handoutMaster1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7DF94E-D1DB-44B1-8416-E05894049D68}" type="datetimeFigureOut">
              <a:rPr lang="en-IE" smtClean="0"/>
              <a:pPr/>
              <a:t>08/04/2014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CBBED0-DB24-4E8B-BA13-5946DBBC9935}" type="slidenum">
              <a:rPr lang="en-IE" smtClean="0"/>
              <a:pPr/>
              <a:t>‹#›</a:t>
            </a:fld>
            <a:endParaRPr lang="en-I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5552C088-0BEC-4E98-9440-C9288D2FB216}" type="datetimeFigureOut">
              <a:rPr lang="en-US"/>
              <a:pPr>
                <a:defRPr/>
              </a:pPr>
              <a:t>4/8/2014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IE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IE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74990ADA-458A-4BF2-913A-07F1411509F2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IE" smtClean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4CD849C-D810-43DB-BD41-FEEF36DF1CD4}" type="slidenum">
              <a:rPr lang="en-I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IE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F03E07B-C63A-4B7A-A207-9AA7B99F8A33}" type="slidenum">
              <a:rPr lang="en-I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en-IE" smtClean="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FE6E2A8-F990-48FD-81CB-102ED0E542E6}" type="slidenum">
              <a:rPr lang="en-I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lang="en-IE" smtClean="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CC95A74-A0B2-469C-9DEB-FB2118306372}" type="slidenum">
              <a:rPr lang="en-I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</a:t>
            </a:fld>
            <a:endParaRPr lang="en-IE" smtClean="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43EA540-1E0D-4E86-8946-2CFAFCF00C09}" type="slidenum">
              <a:rPr lang="en-I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13</a:t>
            </a:fld>
            <a:endParaRPr lang="en-IE" smtClean="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EBF5E51-4C02-4DF6-9ACC-92CBA1A156EF}" type="slidenum">
              <a:rPr lang="en-I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</a:t>
            </a:fld>
            <a:endParaRPr lang="en-IE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A1E8CE3-27DC-47E7-9460-F269E9538964}" type="slidenum">
              <a:rPr lang="en-I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IE" smtClean="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50E708F-AB8F-4D13-A4FD-81DC76D2D4DD}" type="slidenum">
              <a:rPr lang="en-I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IE" smtClean="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4BC5559-A71B-4182-A218-7CCAADD4CB34}" type="slidenum">
              <a:rPr lang="en-I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IE" smtClean="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E32F416-C752-4687-98D7-2A06AD8384A7}" type="slidenum">
              <a:rPr lang="en-I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n-IE" smtClean="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254E998-6564-4FA3-8FC4-6FCD2E2AB094}" type="slidenum">
              <a:rPr lang="en-I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en-IE" smtClean="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2A66BC4-40CF-4085-88BC-20AF62459F44}" type="slidenum">
              <a:rPr lang="en-I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en-IE" smtClean="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BACCB4F-737C-4F93-ADAA-4E83AD98D851}" type="slidenum">
              <a:rPr lang="en-I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en-IE" smtClean="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A58506D-862D-4B4B-AC50-2BE30BA131C3}" type="slidenum">
              <a:rPr lang="en-I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en-IE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pe_histm_titl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Kevin.png"/>
          <p:cNvPicPr>
            <a:picLocks noChangeAspect="1"/>
          </p:cNvPicPr>
          <p:nvPr userDrawn="1"/>
        </p:nvPicPr>
        <p:blipFill>
          <a:blip r:embed="rId3" cstate="print"/>
          <a:srcRect l="12141" b="8421"/>
          <a:stretch>
            <a:fillRect/>
          </a:stretch>
        </p:blipFill>
        <p:spPr bwMode="auto">
          <a:xfrm>
            <a:off x="2305050" y="5129213"/>
            <a:ext cx="836613" cy="87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hoto_image" descr="author_frame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79650" y="5060950"/>
            <a:ext cx="952500" cy="973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 descr="undergrad_college_logo.png"/>
          <p:cNvPicPr>
            <a:picLocks noChangeAspect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36825" y="1019175"/>
            <a:ext cx="5384800" cy="224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>
            <a:spLocks noChangeArrowheads="1"/>
          </p:cNvSpPr>
          <p:nvPr userDrawn="1"/>
        </p:nvSpPr>
        <p:spPr bwMode="auto">
          <a:xfrm>
            <a:off x="3973513" y="3778250"/>
            <a:ext cx="20256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IE" sz="3200">
                <a:latin typeface="Calibri" pitchFamily="34" charset="0"/>
                <a:cs typeface="Arial" charset="0"/>
              </a:rPr>
              <a:t>Computing</a:t>
            </a:r>
          </a:p>
        </p:txBody>
      </p:sp>
      <p:sp>
        <p:nvSpPr>
          <p:cNvPr id="6" name="PPTShape_2"/>
          <p:cNvSpPr txBox="1">
            <a:spLocks/>
          </p:cNvSpPr>
          <p:nvPr userDrawn="1"/>
        </p:nvSpPr>
        <p:spPr bwMode="auto">
          <a:xfrm>
            <a:off x="3295650" y="5087938"/>
            <a:ext cx="3929063" cy="26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defTabSz="808038">
              <a:defRPr/>
            </a:pPr>
            <a:r>
              <a:rPr lang="en-IE" sz="2000" b="1">
                <a:latin typeface="Calibri" pitchFamily="34" charset="0"/>
                <a:cs typeface="Arial" charset="0"/>
              </a:rPr>
              <a:t>Tutor : </a:t>
            </a:r>
            <a:r>
              <a:rPr lang="en-IE" sz="2000">
                <a:latin typeface="Calibri" pitchFamily="34" charset="0"/>
                <a:cs typeface="Arial" charset="0"/>
              </a:rPr>
              <a:t>Kevin O’Brien</a:t>
            </a:r>
            <a:endParaRPr lang="en-GB" sz="2000">
              <a:latin typeface="Calibri" pitchFamily="34" charset="0"/>
              <a:cs typeface="Arial" charset="0"/>
            </a:endParaRPr>
          </a:p>
        </p:txBody>
      </p:sp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3300413" y="5516563"/>
            <a:ext cx="50831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IE" sz="2000" b="1">
                <a:latin typeface="Calibri" pitchFamily="34" charset="0"/>
                <a:cs typeface="Arial" charset="0"/>
              </a:rPr>
              <a:t>Tutorial: </a:t>
            </a:r>
            <a:r>
              <a:rPr lang="en-IE" sz="2000">
                <a:latin typeface="Calibri" pitchFamily="34" charset="0"/>
                <a:cs typeface="Arial" charset="0"/>
              </a:rPr>
              <a:t>Maths for Computing</a:t>
            </a:r>
            <a:endParaRPr lang="en-IE">
              <a:latin typeface="Trebuchet MS" pitchFamily="34" charset="0"/>
              <a:cs typeface="Arial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pe_meth_info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Kevin.png"/>
          <p:cNvPicPr>
            <a:picLocks noChangeAspect="1"/>
          </p:cNvPicPr>
          <p:nvPr userDrawn="1"/>
        </p:nvPicPr>
        <p:blipFill>
          <a:blip r:embed="rId3" cstate="print"/>
          <a:srcRect l="12141" b="8421"/>
          <a:stretch>
            <a:fillRect/>
          </a:stretch>
        </p:blipFill>
        <p:spPr bwMode="auto">
          <a:xfrm>
            <a:off x="7869238" y="260350"/>
            <a:ext cx="836612" cy="87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hoto_image" descr="author_frame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870825" y="193675"/>
            <a:ext cx="887413" cy="1055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54" y="930552"/>
            <a:ext cx="7425742" cy="388938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IE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54456" y="1519988"/>
            <a:ext cx="8362031" cy="5118317"/>
          </a:xfrm>
          <a:prstGeom prst="rect">
            <a:avLst/>
          </a:prstGeom>
        </p:spPr>
        <p:txBody>
          <a:bodyPr/>
          <a:lstStyle>
            <a:lvl1pPr marL="360000" indent="-360000">
              <a:spcBef>
                <a:spcPts val="1100"/>
              </a:spcBef>
              <a:defRPr sz="1800"/>
            </a:lvl1pPr>
            <a:lvl2pPr marL="720000" indent="-288000">
              <a:spcBef>
                <a:spcPts val="400"/>
              </a:spcBef>
              <a:defRPr sz="1600"/>
            </a:lvl2pPr>
            <a:lvl3pPr marL="1080000" indent="-216000">
              <a:spcBef>
                <a:spcPts val="400"/>
              </a:spcBef>
              <a:buFont typeface="Wingdings" pitchFamily="2" charset="2"/>
              <a:buChar char="§"/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lumMod val="85000"/>
              </a:schemeClr>
            </a:gs>
            <a:gs pos="65000">
              <a:srgbClr val="8EB4E3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4202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chemeClr val="bg1">
                <a:lumMod val="85000"/>
              </a:schemeClr>
            </a:gs>
            <a:gs pos="65000">
              <a:srgbClr val="8EB4E3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Box 2"/>
          <p:cNvSpPr txBox="1">
            <a:spLocks noChangeArrowheads="1"/>
          </p:cNvSpPr>
          <p:nvPr userDrawn="1"/>
        </p:nvSpPr>
        <p:spPr bwMode="auto">
          <a:xfrm>
            <a:off x="149225" y="201613"/>
            <a:ext cx="631666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IE">
                <a:latin typeface="Calibri" pitchFamily="34" charset="0"/>
                <a:cs typeface="Arial" charset="0"/>
              </a:rPr>
              <a:t>Maths for Computing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03" r:id="rId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2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200" kern="1200">
          <a:solidFill>
            <a:schemeClr val="tx1"/>
          </a:solidFill>
          <a:latin typeface="+mn-lt"/>
          <a:ea typeface="+mn-ea"/>
          <a:cs typeface="Arial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2425" y="930275"/>
            <a:ext cx="7426325" cy="38893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eaLnBrk="1" hangingPunct="1"/>
            <a:r>
              <a:rPr lang="en-IE" smtClean="0"/>
              <a:t>Logic: The Laws of Logic</a:t>
            </a:r>
          </a:p>
        </p:txBody>
      </p:sp>
      <p:sp>
        <p:nvSpPr>
          <p:cNvPr id="12291" name="Rectangle 22"/>
          <p:cNvSpPr>
            <a:spLocks noGrp="1" noChangeArrowheads="1"/>
          </p:cNvSpPr>
          <p:nvPr>
            <p:ph idx="1"/>
          </p:nvPr>
        </p:nvSpPr>
        <p:spPr bwMode="auto">
          <a:xfrm>
            <a:off x="457200" y="1738313"/>
            <a:ext cx="8362950" cy="511968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31800" lvl="1" indent="0" eaLnBrk="1" hangingPunct="1">
              <a:buFont typeface="Arial" pitchFamily="34" charset="0"/>
              <a:buNone/>
            </a:pPr>
            <a:r>
              <a:rPr lang="en-IE" sz="1800" smtClean="0"/>
              <a:t>(2012 Zone B Question 2 c) Use Truth Tables to prove that:</a:t>
            </a:r>
          </a:p>
          <a:p>
            <a:pPr marL="431800" lvl="1" indent="0" algn="ctr" eaLnBrk="1" hangingPunct="1">
              <a:buFont typeface="Arial" pitchFamily="34" charset="0"/>
              <a:buNone/>
            </a:pPr>
            <a:r>
              <a:rPr lang="en-US" b="1" smtClean="0"/>
              <a:t>(p</a:t>
            </a:r>
            <a:r>
              <a:rPr lang="en-IE" smtClean="0"/>
              <a:t>∧</a:t>
            </a:r>
            <a:r>
              <a:rPr lang="en-US" b="1" smtClean="0"/>
              <a:t>q) </a:t>
            </a:r>
            <a:r>
              <a:rPr lang="en-IE" smtClean="0"/>
              <a:t>∨ </a:t>
            </a:r>
            <a:r>
              <a:rPr lang="en-US" b="1" smtClean="0"/>
              <a:t>(¬p </a:t>
            </a:r>
            <a:r>
              <a:rPr lang="en-IE" smtClean="0"/>
              <a:t>∧</a:t>
            </a:r>
            <a:r>
              <a:rPr lang="en-US" b="1" smtClean="0"/>
              <a:t> ¬q) </a:t>
            </a:r>
            <a:r>
              <a:rPr lang="en-IE" smtClean="0"/>
              <a:t>≡</a:t>
            </a:r>
            <a:r>
              <a:rPr lang="en-IE" b="1" smtClean="0"/>
              <a:t> p </a:t>
            </a:r>
            <a:r>
              <a:rPr lang="en-IE" smtClean="0"/>
              <a:t>↔ </a:t>
            </a:r>
            <a:r>
              <a:rPr lang="en-IE" b="1" smtClean="0"/>
              <a:t>q</a:t>
            </a:r>
            <a:endParaRPr lang="en-IE" smtClean="0"/>
          </a:p>
          <a:p>
            <a:pPr marL="431800" lvl="1" indent="0" eaLnBrk="1" hangingPunct="1">
              <a:buFont typeface="Arial" pitchFamily="34" charset="0"/>
              <a:buNone/>
            </a:pPr>
            <a:endParaRPr lang="en-IE" smtClean="0"/>
          </a:p>
          <a:p>
            <a:pPr marL="431800" lvl="1" indent="0" eaLnBrk="1" hangingPunct="1">
              <a:buFont typeface="Arial" pitchFamily="34" charset="0"/>
              <a:buNone/>
            </a:pPr>
            <a:endParaRPr lang="en-IE" smtClean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708025" y="2589213"/>
          <a:ext cx="8100812" cy="33737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3130"/>
                <a:gridCol w="463130"/>
                <a:gridCol w="1141924"/>
                <a:gridCol w="679066"/>
                <a:gridCol w="611200"/>
                <a:gridCol w="1613367"/>
                <a:gridCol w="1987071"/>
                <a:gridCol w="1141924"/>
              </a:tblGrid>
              <a:tr h="674741">
                <a:tc>
                  <a:txBody>
                    <a:bodyPr/>
                    <a:lstStyle/>
                    <a:p>
                      <a:r>
                        <a:rPr lang="en-IE" dirty="0" smtClean="0"/>
                        <a:t>p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q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p</a:t>
                      </a:r>
                      <a:r>
                        <a:rPr lang="en-IE" dirty="0" smtClean="0"/>
                        <a:t>∧</a:t>
                      </a:r>
                      <a:r>
                        <a:rPr lang="en-US" b="1" dirty="0" smtClean="0"/>
                        <a:t>q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¬p 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¬q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(¬p </a:t>
                      </a:r>
                      <a:r>
                        <a:rPr lang="en-IE" dirty="0" smtClean="0"/>
                        <a:t>∧</a:t>
                      </a:r>
                      <a:r>
                        <a:rPr lang="en-US" b="1" dirty="0" smtClean="0"/>
                        <a:t> ¬q)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(p</a:t>
                      </a:r>
                      <a:r>
                        <a:rPr lang="en-IE" dirty="0" smtClean="0"/>
                        <a:t>∧</a:t>
                      </a:r>
                      <a:r>
                        <a:rPr lang="en-US" b="1" dirty="0" smtClean="0"/>
                        <a:t>q) </a:t>
                      </a:r>
                      <a:r>
                        <a:rPr lang="en-IE" dirty="0" smtClean="0"/>
                        <a:t>∨ </a:t>
                      </a:r>
                      <a:r>
                        <a:rPr lang="en-US" b="1" dirty="0" smtClean="0"/>
                        <a:t>(¬p </a:t>
                      </a:r>
                      <a:r>
                        <a:rPr lang="en-IE" dirty="0" smtClean="0"/>
                        <a:t>∧</a:t>
                      </a:r>
                      <a:r>
                        <a:rPr lang="en-US" b="1" dirty="0" smtClean="0"/>
                        <a:t> ¬q) 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b="1" dirty="0" smtClean="0"/>
                        <a:t>p </a:t>
                      </a:r>
                      <a:r>
                        <a:rPr lang="en-IE" dirty="0" smtClean="0"/>
                        <a:t>↔ </a:t>
                      </a:r>
                      <a:r>
                        <a:rPr lang="en-IE" b="1" dirty="0" smtClean="0"/>
                        <a:t>q</a:t>
                      </a:r>
                      <a:endParaRPr lang="en-IE" dirty="0"/>
                    </a:p>
                  </a:txBody>
                  <a:tcPr/>
                </a:tc>
              </a:tr>
              <a:tr h="67474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IE" sz="1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IE" sz="1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endParaRPr lang="en-IE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IE" sz="1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IE" sz="1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endParaRPr lang="en-I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E" sz="1800" b="1" kern="1200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IE" sz="1800" b="1" kern="12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</a:tr>
              <a:tr h="67474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IE" sz="1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IE" sz="1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endParaRPr lang="en-I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IE" sz="1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IE" sz="1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endParaRPr lang="en-I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E" sz="1800" b="1" kern="1200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IE" sz="1800" b="1" kern="12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</a:tr>
              <a:tr h="67474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IE" sz="1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IE" sz="1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endParaRPr lang="en-I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IE" sz="1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IE" sz="1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endParaRPr lang="en-I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E" sz="1800" b="1" kern="1200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IE" sz="1800" b="1" kern="12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</a:tr>
              <a:tr h="67474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IE" sz="1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IE" sz="1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endParaRPr lang="en-I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IE" sz="1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IE" sz="1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endParaRPr lang="en-I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E" sz="1800" b="1" kern="1200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IE" sz="1800" b="1" kern="12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2425" y="930275"/>
            <a:ext cx="7426325" cy="38893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eaLnBrk="1" hangingPunct="1"/>
            <a:r>
              <a:rPr lang="en-IE" smtClean="0"/>
              <a:t>Logic: The Laws of Logic (Answer)</a:t>
            </a:r>
          </a:p>
        </p:txBody>
      </p:sp>
      <p:sp>
        <p:nvSpPr>
          <p:cNvPr id="13315" name="Rectangle 22"/>
          <p:cNvSpPr>
            <a:spLocks noGrp="1" noChangeArrowheads="1"/>
          </p:cNvSpPr>
          <p:nvPr>
            <p:ph idx="1"/>
          </p:nvPr>
        </p:nvSpPr>
        <p:spPr bwMode="auto">
          <a:xfrm>
            <a:off x="457200" y="1738313"/>
            <a:ext cx="8362950" cy="511968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31800" lvl="1" indent="0" eaLnBrk="1" hangingPunct="1">
              <a:buFont typeface="Arial" pitchFamily="34" charset="0"/>
              <a:buNone/>
            </a:pPr>
            <a:r>
              <a:rPr lang="en-IE" sz="1800" smtClean="0"/>
              <a:t>(2012 Zone B Question 2 c) Use Truth Tables to prove that:</a:t>
            </a:r>
          </a:p>
          <a:p>
            <a:pPr marL="431800" lvl="1" indent="0" algn="ctr" eaLnBrk="1" hangingPunct="1">
              <a:buFont typeface="Arial" pitchFamily="34" charset="0"/>
              <a:buNone/>
            </a:pPr>
            <a:r>
              <a:rPr lang="en-US" b="1" smtClean="0"/>
              <a:t>(p</a:t>
            </a:r>
            <a:r>
              <a:rPr lang="en-IE" smtClean="0"/>
              <a:t>∧</a:t>
            </a:r>
            <a:r>
              <a:rPr lang="en-US" b="1" smtClean="0"/>
              <a:t>q) </a:t>
            </a:r>
            <a:r>
              <a:rPr lang="en-IE" smtClean="0"/>
              <a:t>∨ </a:t>
            </a:r>
            <a:r>
              <a:rPr lang="en-US" b="1" smtClean="0"/>
              <a:t>(¬p </a:t>
            </a:r>
            <a:r>
              <a:rPr lang="en-IE" smtClean="0"/>
              <a:t>∧</a:t>
            </a:r>
            <a:r>
              <a:rPr lang="en-US" b="1" smtClean="0"/>
              <a:t> ¬q) </a:t>
            </a:r>
            <a:r>
              <a:rPr lang="en-IE" smtClean="0"/>
              <a:t>≡</a:t>
            </a:r>
            <a:r>
              <a:rPr lang="en-IE" b="1" smtClean="0"/>
              <a:t> p </a:t>
            </a:r>
            <a:r>
              <a:rPr lang="en-IE" smtClean="0"/>
              <a:t>↔ </a:t>
            </a:r>
            <a:r>
              <a:rPr lang="en-IE" b="1" smtClean="0"/>
              <a:t>q</a:t>
            </a:r>
            <a:endParaRPr lang="en-IE" smtClean="0"/>
          </a:p>
          <a:p>
            <a:pPr marL="431800" lvl="1" indent="0" eaLnBrk="1" hangingPunct="1">
              <a:buFont typeface="Arial" pitchFamily="34" charset="0"/>
              <a:buNone/>
            </a:pPr>
            <a:endParaRPr lang="en-IE" smtClean="0"/>
          </a:p>
          <a:p>
            <a:pPr marL="431800" lvl="1" indent="0" eaLnBrk="1" hangingPunct="1">
              <a:buFont typeface="Arial" pitchFamily="34" charset="0"/>
              <a:buNone/>
            </a:pPr>
            <a:endParaRPr lang="en-IE" smtClean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708025" y="2589213"/>
          <a:ext cx="8100812" cy="33737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3130"/>
                <a:gridCol w="463130"/>
                <a:gridCol w="1141924"/>
                <a:gridCol w="679066"/>
                <a:gridCol w="611200"/>
                <a:gridCol w="1613367"/>
                <a:gridCol w="1987071"/>
                <a:gridCol w="1141924"/>
              </a:tblGrid>
              <a:tr h="674741">
                <a:tc>
                  <a:txBody>
                    <a:bodyPr/>
                    <a:lstStyle/>
                    <a:p>
                      <a:r>
                        <a:rPr lang="en-IE" dirty="0" smtClean="0"/>
                        <a:t>p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q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p</a:t>
                      </a:r>
                      <a:r>
                        <a:rPr lang="en-IE" dirty="0" smtClean="0"/>
                        <a:t>∧</a:t>
                      </a:r>
                      <a:r>
                        <a:rPr lang="en-US" b="1" dirty="0" smtClean="0"/>
                        <a:t>q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¬p 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¬q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(¬p </a:t>
                      </a:r>
                      <a:r>
                        <a:rPr lang="en-IE" dirty="0" smtClean="0"/>
                        <a:t>∧</a:t>
                      </a:r>
                      <a:r>
                        <a:rPr lang="en-US" b="1" dirty="0" smtClean="0"/>
                        <a:t> ¬q)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(p</a:t>
                      </a:r>
                      <a:r>
                        <a:rPr lang="en-IE" dirty="0" smtClean="0"/>
                        <a:t>∧</a:t>
                      </a:r>
                      <a:r>
                        <a:rPr lang="en-US" b="1" dirty="0" smtClean="0"/>
                        <a:t>q) </a:t>
                      </a:r>
                      <a:r>
                        <a:rPr lang="en-IE" dirty="0" smtClean="0"/>
                        <a:t>∨ </a:t>
                      </a:r>
                      <a:r>
                        <a:rPr lang="en-US" b="1" dirty="0" smtClean="0"/>
                        <a:t>(¬p </a:t>
                      </a:r>
                      <a:r>
                        <a:rPr lang="en-IE" dirty="0" smtClean="0"/>
                        <a:t>∧</a:t>
                      </a:r>
                      <a:r>
                        <a:rPr lang="en-US" b="1" dirty="0" smtClean="0"/>
                        <a:t> ¬q) 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b="1" dirty="0" smtClean="0"/>
                        <a:t>p </a:t>
                      </a:r>
                      <a:r>
                        <a:rPr lang="en-IE" dirty="0" smtClean="0"/>
                        <a:t>↔ </a:t>
                      </a:r>
                      <a:r>
                        <a:rPr lang="en-IE" b="1" dirty="0" smtClean="0"/>
                        <a:t>q</a:t>
                      </a:r>
                      <a:endParaRPr lang="en-IE" dirty="0"/>
                    </a:p>
                  </a:txBody>
                  <a:tcPr/>
                </a:tc>
              </a:tr>
              <a:tr h="67474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IE" sz="1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IE" sz="1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800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E" sz="1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IE" sz="1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IE" sz="1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E" sz="18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IE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E" sz="18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IE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E" sz="1800" b="1" kern="1200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IE" sz="1800" b="1" kern="12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</a:tr>
              <a:tr h="67474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IE" sz="1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IE" sz="1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800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E" sz="1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IE" sz="1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IE" sz="1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E" sz="18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IE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E" sz="18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IE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E" sz="1800" b="1" kern="1200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IE" sz="1800" b="1" kern="12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</a:tr>
              <a:tr h="67474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IE" sz="1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IE" sz="1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800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E" sz="1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IE" sz="1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IE" sz="1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E" sz="18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IE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E" sz="18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IE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E" sz="1800" b="1" kern="1200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IE" sz="1800" b="1" kern="12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</a:tr>
              <a:tr h="67474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IE" sz="1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IE" sz="1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8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IE" sz="1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IE" sz="1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IE" sz="1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E" sz="18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IE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E" sz="18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IE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E" sz="1800" b="1" kern="1200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IE" sz="1800" b="1" kern="12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2425" y="930275"/>
            <a:ext cx="7426325" cy="38893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eaLnBrk="1" hangingPunct="1"/>
            <a:r>
              <a:rPr lang="en-IE" smtClean="0"/>
              <a:t>Logic: Logic Gates</a:t>
            </a:r>
          </a:p>
        </p:txBody>
      </p:sp>
      <p:sp>
        <p:nvSpPr>
          <p:cNvPr id="4099" name="Rectangle 22"/>
          <p:cNvSpPr>
            <a:spLocks noGrp="1" noChangeArrowheads="1"/>
          </p:cNvSpPr>
          <p:nvPr>
            <p:ph idx="1"/>
          </p:nvPr>
        </p:nvSpPr>
        <p:spPr bwMode="auto">
          <a:xfrm>
            <a:off x="354013" y="1519238"/>
            <a:ext cx="8362950" cy="5119687"/>
          </a:xfrm>
          <a:extLst>
            <a:ext uri="{909E8E84-426E-40DD-AFC4-6F175D3DCCD1}"/>
            <a:ext uri="{91240B29-F687-4F45-9708-019B960494DF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717550" lvl="1" indent="-285750" eaLnBrk="1" hangingPunct="1">
              <a:buFont typeface="Arial" charset="0"/>
              <a:buChar char="–"/>
              <a:defRPr/>
            </a:pPr>
            <a:r>
              <a:rPr lang="en-IE" sz="1800" dirty="0" smtClean="0">
                <a:latin typeface="Arial" charset="0"/>
                <a:cs typeface="Arial" charset="0"/>
              </a:rPr>
              <a:t>Designing Logic Gates</a:t>
            </a:r>
          </a:p>
          <a:p>
            <a:pPr marL="717550" lvl="1" indent="-285750" eaLnBrk="1" hangingPunct="1">
              <a:buFont typeface="Arial" charset="0"/>
              <a:buChar char="–"/>
              <a:defRPr/>
            </a:pPr>
            <a:r>
              <a:rPr lang="en-IE" sz="1800" dirty="0" smtClean="0">
                <a:latin typeface="Arial" charset="0"/>
                <a:cs typeface="Arial" charset="0"/>
              </a:rPr>
              <a:t>Output of a given Network</a:t>
            </a:r>
            <a:endParaRPr lang="en-IE" dirty="0" smtClean="0">
              <a:latin typeface="Arial" charset="0"/>
              <a:cs typeface="Arial" charset="0"/>
            </a:endParaRPr>
          </a:p>
          <a:p>
            <a:pPr marL="431800" lvl="1" indent="0" eaLnBrk="1" hangingPunct="1">
              <a:buFont typeface="Arial" charset="0"/>
              <a:buNone/>
              <a:defRPr/>
            </a:pPr>
            <a:endParaRPr lang="en-IE" dirty="0" smtClean="0">
              <a:latin typeface="Arial" charset="0"/>
              <a:cs typeface="Arial" charset="0"/>
            </a:endParaRPr>
          </a:p>
        </p:txBody>
      </p:sp>
      <p:pic>
        <p:nvPicPr>
          <p:cNvPr id="14340" name="Picture 3"/>
          <p:cNvPicPr>
            <a:picLocks noChangeAspect="1" noChangeArrowheads="1"/>
          </p:cNvPicPr>
          <p:nvPr/>
        </p:nvPicPr>
        <p:blipFill>
          <a:blip r:embed="rId4" cstate="print"/>
          <a:srcRect l="35065" t="18848" r="45294" b="42130"/>
          <a:stretch>
            <a:fillRect/>
          </a:stretch>
        </p:blipFill>
        <p:spPr bwMode="auto">
          <a:xfrm>
            <a:off x="4008438" y="1906588"/>
            <a:ext cx="3563937" cy="4416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2425" y="930275"/>
            <a:ext cx="7426325" cy="38893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eaLnBrk="1" hangingPunct="1"/>
            <a:r>
              <a:rPr lang="en-IE" smtClean="0"/>
              <a:t>Logic: Logic Gates</a:t>
            </a:r>
          </a:p>
        </p:txBody>
      </p:sp>
      <p:sp>
        <p:nvSpPr>
          <p:cNvPr id="15363" name="Rectangle 22"/>
          <p:cNvSpPr>
            <a:spLocks noGrp="1" noChangeArrowheads="1"/>
          </p:cNvSpPr>
          <p:nvPr>
            <p:ph idx="1"/>
          </p:nvPr>
        </p:nvSpPr>
        <p:spPr bwMode="auto">
          <a:xfrm>
            <a:off x="354013" y="1519238"/>
            <a:ext cx="8362950" cy="511968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31800" lvl="1" indent="0" eaLnBrk="1" hangingPunct="1">
              <a:buFont typeface="Arial" pitchFamily="34" charset="0"/>
              <a:buNone/>
            </a:pPr>
            <a:r>
              <a:rPr lang="en-IE" sz="1800" smtClean="0"/>
              <a:t>(2008 Q3b)</a:t>
            </a:r>
          </a:p>
          <a:p>
            <a:pPr marL="431800" lvl="1" indent="0" eaLnBrk="1" hangingPunct="1">
              <a:buFont typeface="Arial" pitchFamily="34" charset="0"/>
              <a:buNone/>
            </a:pPr>
            <a:r>
              <a:rPr lang="en-IE" sz="1800" smtClean="0"/>
              <a:t>Construct a logic network that accepts as inputs p and q, which may independently have value 0 or 1, and give as final output </a:t>
            </a:r>
            <a:r>
              <a:rPr lang="en-US" sz="1800" smtClean="0"/>
              <a:t>¬(p </a:t>
            </a:r>
            <a:r>
              <a:rPr lang="en-IE" sz="1800" smtClean="0"/>
              <a:t>∧</a:t>
            </a:r>
            <a:r>
              <a:rPr lang="en-US" sz="1800" smtClean="0"/>
              <a:t> ¬q) .</a:t>
            </a:r>
          </a:p>
          <a:p>
            <a:pPr marL="431800" lvl="1" indent="0" eaLnBrk="1" hangingPunct="1">
              <a:buFont typeface="Arial" pitchFamily="34" charset="0"/>
              <a:buNone/>
            </a:pPr>
            <a:endParaRPr lang="en-US" sz="1800" smtClean="0"/>
          </a:p>
          <a:p>
            <a:pPr marL="431800" lvl="1" indent="0" eaLnBrk="1" hangingPunct="1">
              <a:buFont typeface="Arial" pitchFamily="34" charset="0"/>
              <a:buNone/>
            </a:pPr>
            <a:r>
              <a:rPr lang="en-US" sz="1800" smtClean="0"/>
              <a:t>Show that this expression is equivalent to  p </a:t>
            </a:r>
            <a:r>
              <a:rPr lang="en-IE" sz="1800" smtClean="0"/>
              <a:t>→ </a:t>
            </a:r>
            <a:r>
              <a:rPr lang="en-US" sz="1800" smtClean="0"/>
              <a:t>q. (i.e. using truth tables)</a:t>
            </a:r>
            <a:endParaRPr lang="en-IE" sz="1800" smtClean="0"/>
          </a:p>
          <a:p>
            <a:pPr marL="431800" lvl="1" indent="0" eaLnBrk="1" hangingPunct="1">
              <a:buFont typeface="Arial" pitchFamily="34" charset="0"/>
              <a:buNone/>
            </a:pPr>
            <a:endParaRPr lang="en-IE" sz="1800" smtClean="0"/>
          </a:p>
          <a:p>
            <a:pPr marL="431800" lvl="1" indent="0" eaLnBrk="1" hangingPunct="1">
              <a:buFont typeface="Arial" pitchFamily="34" charset="0"/>
              <a:buNone/>
            </a:pPr>
            <a:endParaRPr lang="en-IE" smtClean="0"/>
          </a:p>
          <a:p>
            <a:pPr marL="431800" lvl="1" indent="0" eaLnBrk="1" hangingPunct="1">
              <a:buFont typeface="Arial" pitchFamily="34" charset="0"/>
              <a:buNone/>
            </a:pPr>
            <a:endParaRPr lang="en-IE" smtClean="0"/>
          </a:p>
        </p:txBody>
      </p:sp>
      <p:pic>
        <p:nvPicPr>
          <p:cNvPr id="15364" name="Picture 3"/>
          <p:cNvPicPr>
            <a:picLocks noChangeAspect="1" noChangeArrowheads="1"/>
          </p:cNvPicPr>
          <p:nvPr/>
        </p:nvPicPr>
        <p:blipFill>
          <a:blip r:embed="rId4" cstate="print"/>
          <a:srcRect l="38731" t="33511" r="49442" b="55151"/>
          <a:stretch>
            <a:fillRect/>
          </a:stretch>
        </p:blipFill>
        <p:spPr bwMode="auto">
          <a:xfrm>
            <a:off x="3194050" y="3632200"/>
            <a:ext cx="1660525" cy="173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2425" y="930275"/>
            <a:ext cx="7426325" cy="38893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eaLnBrk="1" hangingPunct="1"/>
            <a:r>
              <a:rPr lang="en-IE" smtClean="0"/>
              <a:t>Logic: Logic Gates</a:t>
            </a:r>
          </a:p>
        </p:txBody>
      </p:sp>
      <p:sp>
        <p:nvSpPr>
          <p:cNvPr id="16387" name="Rectangle 22"/>
          <p:cNvSpPr>
            <a:spLocks noGrp="1" noChangeArrowheads="1"/>
          </p:cNvSpPr>
          <p:nvPr>
            <p:ph idx="1"/>
          </p:nvPr>
        </p:nvSpPr>
        <p:spPr bwMode="auto">
          <a:xfrm>
            <a:off x="354013" y="1519238"/>
            <a:ext cx="8362950" cy="511968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31800" lvl="1" indent="0" eaLnBrk="1" hangingPunct="1">
              <a:buFont typeface="Arial" pitchFamily="34" charset="0"/>
              <a:buNone/>
            </a:pPr>
            <a:endParaRPr lang="en-IE" sz="1800" smtClean="0"/>
          </a:p>
          <a:p>
            <a:pPr marL="431800" lvl="1" indent="0" eaLnBrk="1" hangingPunct="1">
              <a:buFont typeface="Arial" pitchFamily="34" charset="0"/>
              <a:buNone/>
            </a:pPr>
            <a:endParaRPr lang="en-IE" smtClean="0"/>
          </a:p>
          <a:p>
            <a:pPr marL="431800" lvl="1" indent="0" eaLnBrk="1" hangingPunct="1">
              <a:buFont typeface="Arial" pitchFamily="34" charset="0"/>
              <a:buNone/>
            </a:pPr>
            <a:endParaRPr lang="en-IE" smtClean="0"/>
          </a:p>
        </p:txBody>
      </p:sp>
      <p:pic>
        <p:nvPicPr>
          <p:cNvPr id="16388" name="Picture 3"/>
          <p:cNvPicPr>
            <a:picLocks noChangeAspect="1" noChangeArrowheads="1"/>
          </p:cNvPicPr>
          <p:nvPr/>
        </p:nvPicPr>
        <p:blipFill>
          <a:blip r:embed="rId4" cstate="print"/>
          <a:srcRect l="38731" t="33511" r="49442" b="55151"/>
          <a:stretch>
            <a:fillRect/>
          </a:stretch>
        </p:blipFill>
        <p:spPr bwMode="auto">
          <a:xfrm>
            <a:off x="3309938" y="2808288"/>
            <a:ext cx="1660525" cy="173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89" name="Picture 4"/>
          <p:cNvPicPr>
            <a:picLocks noChangeAspect="1" noChangeArrowheads="1"/>
          </p:cNvPicPr>
          <p:nvPr/>
        </p:nvPicPr>
        <p:blipFill>
          <a:blip r:embed="rId4" cstate="print"/>
          <a:srcRect l="39098" t="22620" r="50993" b="67590"/>
          <a:stretch>
            <a:fillRect/>
          </a:stretch>
        </p:blipFill>
        <p:spPr bwMode="auto">
          <a:xfrm>
            <a:off x="1700213" y="4637088"/>
            <a:ext cx="1108075" cy="927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90" name="Picture 5"/>
          <p:cNvPicPr>
            <a:picLocks noChangeAspect="1" noChangeArrowheads="1"/>
          </p:cNvPicPr>
          <p:nvPr/>
        </p:nvPicPr>
        <p:blipFill>
          <a:blip r:embed="rId4" cstate="print"/>
          <a:srcRect l="39098" t="22620" r="50993" b="67590"/>
          <a:stretch>
            <a:fillRect/>
          </a:stretch>
        </p:blipFill>
        <p:spPr bwMode="auto">
          <a:xfrm>
            <a:off x="5961063" y="3178175"/>
            <a:ext cx="1108075" cy="928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2010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l="36062" t="31707" r="6765" b="32554"/>
          <a:stretch>
            <a:fillRect/>
          </a:stretch>
        </p:blipFill>
        <p:spPr bwMode="auto">
          <a:xfrm>
            <a:off x="401506" y="1480539"/>
            <a:ext cx="7624020" cy="35743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2010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l="36062" t="66741" r="6765" b="16851"/>
          <a:stretch>
            <a:fillRect/>
          </a:stretch>
        </p:blipFill>
        <p:spPr bwMode="auto">
          <a:xfrm>
            <a:off x="581811" y="1764629"/>
            <a:ext cx="7624020" cy="16410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2010 - Blank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2010 - Blank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2008 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l="11479" t="26164" r="37116" b="34368"/>
          <a:stretch>
            <a:fillRect/>
          </a:stretch>
        </p:blipFill>
        <p:spPr bwMode="auto">
          <a:xfrm>
            <a:off x="580025" y="1397097"/>
            <a:ext cx="6854857" cy="39472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2425" y="930275"/>
            <a:ext cx="7426325" cy="38893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IE" smtClean="0"/>
              <a:t>Online Tutorial : Number Two: </a:t>
            </a:r>
            <a:br>
              <a:rPr lang="en-IE" smtClean="0"/>
            </a:br>
            <a:endParaRPr lang="en-IE" smtClean="0"/>
          </a:p>
        </p:txBody>
      </p:sp>
      <p:sp>
        <p:nvSpPr>
          <p:cNvPr id="4099" name="Rectangle 22"/>
          <p:cNvSpPr>
            <a:spLocks noGrp="1" noChangeArrowheads="1"/>
          </p:cNvSpPr>
          <p:nvPr>
            <p:ph idx="1"/>
          </p:nvPr>
        </p:nvSpPr>
        <p:spPr bwMode="auto">
          <a:xfrm>
            <a:off x="354013" y="1519238"/>
            <a:ext cx="8362950" cy="5119687"/>
          </a:xfrm>
          <a:extLst>
            <a:ext uri="{909E8E84-426E-40DD-AFC4-6F175D3DCCD1}"/>
            <a:ext uri="{91240B29-F687-4F45-9708-019B960494DF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58775" indent="-358775" eaLnBrk="1" hangingPunct="1">
              <a:buFont typeface="Arial" charset="0"/>
              <a:buChar char="•"/>
              <a:defRPr/>
            </a:pPr>
            <a:r>
              <a:rPr lang="en-IE" dirty="0" smtClean="0">
                <a:latin typeface="Arial" charset="0"/>
                <a:cs typeface="Arial" charset="0"/>
              </a:rPr>
              <a:t>Session Three: Logic</a:t>
            </a:r>
          </a:p>
          <a:p>
            <a:pPr marL="718775" lvl="1" indent="-358775" eaLnBrk="1" hangingPunct="1">
              <a:buFont typeface="Arial" charset="0"/>
              <a:buChar char="–"/>
              <a:defRPr/>
            </a:pPr>
            <a:r>
              <a:rPr lang="en-IE" dirty="0" smtClean="0">
                <a:latin typeface="Arial" charset="0"/>
                <a:cs typeface="Arial" charset="0"/>
              </a:rPr>
              <a:t>Propositions, Symbolic Statements and Truth Tables</a:t>
            </a:r>
          </a:p>
          <a:p>
            <a:pPr marL="718775" lvl="1" indent="-358775" eaLnBrk="1" hangingPunct="1">
              <a:buFont typeface="Arial" charset="0"/>
              <a:buChar char="–"/>
              <a:defRPr/>
            </a:pPr>
            <a:r>
              <a:rPr lang="en-IE" dirty="0" smtClean="0">
                <a:latin typeface="Arial" charset="0"/>
                <a:cs typeface="Arial" charset="0"/>
              </a:rPr>
              <a:t>Conditional Connectives</a:t>
            </a:r>
          </a:p>
          <a:p>
            <a:pPr marL="718775" lvl="1" indent="-358775" eaLnBrk="1" hangingPunct="1">
              <a:buFont typeface="Arial" charset="0"/>
              <a:buChar char="–"/>
              <a:defRPr/>
            </a:pPr>
            <a:r>
              <a:rPr lang="en-IE" dirty="0" smtClean="0">
                <a:latin typeface="Arial" charset="0"/>
                <a:cs typeface="Arial" charset="0"/>
              </a:rPr>
              <a:t>Laws of Logic</a:t>
            </a:r>
          </a:p>
          <a:p>
            <a:pPr marL="718775" lvl="1" indent="-358775" eaLnBrk="1" hangingPunct="1">
              <a:buFont typeface="Arial" charset="0"/>
              <a:buChar char="–"/>
              <a:defRPr/>
            </a:pPr>
            <a:r>
              <a:rPr lang="en-IE" dirty="0" smtClean="0">
                <a:latin typeface="Arial" charset="0"/>
                <a:cs typeface="Arial" charset="0"/>
              </a:rPr>
              <a:t>Logic Gates 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2008 - Blank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2008 </a:t>
            </a:r>
            <a:endParaRPr lang="en-IE" dirty="0"/>
          </a:p>
        </p:txBody>
      </p:sp>
      <p:pic>
        <p:nvPicPr>
          <p:cNvPr id="6" name="Content Placeholder 5"/>
          <p:cNvPicPr>
            <a:picLocks noGrp="1"/>
          </p:cNvPicPr>
          <p:nvPr>
            <p:ph idx="1"/>
          </p:nvPr>
        </p:nvPicPr>
        <p:blipFill>
          <a:blip r:embed="rId2" cstate="print"/>
          <a:srcRect l="11479" t="65189" r="37116" b="25277"/>
          <a:stretch>
            <a:fillRect/>
          </a:stretch>
        </p:blipFill>
        <p:spPr bwMode="auto">
          <a:xfrm>
            <a:off x="425480" y="1696248"/>
            <a:ext cx="8126092" cy="1690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2008 - Blank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2008 - Blank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2005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l="12628" t="19734" r="34955" b="42794"/>
          <a:stretch>
            <a:fillRect/>
          </a:stretch>
        </p:blipFill>
        <p:spPr bwMode="auto">
          <a:xfrm>
            <a:off x="370882" y="1599939"/>
            <a:ext cx="8438267" cy="46334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2005 - Blank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2005 - Blank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2005 - Blank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2005 - Blank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2425" y="930275"/>
            <a:ext cx="7426325" cy="38893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eaLnBrk="1" hangingPunct="1"/>
            <a:r>
              <a:rPr lang="en-IE" smtClean="0"/>
              <a:t>Logic: Symbolic Statements and Truth Tables</a:t>
            </a:r>
          </a:p>
        </p:txBody>
      </p:sp>
      <p:sp>
        <p:nvSpPr>
          <p:cNvPr id="4099" name="Rectangle 22"/>
          <p:cNvSpPr>
            <a:spLocks noGrp="1" noChangeArrowheads="1"/>
          </p:cNvSpPr>
          <p:nvPr>
            <p:ph idx="1"/>
          </p:nvPr>
        </p:nvSpPr>
        <p:spPr bwMode="auto">
          <a:xfrm>
            <a:off x="354013" y="1519238"/>
            <a:ext cx="8362950" cy="5119687"/>
          </a:xfrm>
          <a:extLst>
            <a:ext uri="{909E8E84-426E-40DD-AFC4-6F175D3DCCD1}"/>
            <a:ext uri="{91240B29-F687-4F45-9708-019B960494DF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31800" lvl="1" indent="0" eaLnBrk="1" hangingPunct="1">
              <a:buFont typeface="Arial" charset="0"/>
              <a:buNone/>
              <a:defRPr/>
            </a:pPr>
            <a:r>
              <a:rPr lang="en-IE" sz="1800" dirty="0" smtClean="0">
                <a:latin typeface="Arial" charset="0"/>
                <a:cs typeface="Arial" charset="0"/>
              </a:rPr>
              <a:t>Propositions</a:t>
            </a:r>
            <a:endParaRPr lang="en-IE" sz="1800" dirty="0">
              <a:latin typeface="Arial" charset="0"/>
              <a:cs typeface="Arial" charset="0"/>
            </a:endParaRPr>
          </a:p>
          <a:p>
            <a:pPr marL="719138" lvl="1" indent="-287338" eaLnBrk="1" hangingPunct="1">
              <a:buFont typeface="Arial" charset="0"/>
              <a:buChar char="–"/>
              <a:defRPr/>
            </a:pPr>
            <a:r>
              <a:rPr lang="en-IE" dirty="0" smtClean="0">
                <a:latin typeface="Arial" charset="0"/>
                <a:cs typeface="Arial" charset="0"/>
              </a:rPr>
              <a:t>Tautologies and Contradictions</a:t>
            </a:r>
          </a:p>
          <a:p>
            <a:pPr marL="719138" lvl="1" indent="-287338" eaLnBrk="1" hangingPunct="1">
              <a:buFont typeface="Arial" charset="0"/>
              <a:buChar char="–"/>
              <a:defRPr/>
            </a:pPr>
            <a:r>
              <a:rPr lang="en-IE" dirty="0" smtClean="0">
                <a:latin typeface="Arial" charset="0"/>
                <a:cs typeface="Arial" charset="0"/>
              </a:rPr>
              <a:t>Negation of a proposition</a:t>
            </a:r>
          </a:p>
          <a:p>
            <a:pPr marL="1079138" lvl="2" indent="-287338" eaLnBrk="1" hangingPunct="1">
              <a:defRPr/>
            </a:pPr>
            <a:r>
              <a:rPr lang="en-IE" dirty="0" smtClean="0">
                <a:latin typeface="Arial" charset="0"/>
                <a:cs typeface="Arial" charset="0"/>
              </a:rPr>
              <a:t>NOT</a:t>
            </a:r>
          </a:p>
          <a:p>
            <a:pPr marL="719138" lvl="1" indent="-287338" eaLnBrk="1" hangingPunct="1">
              <a:buFont typeface="Arial" charset="0"/>
              <a:buChar char="–"/>
              <a:defRPr/>
            </a:pPr>
            <a:r>
              <a:rPr lang="en-IE" dirty="0" smtClean="0">
                <a:latin typeface="Arial" charset="0"/>
                <a:cs typeface="Arial" charset="0"/>
              </a:rPr>
              <a:t>Compound statements</a:t>
            </a:r>
          </a:p>
          <a:p>
            <a:pPr marL="1079138" lvl="2" indent="-287338" eaLnBrk="1" hangingPunct="1">
              <a:defRPr/>
            </a:pPr>
            <a:r>
              <a:rPr lang="en-IE" dirty="0" smtClean="0">
                <a:latin typeface="Arial" charset="0"/>
                <a:cs typeface="Arial" charset="0"/>
              </a:rPr>
              <a:t>AND</a:t>
            </a:r>
          </a:p>
          <a:p>
            <a:pPr marL="1079138" lvl="2" indent="-287338" eaLnBrk="1" hangingPunct="1">
              <a:defRPr/>
            </a:pPr>
            <a:r>
              <a:rPr lang="en-IE" dirty="0" smtClean="0">
                <a:latin typeface="Arial" charset="0"/>
                <a:cs typeface="Arial" charset="0"/>
              </a:rPr>
              <a:t>OR </a:t>
            </a:r>
          </a:p>
          <a:p>
            <a:pPr marL="1079138" lvl="2" indent="-287338" eaLnBrk="1" hangingPunct="1">
              <a:defRPr/>
            </a:pPr>
            <a:r>
              <a:rPr lang="en-IE" dirty="0" smtClean="0">
                <a:latin typeface="Arial" charset="0"/>
                <a:cs typeface="Arial" charset="0"/>
              </a:rPr>
              <a:t>XOR</a:t>
            </a:r>
          </a:p>
          <a:p>
            <a:pPr marL="719138" lvl="1" indent="-287338" eaLnBrk="1" hangingPunct="1">
              <a:buFont typeface="Arial" charset="0"/>
              <a:buChar char="–"/>
              <a:defRPr/>
            </a:pPr>
            <a:r>
              <a:rPr lang="en-IE" dirty="0" smtClean="0">
                <a:latin typeface="Arial" charset="0"/>
                <a:cs typeface="Arial" charset="0"/>
              </a:rPr>
              <a:t>Truth Tables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2425" y="930275"/>
            <a:ext cx="7426325" cy="38893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eaLnBrk="1" hangingPunct="1"/>
            <a:r>
              <a:rPr lang="en-IE" smtClean="0"/>
              <a:t>Logic: The Conditional Connectives</a:t>
            </a:r>
          </a:p>
        </p:txBody>
      </p:sp>
      <p:sp>
        <p:nvSpPr>
          <p:cNvPr id="4099" name="Rectangle 22"/>
          <p:cNvSpPr>
            <a:spLocks noGrp="1" noChangeArrowheads="1"/>
          </p:cNvSpPr>
          <p:nvPr>
            <p:ph idx="1"/>
          </p:nvPr>
        </p:nvSpPr>
        <p:spPr bwMode="auto">
          <a:xfrm>
            <a:off x="354013" y="1519238"/>
            <a:ext cx="8362950" cy="5119687"/>
          </a:xfrm>
          <a:extLst>
            <a:ext uri="{909E8E84-426E-40DD-AFC4-6F175D3DCCD1}"/>
            <a:ext uri="{91240B29-F687-4F45-9708-019B960494DF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31800" lvl="1" indent="0" eaLnBrk="1" hangingPunct="1">
              <a:buFont typeface="Arial" charset="0"/>
              <a:buNone/>
              <a:defRPr/>
            </a:pPr>
            <a:r>
              <a:rPr lang="en-IE" sz="1800" dirty="0" smtClean="0">
                <a:latin typeface="Arial" charset="0"/>
                <a:cs typeface="Arial" charset="0"/>
              </a:rPr>
              <a:t>The Conditional Connectives</a:t>
            </a:r>
            <a:endParaRPr lang="en-IE" sz="1800" dirty="0">
              <a:latin typeface="Arial" charset="0"/>
              <a:cs typeface="Arial" charset="0"/>
            </a:endParaRPr>
          </a:p>
          <a:p>
            <a:pPr marL="719138" lvl="1" indent="-287338" eaLnBrk="1" hangingPunct="1">
              <a:buFont typeface="Arial" charset="0"/>
              <a:buChar char="–"/>
              <a:defRPr/>
            </a:pPr>
            <a:r>
              <a:rPr lang="en-IE" dirty="0" smtClean="0">
                <a:latin typeface="Arial" charset="0"/>
                <a:cs typeface="Arial" charset="0"/>
              </a:rPr>
              <a:t>The Conditional Connectives are</a:t>
            </a:r>
          </a:p>
          <a:p>
            <a:pPr marL="1079138" lvl="2" indent="-287338" eaLnBrk="1" hangingPunct="1">
              <a:defRPr/>
            </a:pPr>
            <a:r>
              <a:rPr lang="en-IE" dirty="0" smtClean="0">
                <a:latin typeface="Arial" charset="0"/>
                <a:cs typeface="Arial" charset="0"/>
              </a:rPr>
              <a:t>If</a:t>
            </a:r>
          </a:p>
          <a:p>
            <a:pPr marL="1079138" lvl="2" indent="-287338" eaLnBrk="1" hangingPunct="1">
              <a:defRPr/>
            </a:pPr>
            <a:r>
              <a:rPr lang="en-IE" dirty="0" smtClean="0">
                <a:latin typeface="Arial" charset="0"/>
                <a:cs typeface="Arial" charset="0"/>
              </a:rPr>
              <a:t>Only  If / Implies   (</a:t>
            </a:r>
            <a:r>
              <a:rPr lang="en-IE" b="1" dirty="0" smtClean="0"/>
              <a:t>p → q</a:t>
            </a:r>
            <a:r>
              <a:rPr lang="en-IE" dirty="0" smtClean="0"/>
              <a:t>)</a:t>
            </a:r>
            <a:endParaRPr lang="en-IE" dirty="0" smtClean="0">
              <a:latin typeface="Arial" charset="0"/>
              <a:cs typeface="Arial" charset="0"/>
            </a:endParaRPr>
          </a:p>
          <a:p>
            <a:pPr marL="1079138" lvl="2" indent="-287338" eaLnBrk="1" hangingPunct="1">
              <a:defRPr/>
            </a:pPr>
            <a:r>
              <a:rPr lang="en-IE" dirty="0" smtClean="0">
                <a:latin typeface="Arial" charset="0"/>
                <a:cs typeface="Arial" charset="0"/>
              </a:rPr>
              <a:t>If and Only If  (</a:t>
            </a:r>
            <a:r>
              <a:rPr lang="en-IE" b="1" dirty="0" smtClean="0"/>
              <a:t>p </a:t>
            </a:r>
            <a:r>
              <a:rPr lang="en-IE" dirty="0" smtClean="0"/>
              <a:t>↔ </a:t>
            </a:r>
            <a:r>
              <a:rPr lang="en-IE" b="1" dirty="0" smtClean="0"/>
              <a:t>q)</a:t>
            </a:r>
            <a:endParaRPr lang="en-IE" dirty="0" smtClean="0"/>
          </a:p>
          <a:p>
            <a:pPr marL="1079138" lvl="2" indent="-287338" eaLnBrk="1" hangingPunct="1">
              <a:buFont typeface="Wingdings" pitchFamily="2" charset="2"/>
              <a:buNone/>
              <a:defRPr/>
            </a:pPr>
            <a:endParaRPr lang="en-IE" dirty="0" smtClean="0">
              <a:latin typeface="Arial" charset="0"/>
              <a:cs typeface="Arial" charset="0"/>
            </a:endParaRPr>
          </a:p>
          <a:p>
            <a:pPr marL="719138" lvl="1" indent="-287338" eaLnBrk="1" hangingPunct="1">
              <a:buFont typeface="Arial" charset="0"/>
              <a:buChar char="–"/>
              <a:defRPr/>
            </a:pPr>
            <a:r>
              <a:rPr lang="en-IE" dirty="0" smtClean="0">
                <a:latin typeface="Arial" charset="0"/>
                <a:cs typeface="Arial" charset="0"/>
              </a:rPr>
              <a:t>Truth Tables</a:t>
            </a:r>
          </a:p>
          <a:p>
            <a:pPr marL="719138" lvl="1" indent="-287338" eaLnBrk="1" hangingPunct="1">
              <a:buFont typeface="Arial" charset="0"/>
              <a:buChar char="–"/>
              <a:defRPr/>
            </a:pPr>
            <a:r>
              <a:rPr lang="en-IE" dirty="0" smtClean="0">
                <a:latin typeface="Arial" charset="0"/>
                <a:cs typeface="Arial" charset="0"/>
              </a:rPr>
              <a:t>The Contra-Positive  (approach using truth tables)</a:t>
            </a:r>
          </a:p>
          <a:p>
            <a:pPr marL="431800" lvl="1" indent="0" eaLnBrk="1" hangingPunct="1">
              <a:buFont typeface="Arial" charset="0"/>
              <a:buNone/>
              <a:defRPr/>
            </a:pPr>
            <a:endParaRPr lang="en-IE" dirty="0" smtClean="0">
              <a:latin typeface="Arial" charset="0"/>
              <a:cs typeface="Arial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2425" y="930275"/>
            <a:ext cx="7426325" cy="38893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eaLnBrk="1" hangingPunct="1"/>
            <a:r>
              <a:rPr lang="en-IE" smtClean="0"/>
              <a:t>Logic: Symbolic Statements and Truth Tables</a:t>
            </a:r>
          </a:p>
        </p:txBody>
      </p:sp>
      <p:sp>
        <p:nvSpPr>
          <p:cNvPr id="4099" name="Rectangle 22"/>
          <p:cNvSpPr>
            <a:spLocks noGrp="1" noChangeArrowheads="1"/>
          </p:cNvSpPr>
          <p:nvPr>
            <p:ph idx="1"/>
          </p:nvPr>
        </p:nvSpPr>
        <p:spPr bwMode="auto">
          <a:xfrm>
            <a:off x="354013" y="1519238"/>
            <a:ext cx="8362950" cy="5119687"/>
          </a:xfrm>
          <a:extLst>
            <a:ext uri="{909E8E84-426E-40DD-AFC4-6F175D3DCCD1}"/>
            <a:ext uri="{91240B29-F687-4F45-9708-019B960494DF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31800" lvl="1" indent="0" eaLnBrk="1" hangingPunct="1">
              <a:buFont typeface="Arial" charset="0"/>
              <a:buNone/>
              <a:defRPr/>
            </a:pPr>
            <a:r>
              <a:rPr lang="en-IE" sz="1800" dirty="0" smtClean="0">
                <a:latin typeface="Arial" charset="0"/>
                <a:cs typeface="Arial" charset="0"/>
              </a:rPr>
              <a:t>(2008 Q3a)</a:t>
            </a:r>
          </a:p>
          <a:p>
            <a:pPr marL="431800" lvl="1" indent="0" eaLnBrk="1" hangingPunct="1">
              <a:buFont typeface="Arial" charset="0"/>
              <a:buNone/>
              <a:defRPr/>
            </a:pPr>
            <a:r>
              <a:rPr lang="en-IE" sz="1800" dirty="0" smtClean="0">
                <a:latin typeface="Arial" charset="0"/>
                <a:cs typeface="Arial" charset="0"/>
              </a:rPr>
              <a:t>Let p and q be the following propositions about an object</a:t>
            </a:r>
          </a:p>
          <a:p>
            <a:pPr marL="791800" lvl="2" indent="0" eaLnBrk="1" hangingPunct="1">
              <a:buFont typeface="Wingdings" pitchFamily="2" charset="2"/>
              <a:buNone/>
              <a:defRPr/>
            </a:pPr>
            <a:r>
              <a:rPr lang="en-IE" sz="1600" dirty="0" smtClean="0">
                <a:latin typeface="Arial" charset="0"/>
                <a:cs typeface="Arial" charset="0"/>
              </a:rPr>
              <a:t>p: “ this objects is a triangle”</a:t>
            </a:r>
          </a:p>
          <a:p>
            <a:pPr marL="791800" lvl="2" indent="0" eaLnBrk="1" hangingPunct="1">
              <a:buFont typeface="Wingdings" pitchFamily="2" charset="2"/>
              <a:buNone/>
              <a:defRPr/>
            </a:pPr>
            <a:r>
              <a:rPr lang="en-IE" sz="1600" dirty="0" smtClean="0">
                <a:latin typeface="Arial" charset="0"/>
                <a:cs typeface="Arial" charset="0"/>
              </a:rPr>
              <a:t>q: “ this object is blue”</a:t>
            </a:r>
            <a:endParaRPr lang="en-IE" sz="1600" dirty="0">
              <a:latin typeface="Arial" charset="0"/>
              <a:cs typeface="Arial" charset="0"/>
            </a:endParaRPr>
          </a:p>
          <a:p>
            <a:pPr marL="431800" lvl="1" indent="0" eaLnBrk="1" hangingPunct="1">
              <a:buFont typeface="Arial" charset="0"/>
              <a:buNone/>
              <a:defRPr/>
            </a:pPr>
            <a:r>
              <a:rPr lang="en-IE" sz="1800" dirty="0" smtClean="0">
                <a:latin typeface="Arial" charset="0"/>
                <a:cs typeface="Arial" charset="0"/>
              </a:rPr>
              <a:t>Express each of the following compound propositions symbolically by using p, q and  appropriate logic symbols</a:t>
            </a:r>
          </a:p>
          <a:p>
            <a:pPr marL="791800" lvl="2" indent="0" eaLnBrk="1" hangingPunct="1">
              <a:buFont typeface="Wingdings" pitchFamily="2" charset="2"/>
              <a:buNone/>
              <a:defRPr/>
            </a:pPr>
            <a:endParaRPr lang="en-IE" sz="1600" dirty="0" smtClean="0">
              <a:latin typeface="Arial" charset="0"/>
              <a:cs typeface="Arial" charset="0"/>
            </a:endParaRPr>
          </a:p>
          <a:p>
            <a:pPr marL="1134700" lvl="2" indent="-342900" eaLnBrk="1" hangingPunct="1">
              <a:buFont typeface="Wingdings" pitchFamily="2" charset="2"/>
              <a:buAutoNum type="arabicParenR"/>
              <a:defRPr/>
            </a:pPr>
            <a:r>
              <a:rPr lang="en-IE" sz="1600" dirty="0" smtClean="0">
                <a:latin typeface="Arial" charset="0"/>
                <a:cs typeface="Arial" charset="0"/>
              </a:rPr>
              <a:t>This object is a blue triangle</a:t>
            </a:r>
          </a:p>
          <a:p>
            <a:pPr marL="1134700" lvl="2" indent="-342900" eaLnBrk="1" hangingPunct="1">
              <a:buFont typeface="Wingdings" pitchFamily="2" charset="2"/>
              <a:buAutoNum type="arabicParenR"/>
              <a:defRPr/>
            </a:pPr>
            <a:endParaRPr lang="en-IE" sz="1600" dirty="0">
              <a:latin typeface="Arial" charset="0"/>
              <a:cs typeface="Arial" charset="0"/>
            </a:endParaRPr>
          </a:p>
          <a:p>
            <a:pPr marL="1134700" lvl="2" indent="-342900" eaLnBrk="1" hangingPunct="1">
              <a:buFont typeface="Wingdings" pitchFamily="2" charset="2"/>
              <a:buAutoNum type="arabicParenR"/>
              <a:defRPr/>
            </a:pPr>
            <a:endParaRPr lang="en-IE" sz="1600" dirty="0" smtClean="0">
              <a:latin typeface="Arial" charset="0"/>
              <a:cs typeface="Arial" charset="0"/>
            </a:endParaRPr>
          </a:p>
          <a:p>
            <a:pPr marL="1134700" lvl="2" indent="-342900" eaLnBrk="1" hangingPunct="1">
              <a:buFont typeface="Wingdings" pitchFamily="2" charset="2"/>
              <a:buAutoNum type="arabicParenR"/>
              <a:defRPr/>
            </a:pPr>
            <a:r>
              <a:rPr lang="en-IE" sz="1600" dirty="0" smtClean="0">
                <a:latin typeface="Arial" charset="0"/>
                <a:cs typeface="Arial" charset="0"/>
              </a:rPr>
              <a:t>If this object is blue, then it is a triangle</a:t>
            </a:r>
          </a:p>
          <a:p>
            <a:pPr marL="1134700" lvl="2" indent="-342900" eaLnBrk="1" hangingPunct="1">
              <a:buFont typeface="Wingdings" pitchFamily="2" charset="2"/>
              <a:buAutoNum type="arabicParenR"/>
              <a:defRPr/>
            </a:pPr>
            <a:endParaRPr lang="en-IE" sz="1600" dirty="0">
              <a:latin typeface="Arial" charset="0"/>
              <a:cs typeface="Arial" charset="0"/>
            </a:endParaRPr>
          </a:p>
          <a:p>
            <a:pPr marL="1134700" lvl="2" indent="-342900" eaLnBrk="1" hangingPunct="1">
              <a:buFont typeface="Wingdings" pitchFamily="2" charset="2"/>
              <a:buAutoNum type="arabicParenR"/>
              <a:defRPr/>
            </a:pPr>
            <a:endParaRPr lang="en-IE" sz="1600" dirty="0" smtClean="0">
              <a:latin typeface="Arial" charset="0"/>
              <a:cs typeface="Arial" charset="0"/>
            </a:endParaRPr>
          </a:p>
          <a:p>
            <a:pPr marL="1134700" lvl="2" indent="-342900" eaLnBrk="1" hangingPunct="1">
              <a:buFont typeface="Wingdings" pitchFamily="2" charset="2"/>
              <a:buAutoNum type="arabicParenR"/>
              <a:defRPr/>
            </a:pPr>
            <a:r>
              <a:rPr lang="en-IE" sz="1600" dirty="0" smtClean="0">
                <a:latin typeface="Arial" charset="0"/>
                <a:cs typeface="Arial" charset="0"/>
              </a:rPr>
              <a:t>This object is not blue, but it is a triangle.</a:t>
            </a:r>
            <a:endParaRPr lang="en-IE" sz="1600" dirty="0">
              <a:latin typeface="Arial" charset="0"/>
              <a:cs typeface="Arial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2425" y="930275"/>
            <a:ext cx="7426325" cy="38893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eaLnBrk="1" hangingPunct="1"/>
            <a:r>
              <a:rPr lang="en-IE" smtClean="0"/>
              <a:t>Logic: The Contrapositive</a:t>
            </a:r>
            <a:br>
              <a:rPr lang="en-IE" smtClean="0"/>
            </a:br>
            <a:endParaRPr lang="en-IE" smtClean="0"/>
          </a:p>
        </p:txBody>
      </p:sp>
      <p:sp>
        <p:nvSpPr>
          <p:cNvPr id="8195" name="Rectangle 22"/>
          <p:cNvSpPr>
            <a:spLocks noGrp="1" noChangeArrowheads="1"/>
          </p:cNvSpPr>
          <p:nvPr>
            <p:ph idx="1"/>
          </p:nvPr>
        </p:nvSpPr>
        <p:spPr bwMode="auto">
          <a:xfrm>
            <a:off x="354013" y="1519238"/>
            <a:ext cx="8362950" cy="511968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31800" lvl="1" indent="0" eaLnBrk="1" hangingPunct="1">
              <a:buFont typeface="Arial" pitchFamily="34" charset="0"/>
              <a:buNone/>
            </a:pPr>
            <a:r>
              <a:rPr lang="en-IE" smtClean="0"/>
              <a:t>(From previous question,2008 Question 3)</a:t>
            </a:r>
          </a:p>
          <a:p>
            <a:pPr marL="431800" lvl="1" indent="0" eaLnBrk="1" hangingPunct="1">
              <a:buFont typeface="Arial" pitchFamily="34" charset="0"/>
              <a:buNone/>
            </a:pPr>
            <a:endParaRPr lang="en-IE" smtClean="0"/>
          </a:p>
          <a:p>
            <a:pPr marL="431800" lvl="1" indent="0" eaLnBrk="1" hangingPunct="1">
              <a:buFont typeface="Arial" pitchFamily="34" charset="0"/>
              <a:buNone/>
            </a:pPr>
            <a:r>
              <a:rPr lang="en-IE" smtClean="0"/>
              <a:t>Write in words the contrapositive of the statement given symbolically as </a:t>
            </a:r>
            <a:r>
              <a:rPr lang="en-IE" b="1" smtClean="0"/>
              <a:t>“q </a:t>
            </a:r>
            <a:r>
              <a:rPr lang="en-IE" smtClean="0"/>
              <a:t>→ </a:t>
            </a:r>
            <a:r>
              <a:rPr lang="en-IE" b="1" smtClean="0"/>
              <a:t>p”</a:t>
            </a:r>
            <a:r>
              <a:rPr lang="en-IE" smtClean="0"/>
              <a:t> .</a:t>
            </a:r>
          </a:p>
          <a:p>
            <a:pPr marL="431800" lvl="1" indent="0" eaLnBrk="1" hangingPunct="1">
              <a:buFont typeface="Arial" pitchFamily="34" charset="0"/>
              <a:buNone/>
            </a:pPr>
            <a:endParaRPr lang="en-IE" smtClean="0"/>
          </a:p>
          <a:p>
            <a:pPr marL="431800" lvl="1" indent="0" eaLnBrk="1" hangingPunct="1">
              <a:buFont typeface="Arial" pitchFamily="34" charset="0"/>
              <a:buNone/>
            </a:pPr>
            <a:r>
              <a:rPr lang="en-IE" smtClean="0"/>
              <a:t>(i.e. If the object is blue then it is a triangle.)</a:t>
            </a:r>
          </a:p>
          <a:p>
            <a:pPr marL="431800" lvl="1" indent="0" eaLnBrk="1" hangingPunct="1">
              <a:buFont typeface="Arial" pitchFamily="34" charset="0"/>
              <a:buNone/>
            </a:pPr>
            <a:endParaRPr lang="en-IE" smtClean="0"/>
          </a:p>
          <a:p>
            <a:pPr marL="790575" lvl="2" indent="0" eaLnBrk="1" hangingPunct="1">
              <a:buFont typeface="Wingdings" pitchFamily="2" charset="2"/>
              <a:buNone/>
            </a:pPr>
            <a:r>
              <a:rPr lang="en-IE" sz="1600" smtClean="0"/>
              <a:t>¬p: “ this objects is not a triangle”</a:t>
            </a:r>
          </a:p>
          <a:p>
            <a:pPr marL="790575" lvl="2" indent="0" eaLnBrk="1" hangingPunct="1">
              <a:buFont typeface="Wingdings" pitchFamily="2" charset="2"/>
              <a:buNone/>
            </a:pPr>
            <a:r>
              <a:rPr lang="en-IE" sz="1600" smtClean="0"/>
              <a:t>¬q: “ this object is not blue”</a:t>
            </a:r>
          </a:p>
          <a:p>
            <a:pPr marL="431800" lvl="1" indent="0" eaLnBrk="1" hangingPunct="1">
              <a:buFont typeface="Arial" pitchFamily="34" charset="0"/>
              <a:buNone/>
            </a:pPr>
            <a:endParaRPr lang="en-IE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2425" y="930275"/>
            <a:ext cx="7426325" cy="38893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eaLnBrk="1" hangingPunct="1"/>
            <a:r>
              <a:rPr lang="en-IE" smtClean="0"/>
              <a:t>Logic: The Laws of Logic</a:t>
            </a:r>
          </a:p>
        </p:txBody>
      </p:sp>
      <p:sp>
        <p:nvSpPr>
          <p:cNvPr id="4099" name="Rectangle 22"/>
          <p:cNvSpPr>
            <a:spLocks noGrp="1" noChangeArrowheads="1"/>
          </p:cNvSpPr>
          <p:nvPr>
            <p:ph idx="1"/>
          </p:nvPr>
        </p:nvSpPr>
        <p:spPr bwMode="auto">
          <a:xfrm>
            <a:off x="354013" y="1519238"/>
            <a:ext cx="8362950" cy="5119687"/>
          </a:xfrm>
          <a:extLst>
            <a:ext uri="{909E8E84-426E-40DD-AFC4-6F175D3DCCD1}"/>
            <a:ext uri="{91240B29-F687-4F45-9708-019B960494DF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31800" lvl="1" indent="0" eaLnBrk="1" hangingPunct="1">
              <a:buFont typeface="Arial" charset="0"/>
              <a:buNone/>
              <a:defRPr/>
            </a:pPr>
            <a:r>
              <a:rPr lang="en-IE" sz="1800" dirty="0" smtClean="0">
                <a:latin typeface="Arial" charset="0"/>
                <a:cs typeface="Arial" charset="0"/>
              </a:rPr>
              <a:t>The Laws of Logic</a:t>
            </a:r>
            <a:endParaRPr lang="en-IE" sz="1800" dirty="0">
              <a:latin typeface="Arial" charset="0"/>
              <a:cs typeface="Arial" charset="0"/>
            </a:endParaRPr>
          </a:p>
          <a:p>
            <a:pPr marL="719138" lvl="1" indent="-287338" eaLnBrk="1" hangingPunct="1">
              <a:buFont typeface="Arial" charset="0"/>
              <a:buChar char="–"/>
              <a:defRPr/>
            </a:pPr>
            <a:r>
              <a:rPr lang="en-IE" dirty="0" smtClean="0">
                <a:latin typeface="Arial" charset="0"/>
                <a:cs typeface="Arial" charset="0"/>
              </a:rPr>
              <a:t>The Commutative Laws</a:t>
            </a:r>
          </a:p>
          <a:p>
            <a:pPr marL="719138" lvl="1" indent="-287338" eaLnBrk="1" hangingPunct="1">
              <a:buFont typeface="Arial" charset="0"/>
              <a:buChar char="–"/>
              <a:defRPr/>
            </a:pPr>
            <a:r>
              <a:rPr lang="en-IE" dirty="0" smtClean="0">
                <a:latin typeface="Arial" charset="0"/>
                <a:cs typeface="Arial" charset="0"/>
              </a:rPr>
              <a:t>The Associative Laws</a:t>
            </a:r>
          </a:p>
          <a:p>
            <a:pPr marL="719138" lvl="1" indent="-287338" eaLnBrk="1" hangingPunct="1">
              <a:buFont typeface="Arial" charset="0"/>
              <a:buChar char="–"/>
              <a:defRPr/>
            </a:pPr>
            <a:r>
              <a:rPr lang="en-IE" dirty="0" smtClean="0">
                <a:latin typeface="Arial" charset="0"/>
                <a:cs typeface="Arial" charset="0"/>
              </a:rPr>
              <a:t>Distributive Laws</a:t>
            </a:r>
          </a:p>
          <a:p>
            <a:pPr marL="719138" lvl="1" indent="-287338" eaLnBrk="1" hangingPunct="1">
              <a:buFont typeface="Arial" charset="0"/>
              <a:buChar char="–"/>
              <a:defRPr/>
            </a:pPr>
            <a:r>
              <a:rPr lang="en-IE" dirty="0" smtClean="0">
                <a:latin typeface="Arial" charset="0"/>
                <a:cs typeface="Arial" charset="0"/>
              </a:rPr>
              <a:t>De Morgan’s Laws</a:t>
            </a:r>
          </a:p>
          <a:p>
            <a:pPr marL="719138" lvl="1" indent="-287338" eaLnBrk="1" hangingPunct="1">
              <a:buFont typeface="Arial" charset="0"/>
              <a:buChar char="–"/>
              <a:defRPr/>
            </a:pPr>
            <a:r>
              <a:rPr lang="en-IE" dirty="0" smtClean="0">
                <a:latin typeface="Arial" charset="0"/>
                <a:cs typeface="Arial" charset="0"/>
              </a:rPr>
              <a:t>Identity Laws</a:t>
            </a:r>
          </a:p>
          <a:p>
            <a:pPr marL="719138" lvl="1" indent="-287338" eaLnBrk="1" hangingPunct="1">
              <a:buFont typeface="Arial" charset="0"/>
              <a:buChar char="–"/>
              <a:defRPr/>
            </a:pPr>
            <a:r>
              <a:rPr lang="en-IE" dirty="0" err="1" smtClean="0">
                <a:latin typeface="Arial" charset="0"/>
                <a:cs typeface="Arial" charset="0"/>
              </a:rPr>
              <a:t>Asborption</a:t>
            </a:r>
            <a:r>
              <a:rPr lang="en-IE" dirty="0" smtClean="0">
                <a:latin typeface="Arial" charset="0"/>
                <a:cs typeface="Arial" charset="0"/>
              </a:rPr>
              <a:t> and Complement Laws</a:t>
            </a:r>
          </a:p>
          <a:p>
            <a:pPr marL="431800" lvl="1" indent="0" eaLnBrk="1" hangingPunct="1">
              <a:buFont typeface="Arial" charset="0"/>
              <a:buNone/>
              <a:defRPr/>
            </a:pPr>
            <a:endParaRPr lang="en-IE" dirty="0" smtClean="0">
              <a:latin typeface="Arial" charset="0"/>
              <a:cs typeface="Arial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2425" y="930275"/>
            <a:ext cx="7426325" cy="38893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eaLnBrk="1" hangingPunct="1"/>
            <a:r>
              <a:rPr lang="en-IE" smtClean="0"/>
              <a:t>Logic: The Laws of Logic : Membership Tables </a:t>
            </a:r>
          </a:p>
        </p:txBody>
      </p:sp>
      <p:sp>
        <p:nvSpPr>
          <p:cNvPr id="10243" name="Rectangle 22"/>
          <p:cNvSpPr>
            <a:spLocks noGrp="1" noChangeArrowheads="1"/>
          </p:cNvSpPr>
          <p:nvPr>
            <p:ph idx="1"/>
          </p:nvPr>
        </p:nvSpPr>
        <p:spPr bwMode="auto">
          <a:xfrm>
            <a:off x="457200" y="1738313"/>
            <a:ext cx="8362950" cy="511968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31800" lvl="1" indent="0" eaLnBrk="1" hangingPunct="1">
              <a:buFont typeface="Arial" pitchFamily="34" charset="0"/>
              <a:buNone/>
            </a:pPr>
            <a:endParaRPr lang="en-IE" smtClean="0"/>
          </a:p>
          <a:p>
            <a:pPr marL="431800" lvl="1" indent="0" eaLnBrk="1" hangingPunct="1">
              <a:buFont typeface="Arial" pitchFamily="34" charset="0"/>
              <a:buNone/>
            </a:pPr>
            <a:endParaRPr lang="en-IE" smtClean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450850" y="1828800"/>
          <a:ext cx="8087930" cy="42216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2788"/>
                <a:gridCol w="712788"/>
                <a:gridCol w="653111"/>
                <a:gridCol w="587840"/>
                <a:gridCol w="1238974"/>
                <a:gridCol w="1149081"/>
                <a:gridCol w="985403"/>
                <a:gridCol w="1102101"/>
                <a:gridCol w="945844"/>
              </a:tblGrid>
              <a:tr h="826823"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p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q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¬p 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¬q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p</a:t>
                      </a:r>
                      <a:r>
                        <a:rPr lang="en-IE" dirty="0" smtClean="0"/>
                        <a:t>∧</a:t>
                      </a:r>
                      <a:r>
                        <a:rPr lang="en-US" b="1" dirty="0" smtClean="0"/>
                        <a:t>q</a:t>
                      </a:r>
                    </a:p>
                    <a:p>
                      <a:pPr algn="ctr"/>
                      <a:r>
                        <a:rPr lang="en-US" b="1" dirty="0" smtClean="0"/>
                        <a:t>(“AND”)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p</a:t>
                      </a:r>
                      <a:r>
                        <a:rPr lang="en-IE" dirty="0" smtClean="0"/>
                        <a:t>∨ </a:t>
                      </a:r>
                      <a:r>
                        <a:rPr lang="en-US" b="1" dirty="0" smtClean="0"/>
                        <a:t>q</a:t>
                      </a:r>
                    </a:p>
                    <a:p>
                      <a:pPr algn="ctr"/>
                      <a:r>
                        <a:rPr lang="en-IE" b="1" dirty="0" smtClean="0"/>
                        <a:t>(“OR”)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b="1" dirty="0" smtClean="0"/>
                        <a:t>p → q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b="1" dirty="0" smtClean="0"/>
                        <a:t>p </a:t>
                      </a:r>
                      <a:r>
                        <a:rPr lang="en-IE" dirty="0" smtClean="0"/>
                        <a:t>↔ </a:t>
                      </a:r>
                      <a:r>
                        <a:rPr lang="en-IE" b="1" dirty="0" smtClean="0"/>
                        <a:t>q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b="1" dirty="0" smtClean="0"/>
                        <a:t>p </a:t>
                      </a:r>
                      <a:r>
                        <a:rPr lang="en-IE" sz="1800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⊕</a:t>
                      </a:r>
                      <a:r>
                        <a:rPr lang="en-IE" b="1" dirty="0" smtClean="0"/>
                        <a:t>q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b="1" dirty="0" smtClean="0"/>
                        <a:t>(“XOR”)</a:t>
                      </a:r>
                      <a:endParaRPr lang="en-IE" dirty="0" smtClean="0"/>
                    </a:p>
                    <a:p>
                      <a:pPr algn="ctr"/>
                      <a:endParaRPr lang="en-IE" dirty="0"/>
                    </a:p>
                  </a:txBody>
                  <a:tcPr/>
                </a:tc>
              </a:tr>
              <a:tr h="82682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IE" sz="1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IE" sz="1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IE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IE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endParaRPr lang="en-IE" sz="1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IE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IE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IE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IE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82682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IE" sz="1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IE" sz="1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IE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IE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endParaRPr lang="en-IE" sz="1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IE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IE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IE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IE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82682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IE" sz="1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IE" sz="1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IE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IE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endParaRPr lang="en-IE" sz="1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IE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IE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IE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IE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82682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IE" sz="1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IE" sz="1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IE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IE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endParaRPr lang="en-IE" sz="1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IE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IE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IE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IE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2425" y="930275"/>
            <a:ext cx="7426325" cy="38893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eaLnBrk="1" hangingPunct="1"/>
            <a:r>
              <a:rPr lang="en-IE" smtClean="0"/>
              <a:t>Logic: The Laws of Logic : Membership Tables </a:t>
            </a:r>
          </a:p>
        </p:txBody>
      </p:sp>
      <p:sp>
        <p:nvSpPr>
          <p:cNvPr id="11267" name="Rectangle 22"/>
          <p:cNvSpPr>
            <a:spLocks noGrp="1" noChangeArrowheads="1"/>
          </p:cNvSpPr>
          <p:nvPr>
            <p:ph idx="1"/>
          </p:nvPr>
        </p:nvSpPr>
        <p:spPr bwMode="auto">
          <a:xfrm>
            <a:off x="457200" y="1738313"/>
            <a:ext cx="8362950" cy="511968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31800" lvl="1" indent="0" eaLnBrk="1" hangingPunct="1">
              <a:buFont typeface="Arial" pitchFamily="34" charset="0"/>
              <a:buNone/>
            </a:pPr>
            <a:endParaRPr lang="en-IE" smtClean="0"/>
          </a:p>
          <a:p>
            <a:pPr marL="431800" lvl="1" indent="0" eaLnBrk="1" hangingPunct="1">
              <a:buFont typeface="Arial" pitchFamily="34" charset="0"/>
              <a:buNone/>
            </a:pPr>
            <a:endParaRPr lang="en-IE" smtClean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708025" y="1828800"/>
          <a:ext cx="7907629" cy="41341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6076"/>
                <a:gridCol w="686076"/>
                <a:gridCol w="628635"/>
                <a:gridCol w="565810"/>
                <a:gridCol w="1192543"/>
                <a:gridCol w="1106019"/>
                <a:gridCol w="948474"/>
                <a:gridCol w="1183598"/>
                <a:gridCol w="910398"/>
              </a:tblGrid>
              <a:tr h="826823"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p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q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¬p 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¬q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p</a:t>
                      </a:r>
                      <a:r>
                        <a:rPr lang="en-IE" dirty="0" smtClean="0"/>
                        <a:t>∧</a:t>
                      </a:r>
                      <a:r>
                        <a:rPr lang="en-US" b="1" dirty="0" smtClean="0"/>
                        <a:t>q</a:t>
                      </a:r>
                    </a:p>
                    <a:p>
                      <a:pPr algn="ctr"/>
                      <a:r>
                        <a:rPr lang="en-US" b="1" dirty="0" smtClean="0"/>
                        <a:t>(“AND”)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p</a:t>
                      </a:r>
                      <a:r>
                        <a:rPr lang="en-IE" dirty="0" smtClean="0"/>
                        <a:t>∨ </a:t>
                      </a:r>
                      <a:r>
                        <a:rPr lang="en-US" b="1" dirty="0" smtClean="0"/>
                        <a:t>q</a:t>
                      </a:r>
                    </a:p>
                    <a:p>
                      <a:pPr algn="ctr"/>
                      <a:r>
                        <a:rPr lang="en-IE" b="1" dirty="0" smtClean="0"/>
                        <a:t>(“OR”)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b="1" dirty="0" smtClean="0"/>
                        <a:t>p → q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b="1" dirty="0" smtClean="0"/>
                        <a:t>p </a:t>
                      </a:r>
                      <a:r>
                        <a:rPr lang="en-IE" dirty="0" smtClean="0"/>
                        <a:t>↔ </a:t>
                      </a:r>
                      <a:r>
                        <a:rPr lang="en-IE" b="1" dirty="0" smtClean="0"/>
                        <a:t>q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b="1" dirty="0" smtClean="0"/>
                        <a:t>p </a:t>
                      </a:r>
                      <a:r>
                        <a:rPr lang="en-IE" sz="1800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⊕</a:t>
                      </a:r>
                      <a:r>
                        <a:rPr lang="en-IE" b="1" dirty="0" smtClean="0"/>
                        <a:t>q</a:t>
                      </a:r>
                      <a:endParaRPr lang="en-IE" dirty="0"/>
                    </a:p>
                  </a:txBody>
                  <a:tcPr/>
                </a:tc>
              </a:tr>
              <a:tr h="82682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IE" sz="1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IE" sz="1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IE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IE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800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E" sz="1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E" sz="18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IE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E" sz="18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IE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E" sz="18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IE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E" sz="18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IE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82682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IE" sz="1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IE" sz="1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IE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IE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800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E" sz="1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E" sz="18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IE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E" sz="18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IE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E" sz="18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IE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E" sz="18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IE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82682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IE" sz="1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IE" sz="1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IE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IE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800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E" sz="1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E" sz="18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IE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E" sz="18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IE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E" sz="18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IE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E" sz="18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IE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82682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IE" sz="1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IE" sz="1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IE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IE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8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IE" sz="1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E" sz="18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IE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E" sz="18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IE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E" sz="18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IE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E" sz="18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IE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UBLISH_TITLE" val="master_hdape_v1"/>
  <p:tag name="ARTICULATE_PUBLISH_PATH" val="T:\0_re&amp;de\michelle\Presentation6"/>
  <p:tag name="ARTICULATE_LOGO" val="placeholder_logo.swf"/>
  <p:tag name="ARTICULATE_PRESENTER" val="Joan Hanrahan"/>
  <p:tag name="ARTICULATE_PRESENTER_GUID" val="70A36F8ADBAF"/>
  <p:tag name="ARTICULATE_LMS" val="0"/>
  <p:tag name="ARTICULATE_TEMPLATE_GUID" val="1a000000-6000-0000-b000-000000000001"/>
  <p:tag name="LAUNCHINNEWWINDOW" val="0"/>
  <p:tag name="LASTPUBLISHED" val="T:\0_re&amp;de\michelle\Presentation6\master_hdape_v1\player.html"/>
  <p:tag name="ARTICULATE_PRESENTER_VERSION" val="6"/>
  <p:tag name="LMS_PUBLISH" val="No"/>
  <p:tag name="ARTICULATE_TEMPLATE" val="Corporate Communications"/>
  <p:tag name="PRESENTER_PREVIEW_START" val="6"/>
  <p:tag name="PRESENTER_PREVIEW_END" val="8"/>
  <p:tag name="PRESENTER_PREVIEW_MODE" val="0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a4e6bb1c-8f6f-4580-9195-d877a28d4090"/>
  <p:tag name="ARTICULATE_SLIDE_NAV" val="1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a4e6bb1c-8f6f-4580-9195-d877a28d4090"/>
  <p:tag name="ARTICULATE_SLIDE_NAV" val="1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a4e6bb1c-8f6f-4580-9195-d877a28d4090"/>
  <p:tag name="ARTICULATE_SLIDE_NAV" val="1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a4e6bb1c-8f6f-4580-9195-d877a28d4090"/>
  <p:tag name="ARTICULATE_SLIDE_NAV" val="15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a4e6bb1c-8f6f-4580-9195-d877a28d4090"/>
  <p:tag name="ARTICULATE_SLIDE_NAV" val="15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a4e6bb1c-8f6f-4580-9195-d877a28d4090"/>
  <p:tag name="ARTICULATE_SLIDE_NAV" val="1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NAV" val="6"/>
  <p:tag name="ARTICULATE_SLIDE_GUID" val="204d259b-528a-48cc-b650-e00b36730275"/>
  <p:tag name="ARTICULATE_SLIDE_PAUSE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a4e6bb1c-8f6f-4580-9195-d877a28d4090"/>
  <p:tag name="ARTICULATE_SLIDE_NAV" val="1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a4e6bb1c-8f6f-4580-9195-d877a28d4090"/>
  <p:tag name="ARTICULATE_SLIDE_NAV" val="1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a4e6bb1c-8f6f-4580-9195-d877a28d4090"/>
  <p:tag name="ARTICULATE_SLIDE_NAV" val="1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a4e6bb1c-8f6f-4580-9195-d877a28d4090"/>
  <p:tag name="ARTICULATE_SLIDE_NAV" val="1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a4e6bb1c-8f6f-4580-9195-d877a28d4090"/>
  <p:tag name="ARTICULATE_SLIDE_NAV" val="1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a4e6bb1c-8f6f-4580-9195-d877a28d4090"/>
  <p:tag name="ARTICULATE_SLIDE_NAV" val="1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a4e6bb1c-8f6f-4580-9195-d877a28d4090"/>
  <p:tag name="ARTICULATE_SLIDE_NAV" val="15"/>
</p:tagLst>
</file>

<file path=ppt/theme/theme1.xml><?xml version="1.0" encoding="utf-8"?>
<a:theme xmlns:a="http://schemas.openxmlformats.org/drawingml/2006/main" name="1_master_ppe_titl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pe_info_blu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3343</TotalTime>
  <Words>692</Words>
  <Application>Microsoft Office PowerPoint</Application>
  <PresentationFormat>On-screen Show (4:3)</PresentationFormat>
  <Paragraphs>238</Paragraphs>
  <Slides>28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30" baseType="lpstr">
      <vt:lpstr>1_master_ppe_title</vt:lpstr>
      <vt:lpstr>ppe_info_blue</vt:lpstr>
      <vt:lpstr>Slide 1</vt:lpstr>
      <vt:lpstr>Online Tutorial : Number Two:  </vt:lpstr>
      <vt:lpstr>Logic: Symbolic Statements and Truth Tables</vt:lpstr>
      <vt:lpstr>Logic: The Conditional Connectives</vt:lpstr>
      <vt:lpstr>Logic: Symbolic Statements and Truth Tables</vt:lpstr>
      <vt:lpstr>Logic: The Contrapositive </vt:lpstr>
      <vt:lpstr>Logic: The Laws of Logic</vt:lpstr>
      <vt:lpstr>Logic: The Laws of Logic : Membership Tables </vt:lpstr>
      <vt:lpstr>Logic: The Laws of Logic : Membership Tables </vt:lpstr>
      <vt:lpstr>Logic: The Laws of Logic</vt:lpstr>
      <vt:lpstr>Logic: The Laws of Logic (Answer)</vt:lpstr>
      <vt:lpstr>Logic: Logic Gates</vt:lpstr>
      <vt:lpstr>Logic: Logic Gates</vt:lpstr>
      <vt:lpstr>Logic: Logic Gates</vt:lpstr>
      <vt:lpstr>2010</vt:lpstr>
      <vt:lpstr>2010</vt:lpstr>
      <vt:lpstr>2010 - Blank</vt:lpstr>
      <vt:lpstr>2010 - Blank</vt:lpstr>
      <vt:lpstr>2008 </vt:lpstr>
      <vt:lpstr>2008 - Blank</vt:lpstr>
      <vt:lpstr>2008 </vt:lpstr>
      <vt:lpstr>2008 - Blank</vt:lpstr>
      <vt:lpstr>2008 - Blank</vt:lpstr>
      <vt:lpstr>2005</vt:lpstr>
      <vt:lpstr>2005 - Blank</vt:lpstr>
      <vt:lpstr>2005 - Blank</vt:lpstr>
      <vt:lpstr>2005 - Blank</vt:lpstr>
      <vt:lpstr>2005 - Blank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Bernard Neary</dc:creator>
  <cp:lastModifiedBy>Kevin</cp:lastModifiedBy>
  <cp:revision>304</cp:revision>
  <dcterms:created xsi:type="dcterms:W3CDTF">2009-08-17T15:34:05Z</dcterms:created>
  <dcterms:modified xsi:type="dcterms:W3CDTF">2014-04-08T17:54:39Z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UseProject">
    <vt:lpwstr>1</vt:lpwstr>
  </property>
  <property fmtid="{D5CDD505-2E9C-101B-9397-08002B2CF9AE}" pid="3" name="ArticulatePath">
    <vt:lpwstr>master_hdape</vt:lpwstr>
  </property>
  <property fmtid="{D5CDD505-2E9C-101B-9397-08002B2CF9AE}" pid="4" name="ArticulateGUID">
    <vt:lpwstr>8B1B0374-F205-4E32-A808-26FA348D0141</vt:lpwstr>
  </property>
  <property fmtid="{D5CDD505-2E9C-101B-9397-08002B2CF9AE}" pid="5" name="ArticulateProjectFull">
    <vt:lpwstr>O:\DES\dev_templates\COACT\1_master_powerpoint\ppe\master_ppe_v1w.ppta</vt:lpwstr>
  </property>
</Properties>
</file>