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56"/>
  </p:notesMasterIdLst>
  <p:sldIdLst>
    <p:sldId id="275" r:id="rId3"/>
    <p:sldId id="261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301" r:id="rId21"/>
    <p:sldId id="300" r:id="rId22"/>
    <p:sldId id="302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322" r:id="rId31"/>
    <p:sldId id="323" r:id="rId32"/>
    <p:sldId id="324" r:id="rId33"/>
    <p:sldId id="325" r:id="rId34"/>
    <p:sldId id="326" r:id="rId35"/>
    <p:sldId id="29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594" y="-7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4/8/2014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13 x 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Section: Set Theory and Binary Operations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</a:p>
          <a:p>
            <a:r>
              <a:rPr lang="en-IE" dirty="0" smtClean="0"/>
              <a:t>Venn Diagrams </a:t>
            </a:r>
          </a:p>
          <a:p>
            <a:r>
              <a:rPr lang="en-IE" dirty="0" smtClean="0"/>
              <a:t>Power Sets</a:t>
            </a:r>
          </a:p>
          <a:p>
            <a:r>
              <a:rPr lang="en-IE" dirty="0" smtClean="0"/>
              <a:t>Notation:   Union “U” and Intersection “</a:t>
            </a:r>
            <a:r>
              <a:rPr lang="en-IE" b="1" dirty="0" smtClean="0"/>
              <a:t>∩”</a:t>
            </a:r>
          </a:p>
          <a:p>
            <a:pPr lvl="1"/>
            <a:r>
              <a:rPr lang="en-IE" dirty="0" smtClean="0"/>
              <a:t>Relationship with Logical “AND” and “OR” in Chapter 3.</a:t>
            </a:r>
          </a:p>
          <a:p>
            <a:r>
              <a:rPr lang="en-IE" dirty="0" smtClean="0"/>
              <a:t>Complement of  A is denoted “A</a:t>
            </a:r>
            <a:r>
              <a:rPr lang="en-IE" baseline="30000" dirty="0" smtClean="0"/>
              <a:t>/ ”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Theory and Binary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Specifying Sets (2.1)</a:t>
            </a:r>
          </a:p>
          <a:p>
            <a:r>
              <a:rPr lang="en-IE" dirty="0" smtClean="0"/>
              <a:t>Listing </a:t>
            </a:r>
            <a:r>
              <a:rPr lang="en-IE" dirty="0" smtClean="0"/>
              <a:t>Method</a:t>
            </a:r>
          </a:p>
          <a:p>
            <a:r>
              <a:rPr lang="en-IE" dirty="0" smtClean="0"/>
              <a:t>Rules of Inclusion</a:t>
            </a:r>
          </a:p>
          <a:p>
            <a:endParaRPr lang="en-IE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two chapter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Theory and Binary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Subsets </a:t>
            </a:r>
            <a:r>
              <a:rPr lang="en-IE" b="1" u="sng" dirty="0" smtClean="0"/>
              <a:t>(2.2)</a:t>
            </a:r>
          </a:p>
          <a:p>
            <a:r>
              <a:rPr lang="en-IE" dirty="0" smtClean="0"/>
              <a:t>Subsets and Proper Subsets</a:t>
            </a:r>
          </a:p>
          <a:p>
            <a:r>
              <a:rPr lang="en-IE" dirty="0" smtClean="0"/>
              <a:t>Cardinality of a Set</a:t>
            </a:r>
          </a:p>
          <a:p>
            <a:r>
              <a:rPr lang="en-IE" dirty="0" smtClean="0"/>
              <a:t>Power Set</a:t>
            </a:r>
            <a:endParaRPr lang="en-I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Theory and Binary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5" y="1673785"/>
          <a:ext cx="76758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74"/>
                <a:gridCol w="620238"/>
                <a:gridCol w="606708"/>
                <a:gridCol w="1141804"/>
                <a:gridCol w="1308725"/>
                <a:gridCol w="1227941"/>
                <a:gridCol w="1195625"/>
                <a:gridCol w="93829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957590"/>
          <a:ext cx="7933388" cy="35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91"/>
                <a:gridCol w="696070"/>
                <a:gridCol w="1281404"/>
                <a:gridCol w="1468733"/>
                <a:gridCol w="1378072"/>
                <a:gridCol w="1341805"/>
                <a:gridCol w="1053013"/>
              </a:tblGrid>
              <a:tr h="561509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</a:t>
                      </a:r>
                      <a:r>
                        <a:rPr lang="en-IE" baseline="0" dirty="0" smtClean="0"/>
                        <a:t> –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 -</a:t>
                      </a:r>
                      <a:r>
                        <a:rPr lang="en-IE" baseline="0" dirty="0" smtClean="0"/>
                        <a:t> 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3304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77162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25 : Definitions</a:t>
                      </a:r>
                      <a:r>
                        <a:rPr lang="en-IE" baseline="0" dirty="0" smtClean="0"/>
                        <a:t> 2.15 and 2.16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506828"/>
          <a:ext cx="7933389" cy="479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87"/>
                <a:gridCol w="615183"/>
                <a:gridCol w="1132499"/>
                <a:gridCol w="921897"/>
                <a:gridCol w="921897"/>
                <a:gridCol w="876436"/>
                <a:gridCol w="1445551"/>
                <a:gridCol w="1388639"/>
              </a:tblGrid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 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A-B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B-A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(A-B)-C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A-(B-C)</a:t>
                      </a:r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650514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31</a:t>
                      </a:r>
                      <a:r>
                        <a:rPr lang="en-IE" baseline="0" dirty="0" smtClean="0"/>
                        <a:t> Q 10 a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pic>
        <p:nvPicPr>
          <p:cNvPr id="4" name="Content Placeholder 3" descr="VennBasic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</a:t>
            </a:r>
            <a:endParaRPr lang="en-IE" dirty="0"/>
          </a:p>
        </p:txBody>
      </p:sp>
      <p:pic>
        <p:nvPicPr>
          <p:cNvPr id="4" name="Content Placeholder 3" descr="VennBasic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Three 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Decimal   (i.e. 0,1,2,3,4,5,6,7,9)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Binary      (i.e. 0,1)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Hexadecimal     (i.e. 0,1)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pic>
        <p:nvPicPr>
          <p:cNvPr id="4" name="Content Placeholder 3" descr="VennBasic0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pic>
        <p:nvPicPr>
          <p:cNvPr id="4" name="Content Placeholder 3" descr="VennBasic1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Diagrams</a:t>
            </a:r>
            <a:endParaRPr lang="en-IE" dirty="0"/>
          </a:p>
        </p:txBody>
      </p:sp>
      <p:pic>
        <p:nvPicPr>
          <p:cNvPr id="4" name="Content Placeholder 3" descr="VennBasic1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Venn Diagram</a:t>
            </a:r>
            <a:endParaRPr lang="en-IE"/>
          </a:p>
        </p:txBody>
      </p:sp>
      <p:pic>
        <p:nvPicPr>
          <p:cNvPr id="4" name="Content Placeholder 3" descr="VennBasic1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6320" y="1519238"/>
            <a:ext cx="5418335" cy="5119687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3736" t="49667" r="31291" b="40859"/>
          <a:stretch>
            <a:fillRect/>
          </a:stretch>
        </p:blipFill>
        <p:spPr bwMode="auto">
          <a:xfrm>
            <a:off x="555166" y="1390154"/>
            <a:ext cx="8150952" cy="27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3736" t="59028" r="31207" b="17738"/>
          <a:stretch>
            <a:fillRect/>
          </a:stretch>
        </p:blipFill>
        <p:spPr bwMode="auto">
          <a:xfrm>
            <a:off x="330625" y="1397528"/>
            <a:ext cx="7602761" cy="435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	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3461" t="13082" r="32512" b="68914"/>
          <a:stretch>
            <a:fillRect/>
          </a:stretch>
        </p:blipFill>
        <p:spPr bwMode="auto">
          <a:xfrm>
            <a:off x="695458" y="1453000"/>
            <a:ext cx="7972023" cy="197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3461" t="29933" r="31681" b="32151"/>
          <a:stretch>
            <a:fillRect/>
          </a:stretch>
        </p:blipFill>
        <p:spPr bwMode="auto">
          <a:xfrm>
            <a:off x="414191" y="1371675"/>
            <a:ext cx="7854046" cy="389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decimal numbers to binary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(347)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 descr="http://web.archive.org/web/20110422103101im_/http:/doc.gold.ac.uk/~maa01km/image2005/page1.jpg"/>
          <p:cNvPicPr>
            <a:picLocks noGrp="1"/>
          </p:cNvPicPr>
          <p:nvPr>
            <p:ph idx="1"/>
          </p:nvPr>
        </p:nvPicPr>
        <p:blipFill>
          <a:blip r:embed="rId2" cstate="print"/>
          <a:srcRect l="13295" t="27700" r="12752" b="41431"/>
          <a:stretch>
            <a:fillRect/>
          </a:stretch>
        </p:blipFill>
        <p:spPr bwMode="auto">
          <a:xfrm>
            <a:off x="609332" y="1656504"/>
            <a:ext cx="7581631" cy="404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 descr="http://web.archive.org/web/20110422103101im_/http:/doc.gold.ac.uk/~maa01km/image2005/page1.jpg"/>
          <p:cNvPicPr>
            <a:picLocks noGrp="1"/>
          </p:cNvPicPr>
          <p:nvPr>
            <p:ph idx="1"/>
          </p:nvPr>
        </p:nvPicPr>
        <p:blipFill>
          <a:blip r:embed="rId2" cstate="print"/>
          <a:srcRect l="13295" t="58451" r="12752" b="24178"/>
          <a:stretch>
            <a:fillRect/>
          </a:stretch>
        </p:blipFill>
        <p:spPr bwMode="auto">
          <a:xfrm>
            <a:off x="686605" y="1785499"/>
            <a:ext cx="7388449" cy="290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1799" t="37472" r="37329" b="44093"/>
          <a:stretch>
            <a:fillRect/>
          </a:stretch>
        </p:blipFill>
        <p:spPr bwMode="auto">
          <a:xfrm>
            <a:off x="576926" y="1508720"/>
            <a:ext cx="7832978" cy="229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1799" t="55432" r="38326" b="27051"/>
          <a:stretch>
            <a:fillRect/>
          </a:stretch>
        </p:blipFill>
        <p:spPr bwMode="auto">
          <a:xfrm>
            <a:off x="282794" y="1915235"/>
            <a:ext cx="7946806" cy="21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5564" t="41463" r="8098" b="42794"/>
          <a:stretch>
            <a:fillRect/>
          </a:stretch>
        </p:blipFill>
        <p:spPr bwMode="auto">
          <a:xfrm>
            <a:off x="521573" y="1823641"/>
            <a:ext cx="8171665" cy="180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397000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5564" t="56541" r="7434" b="22838"/>
          <a:stretch>
            <a:fillRect/>
          </a:stretch>
        </p:blipFill>
        <p:spPr bwMode="auto">
          <a:xfrm>
            <a:off x="593211" y="1824409"/>
            <a:ext cx="7601217" cy="206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2010- blank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1)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901</Words>
  <Application>Microsoft Office PowerPoint</Application>
  <PresentationFormat>On-screen Show (4:3)</PresentationFormat>
  <Paragraphs>370</Paragraphs>
  <Slides>53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1_master_ppe_title</vt:lpstr>
      <vt:lpstr>ppe_info_blue</vt:lpstr>
      <vt:lpstr>Slide 1</vt:lpstr>
      <vt:lpstr>Overview of Tutorial</vt:lpstr>
      <vt:lpstr>Chapter 1: Number Systems</vt:lpstr>
      <vt:lpstr>The Binary System     (1.1.2.  pg 3)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New Section: Set Theory and Binary Operations </vt:lpstr>
      <vt:lpstr>Set Theory and Binary Operations</vt:lpstr>
      <vt:lpstr>Set Theory and Binary Operations</vt:lpstr>
      <vt:lpstr>Set Theory and Binary Operations</vt:lpstr>
      <vt:lpstr>Membership Tables</vt:lpstr>
      <vt:lpstr>Membership Tables : Set  and Symmetric Difference</vt:lpstr>
      <vt:lpstr>Venn Diagram / Blank Page</vt:lpstr>
      <vt:lpstr>Membership Tables : Set  and Symmetric Difference</vt:lpstr>
      <vt:lpstr>Venn Diagram / Blank Page</vt:lpstr>
      <vt:lpstr>Venn Diagram / Blank Page</vt:lpstr>
      <vt:lpstr>Venn Diagram / Blank Page</vt:lpstr>
      <vt:lpstr>Venn Diagram</vt:lpstr>
      <vt:lpstr>Venn Diagrams</vt:lpstr>
      <vt:lpstr>Venn Diagrams</vt:lpstr>
      <vt:lpstr>Venn Diagrams</vt:lpstr>
      <vt:lpstr>Venn Diagram</vt:lpstr>
      <vt:lpstr>Venn Diagram / Blank Page</vt:lpstr>
      <vt:lpstr>2002 </vt:lpstr>
      <vt:lpstr>2002</vt:lpstr>
      <vt:lpstr>2002 - Blank</vt:lpstr>
      <vt:lpstr>2004 </vt:lpstr>
      <vt:lpstr>2004</vt:lpstr>
      <vt:lpstr>2004</vt:lpstr>
      <vt:lpstr>2005</vt:lpstr>
      <vt:lpstr>2005</vt:lpstr>
      <vt:lpstr>2005 - Blank</vt:lpstr>
      <vt:lpstr>2005- Blank</vt:lpstr>
      <vt:lpstr>2008</vt:lpstr>
      <vt:lpstr>2008</vt:lpstr>
      <vt:lpstr>2008 - Blank</vt:lpstr>
      <vt:lpstr>2008 - Blank</vt:lpstr>
      <vt:lpstr>2010</vt:lpstr>
      <vt:lpstr>2010 </vt:lpstr>
      <vt:lpstr>2010- blank</vt:lpstr>
      <vt:lpstr>2010- blank</vt:lpstr>
      <vt:lpstr>2010- blank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300</cp:revision>
  <dcterms:created xsi:type="dcterms:W3CDTF">2009-08-17T15:34:05Z</dcterms:created>
  <dcterms:modified xsi:type="dcterms:W3CDTF">2014-04-08T17:46:49Z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