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7"/>
  </p:notesMasterIdLst>
  <p:handoutMasterIdLst>
    <p:handoutMasterId r:id="rId18"/>
  </p:handoutMasterIdLst>
  <p:sldIdLst>
    <p:sldId id="275" r:id="rId3"/>
    <p:sldId id="261" r:id="rId4"/>
    <p:sldId id="276" r:id="rId5"/>
    <p:sldId id="277" r:id="rId6"/>
    <p:sldId id="285" r:id="rId7"/>
    <p:sldId id="297" r:id="rId8"/>
    <p:sldId id="278" r:id="rId9"/>
    <p:sldId id="296" r:id="rId10"/>
    <p:sldId id="295" r:id="rId11"/>
    <p:sldId id="291" r:id="rId12"/>
    <p:sldId id="294" r:id="rId13"/>
    <p:sldId id="284" r:id="rId14"/>
    <p:sldId id="279" r:id="rId15"/>
    <p:sldId id="316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DF94E-D1DB-44B1-8416-E05894049D68}" type="datetimeFigureOut">
              <a:rPr lang="en-IE" smtClean="0"/>
              <a:pPr/>
              <a:t>23/03/2014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ED0-DB24-4E8B-BA13-5946DBBC9935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2C088-0BEC-4E98-9440-C9288D2FB216}" type="datetimeFigureOut">
              <a:rPr lang="en-US"/>
              <a:pPr>
                <a:defRPr/>
              </a:pPr>
              <a:t>3/23/2014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990ADA-458A-4BF2-913A-07F1411509F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D849C-D810-43DB-BD41-FEEF36DF1C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03E07B-C63A-4B7A-A207-9AA7B99F8A3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6E2A8-F990-48FD-81CB-102ED0E542E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95A74-A0B2-469C-9DEB-FB211830637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EA540-1E0D-4E86-8946-2CFAFCF00C0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F5E51-4C02-4DF6-9ACC-92CBA1A156E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E8CE3-27DC-47E7-9460-F269E953896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0E708F-AB8F-4D13-A4FD-81DC76D2D4D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C5559-A71B-4182-A218-7CCAADD4CB3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2F416-C752-4687-98D7-2A06AD8384A7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54E998-6564-4FA3-8FC4-6FCD2E2AB09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66BC4-40CF-4085-88BC-20AF62459F4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CCB4F-737C-4F93-ADAA-4E83AD98D85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8506D-862D-4B4B-AC50-2BE30BA131C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  <a:cs typeface="Arial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  <a:cs typeface="Arial" charset="0"/>
              </a:rPr>
              <a:t>Tutor : </a:t>
            </a:r>
            <a:r>
              <a:rPr lang="en-IE" sz="2000">
                <a:latin typeface="Calibri" pitchFamily="34" charset="0"/>
                <a:cs typeface="Arial" charset="0"/>
              </a:rPr>
              <a:t>Kevin O’Brien</a:t>
            </a:r>
            <a:endParaRPr lang="en-GB" sz="2000">
              <a:latin typeface="Calibri" pitchFamily="34" charset="0"/>
              <a:cs typeface="Arial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  <a:cs typeface="Arial" charset="0"/>
              </a:rPr>
              <a:t>Tutorial: </a:t>
            </a:r>
            <a:r>
              <a:rPr lang="en-IE" sz="2000">
                <a:latin typeface="Calibri" pitchFamily="34" charset="0"/>
                <a:cs typeface="Arial" charset="0"/>
              </a:rPr>
              <a:t>Maths for Computing</a:t>
            </a:r>
            <a:endParaRPr lang="en-IE"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  <a:cs typeface="Arial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(2012 Zone B Question 2 c) Use Truth Tables to prove that:</a:t>
            </a:r>
          </a:p>
          <a:p>
            <a:pPr marL="431800" lvl="1" indent="0" algn="ctr" eaLnBrk="1" hangingPunct="1">
              <a:buFont typeface="Arial" pitchFamily="34" charset="0"/>
              <a:buNone/>
            </a:pPr>
            <a:r>
              <a:rPr lang="en-US" b="1" smtClean="0"/>
              <a:t>(p</a:t>
            </a:r>
            <a:r>
              <a:rPr lang="en-IE" smtClean="0"/>
              <a:t>∧</a:t>
            </a:r>
            <a:r>
              <a:rPr lang="en-US" b="1" smtClean="0"/>
              <a:t>q) </a:t>
            </a:r>
            <a:r>
              <a:rPr lang="en-IE" smtClean="0"/>
              <a:t>∨ </a:t>
            </a:r>
            <a:r>
              <a:rPr lang="en-US" b="1" smtClean="0"/>
              <a:t>(¬p </a:t>
            </a:r>
            <a:r>
              <a:rPr lang="en-IE" smtClean="0"/>
              <a:t>∧</a:t>
            </a:r>
            <a:r>
              <a:rPr lang="en-US" b="1" smtClean="0"/>
              <a:t> ¬q) </a:t>
            </a:r>
            <a:r>
              <a:rPr lang="en-IE" smtClean="0"/>
              <a:t>≡</a:t>
            </a:r>
            <a:r>
              <a:rPr lang="en-IE" b="1" smtClean="0"/>
              <a:t> p </a:t>
            </a:r>
            <a:r>
              <a:rPr lang="en-IE" smtClean="0"/>
              <a:t>↔ </a:t>
            </a:r>
            <a:r>
              <a:rPr lang="en-IE" b="1" smtClean="0"/>
              <a:t>q</a:t>
            </a: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(2012 Zone B Question 2 c) Use Truth Tables to prove that:</a:t>
            </a:r>
          </a:p>
          <a:p>
            <a:pPr marL="431800" lvl="1" indent="0" algn="ctr" eaLnBrk="1" hangingPunct="1">
              <a:buFont typeface="Arial" pitchFamily="34" charset="0"/>
              <a:buNone/>
            </a:pPr>
            <a:r>
              <a:rPr lang="en-US" b="1" smtClean="0"/>
              <a:t>(p</a:t>
            </a:r>
            <a:r>
              <a:rPr lang="en-IE" smtClean="0"/>
              <a:t>∧</a:t>
            </a:r>
            <a:r>
              <a:rPr lang="en-US" b="1" smtClean="0"/>
              <a:t>q) </a:t>
            </a:r>
            <a:r>
              <a:rPr lang="en-IE" smtClean="0"/>
              <a:t>∨ </a:t>
            </a:r>
            <a:r>
              <a:rPr lang="en-US" b="1" smtClean="0"/>
              <a:t>(¬p </a:t>
            </a:r>
            <a:r>
              <a:rPr lang="en-IE" smtClean="0"/>
              <a:t>∧</a:t>
            </a:r>
            <a:r>
              <a:rPr lang="en-US" b="1" smtClean="0"/>
              <a:t> ¬q) </a:t>
            </a:r>
            <a:r>
              <a:rPr lang="en-IE" smtClean="0"/>
              <a:t>≡</a:t>
            </a:r>
            <a:r>
              <a:rPr lang="en-IE" b="1" smtClean="0"/>
              <a:t> p </a:t>
            </a:r>
            <a:r>
              <a:rPr lang="en-IE" smtClean="0"/>
              <a:t>↔ </a:t>
            </a:r>
            <a:r>
              <a:rPr lang="en-IE" b="1" smtClean="0"/>
              <a:t>q</a:t>
            </a: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buFont typeface="Arial" charset="0"/>
              <a:buChar char="–"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buFont typeface="Arial" charset="0"/>
              <a:buChar char="–"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(2008 Q3b)</a:t>
            </a:r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Construct a logic network that accepts as inputs p and q, which may independently have value 0 or 1, and give as final output </a:t>
            </a:r>
            <a:r>
              <a:rPr lang="en-US" sz="1800" smtClean="0"/>
              <a:t>¬(p </a:t>
            </a:r>
            <a:r>
              <a:rPr lang="en-IE" sz="1800" smtClean="0"/>
              <a:t>∧</a:t>
            </a:r>
            <a:r>
              <a:rPr lang="en-US" sz="1800" smtClean="0"/>
              <a:t> ¬q) .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US" sz="1800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US" sz="1800" smtClean="0"/>
              <a:t>Show that this expression is equivalent to  p </a:t>
            </a:r>
            <a:r>
              <a:rPr lang="en-IE" sz="1800" smtClean="0"/>
              <a:t>→ </a:t>
            </a:r>
            <a:r>
              <a:rPr lang="en-US" sz="1800" smtClean="0"/>
              <a:t>q. (i.e. using truth tables)</a:t>
            </a: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/>
              <a:t>Online Tutorial : Number Two: </a:t>
            </a:r>
            <a:br>
              <a:rPr lang="en-IE" smtClean="0"/>
            </a:br>
            <a:endParaRPr lang="en-IE" smtClean="0"/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Font typeface="Arial" charset="0"/>
              <a:buChar char="•"/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Contrapositive</a:t>
            </a:r>
            <a:br>
              <a:rPr lang="en-IE" smtClean="0"/>
            </a:br>
            <a:endParaRPr lang="en-IE" smtClean="0"/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(From previous question,2008 Question 3)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Write in words the contrapositive of the statement given symbolically as </a:t>
            </a:r>
            <a:r>
              <a:rPr lang="en-IE" b="1" smtClean="0"/>
              <a:t>“q </a:t>
            </a:r>
            <a:r>
              <a:rPr lang="en-IE" smtClean="0"/>
              <a:t>→ </a:t>
            </a:r>
            <a:r>
              <a:rPr lang="en-IE" b="1" smtClean="0"/>
              <a:t>p”</a:t>
            </a:r>
            <a:r>
              <a:rPr lang="en-IE" smtClean="0"/>
              <a:t> .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(i.e. If the object is blue then it is a triangle.)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/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/>
              <a:t>¬q: “ this object is not blue”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Laws of Logic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Commutative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Associative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Distributive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De Morgan’s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err="1" smtClean="0">
                <a:latin typeface="Arial" charset="0"/>
                <a:cs typeface="Arial" charset="0"/>
              </a:rPr>
              <a:t>Asborption</a:t>
            </a:r>
            <a:r>
              <a:rPr lang="en-IE" dirty="0" smtClean="0">
                <a:latin typeface="Arial" charset="0"/>
                <a:cs typeface="Arial" charset="0"/>
              </a:rPr>
              <a:t> and Complement Laws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7930" cy="4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  <a:gridCol w="712788"/>
                <a:gridCol w="653111"/>
                <a:gridCol w="587840"/>
                <a:gridCol w="1238974"/>
                <a:gridCol w="1149081"/>
                <a:gridCol w="985403"/>
                <a:gridCol w="1102101"/>
                <a:gridCol w="945844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 smtClean="0"/>
                        <a:t>(“XOR”)</a:t>
                      </a: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629" cy="413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76"/>
                <a:gridCol w="686076"/>
                <a:gridCol w="628635"/>
                <a:gridCol w="565810"/>
                <a:gridCol w="1192543"/>
                <a:gridCol w="1106019"/>
                <a:gridCol w="948474"/>
                <a:gridCol w="1183598"/>
                <a:gridCol w="910398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660</Words>
  <Application>Microsoft Office PowerPoint</Application>
  <PresentationFormat>On-screen Show (4:3)</PresentationFormat>
  <Paragraphs>224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1_master_ppe_title</vt:lpstr>
      <vt:lpstr>ppe_info_blue</vt:lpstr>
      <vt:lpstr>Slide 1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303</cp:revision>
  <dcterms:created xsi:type="dcterms:W3CDTF">2009-08-17T15:34:05Z</dcterms:created>
  <dcterms:modified xsi:type="dcterms:W3CDTF">2014-03-23T10:18:31Z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