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3887" r:id="rId2"/>
  </p:sldMasterIdLst>
  <p:notesMasterIdLst>
    <p:notesMasterId r:id="rId11"/>
  </p:notesMasterIdLst>
  <p:sldIdLst>
    <p:sldId id="275" r:id="rId3"/>
    <p:sldId id="261" r:id="rId4"/>
    <p:sldId id="276" r:id="rId5"/>
    <p:sldId id="277" r:id="rId6"/>
    <p:sldId id="281" r:id="rId7"/>
    <p:sldId id="279" r:id="rId8"/>
    <p:sldId id="278" r:id="rId9"/>
    <p:sldId id="280" r:id="rId10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233A"/>
    <a:srgbClr val="96969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16" autoAdjust="0"/>
    <p:restoredTop sz="94660"/>
  </p:normalViewPr>
  <p:slideViewPr>
    <p:cSldViewPr snapToGrid="0">
      <p:cViewPr>
        <p:scale>
          <a:sx n="74" d="100"/>
          <a:sy n="74" d="100"/>
        </p:scale>
        <p:origin x="-1734" y="-948"/>
      </p:cViewPr>
      <p:guideLst>
        <p:guide orient="horz" pos="3556"/>
        <p:guide orient="horz" pos="3838"/>
        <p:guide orient="horz" pos="788"/>
        <p:guide orient="horz" pos="4211"/>
        <p:guide orient="horz" pos="250"/>
        <p:guide orient="horz" pos="1131"/>
        <p:guide orient="horz" pos="1273"/>
        <p:guide pos="1457"/>
        <p:guide pos="5602"/>
        <p:guide pos="2970"/>
        <p:guide pos="152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8ED1C1-3184-4F43-B8C5-ABEE1AD73C32}" type="datetimeFigureOut">
              <a:rPr lang="en-US"/>
              <a:pPr>
                <a:defRPr/>
              </a:pPr>
              <a:t>3/23/2014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706D71-F5BC-4AC2-86A5-395B1C3267B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E848B6-3B51-40A9-A73B-CA40C52CFC4F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histm_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2305050" y="5129213"/>
            <a:ext cx="8366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9650" y="5060950"/>
            <a:ext cx="9525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ndergrad_college_logo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6825" y="1019175"/>
            <a:ext cx="5384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3973513" y="3778250"/>
            <a:ext cx="20256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3200" dirty="0">
                <a:latin typeface="+mj-lt"/>
              </a:rPr>
              <a:t>Computing</a:t>
            </a:r>
            <a:endParaRPr lang="en-IE" sz="3200" dirty="0">
              <a:latin typeface="+mj-lt"/>
              <a:cs typeface="+mn-cs"/>
            </a:endParaRPr>
          </a:p>
        </p:txBody>
      </p:sp>
      <p:sp>
        <p:nvSpPr>
          <p:cNvPr id="6" name="PPTShape_2"/>
          <p:cNvSpPr txBox="1">
            <a:spLocks/>
          </p:cNvSpPr>
          <p:nvPr userDrawn="1"/>
        </p:nvSpPr>
        <p:spPr bwMode="auto">
          <a:xfrm>
            <a:off x="3295650" y="5087938"/>
            <a:ext cx="39290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080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2000" b="1" dirty="0">
                <a:latin typeface="+mj-lt"/>
                <a:cs typeface="Arial" pitchFamily="34" charset="0"/>
              </a:rPr>
              <a:t>Tutor : </a:t>
            </a:r>
            <a:r>
              <a:rPr lang="en-IE" sz="2000" dirty="0">
                <a:latin typeface="+mj-lt"/>
                <a:cs typeface="Arial" pitchFamily="34" charset="0"/>
              </a:rPr>
              <a:t>Kevin O’Brien</a:t>
            </a:r>
            <a:endParaRPr lang="en-GB" sz="2000" dirty="0">
              <a:latin typeface="+mj-lt"/>
              <a:cs typeface="Arial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3300413" y="5516563"/>
            <a:ext cx="5083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 sz="2000" b="1" dirty="0">
                <a:latin typeface="+mj-lt"/>
              </a:rPr>
              <a:t>Tutorial: </a:t>
            </a:r>
            <a:r>
              <a:rPr lang="en-IE" sz="2000" dirty="0">
                <a:latin typeface="+mj-lt"/>
              </a:rPr>
              <a:t>Maths for Computing</a:t>
            </a:r>
            <a:endParaRPr lang="en-IE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meth_inf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7869238" y="260350"/>
            <a:ext cx="8366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0825" y="193675"/>
            <a:ext cx="887413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4" y="930552"/>
            <a:ext cx="7425742" cy="3889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456" y="1519988"/>
            <a:ext cx="8362031" cy="5118317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1100"/>
              </a:spcBef>
              <a:defRPr sz="1800"/>
            </a:lvl1pPr>
            <a:lvl2pPr marL="720000" indent="-288000">
              <a:spcBef>
                <a:spcPts val="400"/>
              </a:spcBef>
              <a:defRPr sz="1600"/>
            </a:lvl2pPr>
            <a:lvl3pPr marL="1080000" indent="-216000">
              <a:spcBef>
                <a:spcPts val="400"/>
              </a:spcBef>
              <a:buFont typeface="Wingdings" pitchFamily="2" charset="2"/>
              <a:buChar char="§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49225" y="201613"/>
            <a:ext cx="63166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IE" dirty="0">
                <a:latin typeface="Calibri" pitchFamily="34" charset="0"/>
                <a:cs typeface="Calibri" pitchFamily="34" charset="0"/>
              </a:rPr>
              <a:t>Maths for Computing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hyperlink" Target="http://www.bit.ly/HibCol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hyperlink" Target="http://kobriendublin.wordpress.com/discrete-mathematic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Overview of Module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Chapters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Chapter 1 : Number Systems</a:t>
            </a: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Chapter 2 : Set Theory and Binary Operations</a:t>
            </a: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Chapter 3 : Logic </a:t>
            </a: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Chapter 4 : Functions</a:t>
            </a: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Chapter 5 : Graph Theory</a:t>
            </a: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Chapter 6 : Digraphs and Relations</a:t>
            </a: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Chapter 7 : Sequences and Series</a:t>
            </a: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Chapter 8 : Trees</a:t>
            </a: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Chapter 9 :  Counting and Probability</a:t>
            </a: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Chapter 10 :  Matrices and Linear Equations </a:t>
            </a:r>
          </a:p>
          <a:p>
            <a:pPr marL="718775" lvl="1" indent="-358775" eaLnBrk="1" hangingPunct="1">
              <a:buNone/>
            </a:pPr>
            <a:endParaRPr lang="en-IE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GB" sz="2000" dirty="0" smtClean="0">
                <a:latin typeface="Arial" charset="0"/>
                <a:cs typeface="Arial" charset="0"/>
              </a:rPr>
              <a:t>Past Papers  and YouTube Videos </a:t>
            </a:r>
            <a:r>
              <a:rPr lang="en-GB" sz="2000" dirty="0" smtClean="0">
                <a:latin typeface="Arial" charset="0"/>
                <a:cs typeface="Arial" charset="0"/>
              </a:rPr>
              <a:t>-</a:t>
            </a:r>
            <a:endParaRPr lang="en-GB" sz="2000" dirty="0" smtClean="0">
              <a:latin typeface="Arial" charset="0"/>
              <a:cs typeface="Arial" charset="0"/>
            </a:endParaRPr>
          </a:p>
          <a:p>
            <a:pPr marL="718775" lvl="1" indent="-358775" eaLnBrk="1" hangingPunct="1"/>
            <a:r>
              <a:rPr lang="en-IE" dirty="0" smtClean="0">
                <a:hlinkClick r:id="rId4"/>
              </a:rPr>
              <a:t>www.</a:t>
            </a:r>
            <a:r>
              <a:rPr lang="en-IE" dirty="0" smtClean="0">
                <a:hlinkClick r:id="rId4"/>
              </a:rPr>
              <a:t>bit.ly/HibColl</a:t>
            </a:r>
            <a:r>
              <a:rPr lang="en-IE" dirty="0" smtClean="0"/>
              <a:t>    (H and C as capital letters)</a:t>
            </a:r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Discrete Maths Section </a:t>
            </a:r>
            <a:endParaRPr lang="en-GB" dirty="0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Overview of Module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Chapters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Chapter 1 : Number Systems</a:t>
            </a: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Chapter 2 : Set Theory and Binary Operations</a:t>
            </a: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Chapter 3 : Logic </a:t>
            </a: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Chapter 4 : Functions</a:t>
            </a: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Chapter 5 : Graph Theory</a:t>
            </a: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Chapter 6 : Digraphs and Relations</a:t>
            </a: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Chapter 7 : Sequences and Series</a:t>
            </a: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Chapter 8 : Trees</a:t>
            </a: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Chapter 9 :  Counting and Probability</a:t>
            </a: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Chapter 10 :  Matrices and Linear Equations </a:t>
            </a:r>
          </a:p>
          <a:p>
            <a:pPr marL="718775" lvl="1" indent="-358775" eaLnBrk="1" hangingPunct="1">
              <a:buNone/>
            </a:pPr>
            <a:endParaRPr lang="en-IE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GB" sz="2000" dirty="0" smtClean="0">
                <a:latin typeface="Arial" charset="0"/>
                <a:cs typeface="Arial" charset="0"/>
              </a:rPr>
              <a:t>YouTube Videos</a:t>
            </a:r>
          </a:p>
          <a:p>
            <a:pPr marL="718775" lvl="1" indent="-358775" eaLnBrk="1" hangingPunct="1"/>
            <a:r>
              <a:rPr lang="en-IE" dirty="0" smtClean="0">
                <a:hlinkClick r:id="rId4"/>
              </a:rPr>
              <a:t>http://kobriendublin.wordpress.com/discrete-mathematics/</a:t>
            </a:r>
            <a:endParaRPr lang="en-GB" dirty="0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Overview of Module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Session </a:t>
            </a:r>
            <a:r>
              <a:rPr lang="en-IE" dirty="0" smtClean="0">
                <a:latin typeface="Arial" charset="0"/>
                <a:cs typeface="Arial" charset="0"/>
              </a:rPr>
              <a:t>One: Numbers and Number Bases</a:t>
            </a:r>
            <a:endParaRPr lang="en-IE" dirty="0" smtClean="0">
              <a:latin typeface="Arial" charset="0"/>
              <a:cs typeface="Arial" charset="0"/>
            </a:endParaRP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Arithmetic Operations with binary </a:t>
            </a:r>
            <a:r>
              <a:rPr lang="en-IE" smtClean="0">
                <a:latin typeface="Arial" charset="0"/>
                <a:cs typeface="Arial" charset="0"/>
              </a:rPr>
              <a:t>and hexadecimal numbers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Real and Rational Numbers</a:t>
            </a:r>
            <a:endParaRPr lang="en-IE" dirty="0" smtClean="0">
              <a:latin typeface="Arial" charset="0"/>
              <a:cs typeface="Arial" charset="0"/>
            </a:endParaRPr>
          </a:p>
          <a:p>
            <a:pPr marL="718775" lvl="1" indent="-358775" eaLnBrk="1" hangingPunct="1">
              <a:defRPr/>
            </a:pPr>
            <a:endParaRPr lang="en-IE" dirty="0" smtClean="0">
              <a:latin typeface="Arial" charset="0"/>
              <a:cs typeface="Arial" charset="0"/>
            </a:endParaRPr>
          </a:p>
          <a:p>
            <a:pPr marL="358775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Session </a:t>
            </a:r>
            <a:r>
              <a:rPr lang="en-IE" dirty="0" smtClean="0">
                <a:latin typeface="Arial" charset="0"/>
                <a:cs typeface="Arial" charset="0"/>
              </a:rPr>
              <a:t>Two: Set Theory</a:t>
            </a:r>
            <a:endParaRPr lang="en-IE" dirty="0" smtClean="0">
              <a:latin typeface="Arial" charset="0"/>
              <a:cs typeface="Arial" charset="0"/>
            </a:endParaRP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What is a Set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Set Operations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Venn Diagrams</a:t>
            </a:r>
            <a:endParaRPr lang="en-IE" dirty="0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Overview of Module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Session Three: Logic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Propositions, Symbolic Statements and Truth Tables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Conditional Connectives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Laws of Logic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Logic Gates </a:t>
            </a:r>
          </a:p>
          <a:p>
            <a:pPr marL="718775" lvl="1" indent="-358775" eaLnBrk="1" hangingPunct="1">
              <a:defRPr/>
            </a:pPr>
            <a:endParaRPr lang="en-IE" dirty="0" smtClean="0">
              <a:latin typeface="Arial" charset="0"/>
              <a:cs typeface="Arial" charset="0"/>
            </a:endParaRPr>
          </a:p>
          <a:p>
            <a:pPr marL="358775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Session Four: Functions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What is a function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One-to-One and Onto Functions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Inverting a Function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Functions with special properties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Exponential and Logarithmic Functions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Comparing the size of functions (O-notation)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Overview of Module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Session Five: Graph Theory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Introductory Definitions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Paths, Cycles and Connectivity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Isomorphism of Graphs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Adjacency Matrices and Adjacency Lists</a:t>
            </a:r>
          </a:p>
          <a:p>
            <a:pPr marL="358775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Session Six: Relations and Digraphs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Functions with special properties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Exponential and Logarithmic Functions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Comparing the size of functions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Overview of Module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Session Seven: Sequences, Series and Induction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Sequences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Induction (Proof by Induction)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Series and Sigma Notation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Rules of arithmetic for sums</a:t>
            </a:r>
          </a:p>
          <a:p>
            <a:pPr marL="718775" lvl="1" indent="-358775" eaLnBrk="1" hangingPunct="1">
              <a:defRPr/>
            </a:pPr>
            <a:endParaRPr lang="en-IE" dirty="0" smtClean="0">
              <a:latin typeface="Arial" charset="0"/>
              <a:cs typeface="Arial" charset="0"/>
            </a:endParaRPr>
          </a:p>
          <a:p>
            <a:pPr marL="358775" indent="-358775" eaLnBrk="1" hangingPunct="1">
              <a:defRPr/>
            </a:pPr>
            <a:r>
              <a:rPr lang="en-IE" sz="2000" dirty="0" smtClean="0">
                <a:latin typeface="Arial" charset="0"/>
                <a:cs typeface="Arial" charset="0"/>
              </a:rPr>
              <a:t>Session Eight: Trees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Properties of trees </a:t>
            </a:r>
          </a:p>
          <a:p>
            <a:pPr marL="718775" lvl="1" indent="-358775" eaLnBrk="1" hangingPunct="1">
              <a:defRPr/>
            </a:pPr>
            <a:r>
              <a:rPr lang="en-IE" smtClean="0">
                <a:latin typeface="Arial" charset="0"/>
                <a:cs typeface="Arial" charset="0"/>
              </a:rPr>
              <a:t>Path Graphs, Spanning </a:t>
            </a:r>
            <a:r>
              <a:rPr lang="en-IE" dirty="0" smtClean="0">
                <a:latin typeface="Arial" charset="0"/>
                <a:cs typeface="Arial" charset="0"/>
              </a:rPr>
              <a:t>trees and Isomorphism of Trees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Rooted trees 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Binary trees 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Binary search trees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Overview of Module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Session Nine:  Counting methods and probability 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The basic counting methods 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Importance of Order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Summary of strategies for counting problems 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Counting using sets 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Probability 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Independent events</a:t>
            </a:r>
          </a:p>
          <a:p>
            <a:pPr marL="358775" indent="-358775" eaLnBrk="1" hangingPunct="1">
              <a:defRPr/>
            </a:pPr>
            <a:endParaRPr lang="en-IE" dirty="0" smtClean="0">
              <a:latin typeface="Arial" charset="0"/>
              <a:cs typeface="Arial" charset="0"/>
            </a:endParaRPr>
          </a:p>
          <a:p>
            <a:pPr marL="358775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Session Ten: Systems of linear equations and matrices 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Systems of linear equations 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Gaussian elimination 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Matrix algebra 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Multiplication of two matrices 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Rules of arithmetic for matrices </a:t>
            </a:r>
          </a:p>
          <a:p>
            <a:pPr marL="718775" lvl="1" indent="-358775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Identity matrices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UBLISH_TITLE" val="master_hdape_v1"/>
  <p:tag name="ARTICULATE_PUBLISH_PATH" val="T:\0_re&amp;de\michelle\Presentation6"/>
  <p:tag name="ARTICULATE_LOGO" val="placeholder_logo.swf"/>
  <p:tag name="ARTICULATE_PRESENTER" val="Joan Hanrahan"/>
  <p:tag name="ARTICULATE_PRESENTER_GUID" val="70A36F8ADBAF"/>
  <p:tag name="ARTICULATE_LMS" val="0"/>
  <p:tag name="ARTICULATE_TEMPLATE_GUID" val="1a000000-6000-0000-b000-000000000001"/>
  <p:tag name="LAUNCHINNEWWINDOW" val="0"/>
  <p:tag name="LASTPUBLISHED" val="T:\0_re&amp;de\michelle\Presentation6\master_hdape_v1\player.html"/>
  <p:tag name="ARTICULATE_PRESENTER_VERSION" val="6"/>
  <p:tag name="LMS_PUBLISH" val="No"/>
  <p:tag name="ARTICULATE_TEMPLATE" val="Corporate Communications"/>
  <p:tag name="PRESENTER_PREVIEW_START" val="6"/>
  <p:tag name="PRESENTER_PREVIEW_END" val="8"/>
  <p:tag name="PRESENTER_PREVIEW_MODE" val="0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6"/>
  <p:tag name="ARTICULATE_SLIDE_GUID" val="204d259b-528a-48cc-b650-e00b36730275"/>
  <p:tag name="ARTICULATE_SLIDE_PAUS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heme/theme1.xml><?xml version="1.0" encoding="utf-8"?>
<a:theme xmlns:a="http://schemas.openxmlformats.org/drawingml/2006/main" name="1_master_ppe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e_info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2840</TotalTime>
  <Words>385</Words>
  <Application>Microsoft Office PowerPoint</Application>
  <PresentationFormat>On-screen Show (4:3)</PresentationFormat>
  <Paragraphs>101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1_master_ppe_title</vt:lpstr>
      <vt:lpstr>ppe_info_blue</vt:lpstr>
      <vt:lpstr>Slide 1</vt:lpstr>
      <vt:lpstr>Overview of Module</vt:lpstr>
      <vt:lpstr>Overview of Module</vt:lpstr>
      <vt:lpstr>Overview of Module</vt:lpstr>
      <vt:lpstr>Overview of Module</vt:lpstr>
      <vt:lpstr>Overview of Module</vt:lpstr>
      <vt:lpstr>Overview of Module</vt:lpstr>
      <vt:lpstr>Overview of Module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Bernard Neary</dc:creator>
  <cp:lastModifiedBy>Kevin</cp:lastModifiedBy>
  <cp:revision>309</cp:revision>
  <dcterms:created xsi:type="dcterms:W3CDTF">2009-08-17T15:34:05Z</dcterms:created>
  <dcterms:modified xsi:type="dcterms:W3CDTF">2014-03-23T10:13:19Z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master_hdape</vt:lpwstr>
  </property>
  <property fmtid="{D5CDD505-2E9C-101B-9397-08002B2CF9AE}" pid="4" name="ArticulateGUID">
    <vt:lpwstr>8B1B0374-F205-4E32-A808-26FA348D0141</vt:lpwstr>
  </property>
  <property fmtid="{D5CDD505-2E9C-101B-9397-08002B2CF9AE}" pid="5" name="ArticulateProjectFull">
    <vt:lpwstr>O:\DES\dev_templates\COACT\1_master_powerpoint\ppe\master_ppe_v1w.ppta</vt:lpwstr>
  </property>
</Properties>
</file>