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6"/>
  </p:notesMasterIdLst>
  <p:sldIdLst>
    <p:sldId id="27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9" r:id="rId15"/>
    <p:sldId id="318" r:id="rId16"/>
    <p:sldId id="326" r:id="rId17"/>
    <p:sldId id="317" r:id="rId18"/>
    <p:sldId id="327" r:id="rId19"/>
    <p:sldId id="320" r:id="rId20"/>
    <p:sldId id="321" r:id="rId21"/>
    <p:sldId id="322" r:id="rId22"/>
    <p:sldId id="323" r:id="rId23"/>
    <p:sldId id="324" r:id="rId24"/>
    <p:sldId id="32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54" t="35777" r="16016" b="50803"/>
          <a:stretch>
            <a:fillRect/>
          </a:stretch>
        </p:blipFill>
        <p:spPr bwMode="auto">
          <a:xfrm>
            <a:off x="169151" y="1527612"/>
            <a:ext cx="7236201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6848461" y="1146462"/>
            <a:ext cx="2128114" cy="215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20884" r="16832" b="63855"/>
          <a:stretch>
            <a:fillRect/>
          </a:stretch>
        </p:blipFill>
        <p:spPr bwMode="auto">
          <a:xfrm>
            <a:off x="336113" y="1679216"/>
            <a:ext cx="8060912" cy="18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41365" r="11653" b="42756"/>
          <a:stretch>
            <a:fillRect/>
          </a:stretch>
        </p:blipFill>
        <p:spPr bwMode="auto">
          <a:xfrm>
            <a:off x="579774" y="1656612"/>
            <a:ext cx="8126343" cy="157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56842" r="12405" b="36726"/>
          <a:stretch>
            <a:fillRect/>
          </a:stretch>
        </p:blipFill>
        <p:spPr bwMode="auto">
          <a:xfrm>
            <a:off x="500538" y="1796083"/>
            <a:ext cx="7870730" cy="86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63855" r="12473" b="21888"/>
          <a:stretch>
            <a:fillRect/>
          </a:stretch>
        </p:blipFill>
        <p:spPr bwMode="auto">
          <a:xfrm>
            <a:off x="399245" y="1522755"/>
            <a:ext cx="7443989" cy="161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63855" r="12473" b="21888"/>
          <a:stretch>
            <a:fillRect/>
          </a:stretch>
        </p:blipFill>
        <p:spPr bwMode="auto">
          <a:xfrm>
            <a:off x="399245" y="1522755"/>
            <a:ext cx="7443989" cy="161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77911" r="12473" b="8635"/>
          <a:stretch>
            <a:fillRect/>
          </a:stretch>
        </p:blipFill>
        <p:spPr bwMode="auto">
          <a:xfrm>
            <a:off x="336428" y="1565005"/>
            <a:ext cx="7558321" cy="17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77911" r="12473" b="8635"/>
          <a:stretch>
            <a:fillRect/>
          </a:stretch>
        </p:blipFill>
        <p:spPr bwMode="auto">
          <a:xfrm>
            <a:off x="336428" y="1565005"/>
            <a:ext cx="7558321" cy="17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28112" r="17135" b="61647"/>
          <a:stretch>
            <a:fillRect/>
          </a:stretch>
        </p:blipFill>
        <p:spPr bwMode="auto">
          <a:xfrm>
            <a:off x="674132" y="1502218"/>
            <a:ext cx="7774409" cy="147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38955" r="20316" b="43977"/>
          <a:stretch>
            <a:fillRect/>
          </a:stretch>
        </p:blipFill>
        <p:spPr bwMode="auto">
          <a:xfrm>
            <a:off x="636080" y="1432819"/>
            <a:ext cx="7117002" cy="168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600" dirty="0" smtClean="0"/>
              <a:t>Sequences</a:t>
            </a:r>
          </a:p>
          <a:p>
            <a:r>
              <a:rPr lang="en-IE" sz="1600" dirty="0" smtClean="0"/>
              <a:t>Series</a:t>
            </a:r>
          </a:p>
          <a:p>
            <a:r>
              <a:rPr lang="en-IE" sz="1600" dirty="0" smtClean="0"/>
              <a:t>Proof </a:t>
            </a:r>
            <a:r>
              <a:rPr lang="en-IE" sz="1600" smtClean="0"/>
              <a:t>by Induction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56024" r="19564" b="29317"/>
          <a:stretch>
            <a:fillRect/>
          </a:stretch>
        </p:blipFill>
        <p:spPr bwMode="auto">
          <a:xfrm>
            <a:off x="540913" y="1611084"/>
            <a:ext cx="7179433" cy="164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70080" r="17135" b="10643"/>
          <a:stretch>
            <a:fillRect/>
          </a:stretch>
        </p:blipFill>
        <p:spPr bwMode="auto">
          <a:xfrm>
            <a:off x="635495" y="1442175"/>
            <a:ext cx="7529711" cy="21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 smtClean="0"/>
          </a:p>
          <a:p>
            <a:pPr>
              <a:buNone/>
            </a:pPr>
            <a:r>
              <a:rPr lang="en-IE" sz="1600" b="1" dirty="0" smtClean="0"/>
              <a:t>2002 Question 6</a:t>
            </a:r>
          </a:p>
          <a:p>
            <a:r>
              <a:rPr lang="en-IE" sz="1600" dirty="0" smtClean="0"/>
              <a:t>A company operates an express coach service between seven cities; </a:t>
            </a:r>
            <a:r>
              <a:rPr lang="en-IE" sz="1600" b="1" dirty="0" smtClean="0"/>
              <a:t>c1,c2,c3,…,c7</a:t>
            </a:r>
          </a:p>
          <a:p>
            <a:r>
              <a:rPr lang="en-IE" sz="1600" dirty="0" smtClean="0"/>
              <a:t>The number of other cities to which each city is directly linked by a coach is given in the following table.</a:t>
            </a:r>
          </a:p>
          <a:p>
            <a:endParaRPr lang="en-IE" sz="1600" dirty="0" smtClean="0"/>
          </a:p>
          <a:p>
            <a:endParaRPr lang="en-IE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8032" y="3696236"/>
          <a:ext cx="5312728" cy="103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</a:tblGrid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C7</a:t>
                      </a:r>
                      <a:endParaRPr lang="en-IE" dirty="0"/>
                    </a:p>
                  </a:txBody>
                  <a:tcPr/>
                </a:tc>
              </a:tr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No. of</a:t>
                      </a:r>
                      <a:r>
                        <a:rPr lang="en-IE" baseline="0" dirty="0" smtClean="0"/>
                        <a:t> Connections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94946"/>
            <a:ext cx="7425742" cy="388938"/>
          </a:xfrm>
        </p:spPr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Describe how such as communications network can be modelled by a graph,</a:t>
            </a:r>
          </a:p>
          <a:p>
            <a:pPr>
              <a:buNone/>
            </a:pPr>
            <a:r>
              <a:rPr lang="en-IE" dirty="0" smtClean="0"/>
              <a:t>saying what  the vertices represent and a rule for determining when two vertices</a:t>
            </a:r>
          </a:p>
          <a:p>
            <a:pPr>
              <a:buNone/>
            </a:pPr>
            <a:r>
              <a:rPr lang="en-IE" dirty="0" smtClean="0"/>
              <a:t>are adjacent. </a:t>
            </a:r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Calculate how many pairs of cities have a direct coach link between them.</a:t>
            </a:r>
          </a:p>
          <a:p>
            <a:pPr>
              <a:buNone/>
            </a:pPr>
            <a:r>
              <a:rPr lang="en-IE" dirty="0" smtClean="0"/>
              <a:t>giving at brief explanation of your method.  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meant by saying that a graph is simple? </a:t>
            </a:r>
          </a:p>
          <a:p>
            <a:r>
              <a:rPr lang="en-IE" dirty="0" smtClean="0"/>
              <a:t>Say why a graph model of this communications network would be simple.  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ls</a:t>
            </a:r>
            <a:r>
              <a:rPr lang="en-IE" dirty="0" smtClean="0"/>
              <a:t> it possible to construct a graph with degree sequence  (4,4, 4, 3, 3, 2, l)? </a:t>
            </a:r>
          </a:p>
          <a:p>
            <a:r>
              <a:rPr lang="en-IE" dirty="0" smtClean="0"/>
              <a:t>Either construct an example of such a graph or say why it is not possible to do so  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15462" r="15968" b="65816"/>
          <a:stretch>
            <a:fillRect/>
          </a:stretch>
        </p:blipFill>
        <p:spPr bwMode="auto">
          <a:xfrm>
            <a:off x="727140" y="1681414"/>
            <a:ext cx="7283519" cy="247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34071" r="15968" b="55873"/>
          <a:stretch>
            <a:fillRect/>
          </a:stretch>
        </p:blipFill>
        <p:spPr bwMode="auto">
          <a:xfrm>
            <a:off x="430926" y="1895352"/>
            <a:ext cx="8532770" cy="15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(2007- Part C not part of course)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43771" r="16476" b="41116"/>
          <a:stretch>
            <a:fillRect/>
          </a:stretch>
        </p:blipFill>
        <p:spPr bwMode="auto">
          <a:xfrm>
            <a:off x="185246" y="2689180"/>
            <a:ext cx="8327690" cy="208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54" t="12851" r="16895" b="64137"/>
          <a:stretch>
            <a:fillRect/>
          </a:stretch>
        </p:blipFill>
        <p:spPr bwMode="auto">
          <a:xfrm>
            <a:off x="482475" y="1704807"/>
            <a:ext cx="7966066" cy="335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274</Words>
  <Application>Microsoft Office PowerPoint</Application>
  <PresentationFormat>On-screen Show (4:3)</PresentationFormat>
  <Paragraphs>62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1_master_ppe_title</vt:lpstr>
      <vt:lpstr>ppe_info_blue</vt:lpstr>
      <vt:lpstr>Slide 1</vt:lpstr>
      <vt:lpstr>Section 7 Sequences, Series and Proof by Induction</vt:lpstr>
      <vt:lpstr>Graph Theory (2002)</vt:lpstr>
      <vt:lpstr>Graph Theory (2002)</vt:lpstr>
      <vt:lpstr>Graph Theory (2002)</vt:lpstr>
      <vt:lpstr>Graph Theory (2007)</vt:lpstr>
      <vt:lpstr>Graph Theory (2007)</vt:lpstr>
      <vt:lpstr>Graph Theory (2007- Part C not part of course)</vt:lpstr>
      <vt:lpstr>Graph Theory (2006)</vt:lpstr>
      <vt:lpstr>Graph Theory (2006)</vt:lpstr>
      <vt:lpstr>Graph Theory (2006)</vt:lpstr>
      <vt:lpstr>Graph Theory 2010</vt:lpstr>
      <vt:lpstr>Graph Theory 2010</vt:lpstr>
      <vt:lpstr>Graph Theory 2010</vt:lpstr>
      <vt:lpstr>Graph Theory 2010</vt:lpstr>
      <vt:lpstr>Graph Theory 2010</vt:lpstr>
      <vt:lpstr>Graph Theory 2010</vt:lpstr>
      <vt:lpstr>Graph Theory 2009</vt:lpstr>
      <vt:lpstr>Graph Theory 2009</vt:lpstr>
      <vt:lpstr>Graph Theory 2009</vt:lpstr>
      <vt:lpstr>Graph Theory 2009</vt:lpstr>
      <vt:lpstr>Blank Page</vt:lpstr>
      <vt:lpstr>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314</cp:revision>
  <dcterms:created xsi:type="dcterms:W3CDTF">2009-08-17T15:34:05Z</dcterms:created>
  <dcterms:modified xsi:type="dcterms:W3CDTF">2013-04-26T12:34:08Z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