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  <p:sldMasterId id="2147483887" r:id="rId2"/>
  </p:sldMasterIdLst>
  <p:notesMasterIdLst>
    <p:notesMasterId r:id="rId26"/>
  </p:notesMasterIdLst>
  <p:sldIdLst>
    <p:sldId id="27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9" r:id="rId15"/>
    <p:sldId id="318" r:id="rId16"/>
    <p:sldId id="326" r:id="rId17"/>
    <p:sldId id="317" r:id="rId18"/>
    <p:sldId id="327" r:id="rId19"/>
    <p:sldId id="320" r:id="rId20"/>
    <p:sldId id="321" r:id="rId21"/>
    <p:sldId id="322" r:id="rId22"/>
    <p:sldId id="323" r:id="rId23"/>
    <p:sldId id="324" r:id="rId24"/>
    <p:sldId id="325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233A"/>
    <a:srgbClr val="96969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16" autoAdjust="0"/>
    <p:restoredTop sz="94660"/>
  </p:normalViewPr>
  <p:slideViewPr>
    <p:cSldViewPr snapToGrid="0">
      <p:cViewPr>
        <p:scale>
          <a:sx n="74" d="100"/>
          <a:sy n="74" d="100"/>
        </p:scale>
        <p:origin x="-678" y="-102"/>
      </p:cViewPr>
      <p:guideLst>
        <p:guide orient="horz" pos="3556"/>
        <p:guide orient="horz" pos="3838"/>
        <p:guide orient="horz" pos="788"/>
        <p:guide orient="horz" pos="4211"/>
        <p:guide orient="horz" pos="250"/>
        <p:guide orient="horz" pos="1131"/>
        <p:guide orient="horz" pos="1273"/>
        <p:guide pos="1457"/>
        <p:guide pos="5602"/>
        <p:guide pos="2970"/>
        <p:guide pos="152"/>
        <p:guide pos="15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8ED1C1-3184-4F43-B8C5-ABEE1AD73C32}" type="datetimeFigureOut">
              <a:rPr lang="en-US"/>
              <a:pPr>
                <a:defRPr/>
              </a:pPr>
              <a:t>4/20/2013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I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706D71-F5BC-4AC2-86A5-395B1C3267B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E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E848B6-3B51-40A9-A73B-CA40C52CFC4F}" type="slidenum">
              <a:rPr lang="en-IE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I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histm_titl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2305050" y="5129213"/>
            <a:ext cx="836613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79650" y="5060950"/>
            <a:ext cx="952500" cy="97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undergrad_college_logo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36825" y="1019175"/>
            <a:ext cx="5384800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3973513" y="3778250"/>
            <a:ext cx="2025650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3200" dirty="0">
                <a:latin typeface="+mj-lt"/>
              </a:rPr>
              <a:t>Computing</a:t>
            </a:r>
            <a:endParaRPr lang="en-IE" sz="3200" dirty="0">
              <a:latin typeface="+mj-lt"/>
              <a:cs typeface="+mn-cs"/>
            </a:endParaRPr>
          </a:p>
        </p:txBody>
      </p:sp>
      <p:sp>
        <p:nvSpPr>
          <p:cNvPr id="6" name="PPTShape_2"/>
          <p:cNvSpPr txBox="1">
            <a:spLocks/>
          </p:cNvSpPr>
          <p:nvPr userDrawn="1"/>
        </p:nvSpPr>
        <p:spPr bwMode="auto">
          <a:xfrm>
            <a:off x="3295650" y="5087938"/>
            <a:ext cx="39290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8080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2000" b="1" dirty="0">
                <a:latin typeface="+mj-lt"/>
                <a:cs typeface="Arial" pitchFamily="34" charset="0"/>
              </a:rPr>
              <a:t>Tutor : </a:t>
            </a:r>
            <a:r>
              <a:rPr lang="en-IE" sz="2000" dirty="0">
                <a:latin typeface="+mj-lt"/>
                <a:cs typeface="Arial" pitchFamily="34" charset="0"/>
              </a:rPr>
              <a:t>Kevin O’Brien</a:t>
            </a:r>
            <a:endParaRPr lang="en-GB" sz="2000" dirty="0">
              <a:latin typeface="+mj-lt"/>
              <a:cs typeface="Arial" pitchFamily="34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3300413" y="5516563"/>
            <a:ext cx="5083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IE" sz="2000" b="1" dirty="0">
                <a:latin typeface="+mj-lt"/>
              </a:rPr>
              <a:t>Tutorial: </a:t>
            </a:r>
            <a:r>
              <a:rPr lang="en-IE" sz="2000" dirty="0">
                <a:latin typeface="+mj-lt"/>
              </a:rPr>
              <a:t>Maths for Computing</a:t>
            </a:r>
            <a:endParaRPr lang="en-IE" dirty="0">
              <a:latin typeface="Trebuchet MS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e_meth_inf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Kevin.png"/>
          <p:cNvPicPr>
            <a:picLocks noChangeAspect="1"/>
          </p:cNvPicPr>
          <p:nvPr userDrawn="1"/>
        </p:nvPicPr>
        <p:blipFill>
          <a:blip r:embed="rId3" cstate="print"/>
          <a:srcRect l="12141" b="8421"/>
          <a:stretch>
            <a:fillRect/>
          </a:stretch>
        </p:blipFill>
        <p:spPr bwMode="auto">
          <a:xfrm>
            <a:off x="7869238" y="260350"/>
            <a:ext cx="836612" cy="87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hoto_image" descr="author_fram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70825" y="193675"/>
            <a:ext cx="887413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30552"/>
            <a:ext cx="7425742" cy="388938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IE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4456" y="1519988"/>
            <a:ext cx="8362031" cy="5118317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1100"/>
              </a:spcBef>
              <a:defRPr sz="1800"/>
            </a:lvl1pPr>
            <a:lvl2pPr marL="720000" indent="-288000">
              <a:spcBef>
                <a:spcPts val="400"/>
              </a:spcBef>
              <a:defRPr sz="1600"/>
            </a:lvl2pPr>
            <a:lvl3pPr marL="1080000" indent="-216000">
              <a:spcBef>
                <a:spcPts val="400"/>
              </a:spcBef>
              <a:buFont typeface="Wingdings" pitchFamily="2" charset="2"/>
              <a:buChar char="§"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194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85000"/>
              </a:schemeClr>
            </a:gs>
            <a:gs pos="65000">
              <a:srgbClr val="8EB4E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49225" y="201613"/>
            <a:ext cx="631666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en-IE" dirty="0">
                <a:latin typeface="Calibri" pitchFamily="34" charset="0"/>
                <a:cs typeface="Calibri" pitchFamily="34" charset="0"/>
              </a:rPr>
              <a:t>Maths for Computing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54" t="35777" r="16016" b="50803"/>
          <a:stretch>
            <a:fillRect/>
          </a:stretch>
        </p:blipFill>
        <p:spPr bwMode="auto">
          <a:xfrm>
            <a:off x="169151" y="1527612"/>
            <a:ext cx="7236201" cy="1808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2" cstate="print"/>
          <a:srcRect l="50442" t="19678" r="36929" b="64137"/>
          <a:stretch>
            <a:fillRect/>
          </a:stretch>
        </p:blipFill>
        <p:spPr bwMode="auto">
          <a:xfrm>
            <a:off x="6848461" y="1146462"/>
            <a:ext cx="2128114" cy="2150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9013" t="20884" r="16832" b="63855"/>
          <a:stretch>
            <a:fillRect/>
          </a:stretch>
        </p:blipFill>
        <p:spPr bwMode="auto">
          <a:xfrm>
            <a:off x="336113" y="1679216"/>
            <a:ext cx="8060912" cy="18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41365" r="11653" b="42756"/>
          <a:stretch>
            <a:fillRect/>
          </a:stretch>
        </p:blipFill>
        <p:spPr bwMode="auto">
          <a:xfrm>
            <a:off x="579774" y="1656612"/>
            <a:ext cx="8126343" cy="1575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56842" r="12405" b="36726"/>
          <a:stretch>
            <a:fillRect/>
          </a:stretch>
        </p:blipFill>
        <p:spPr bwMode="auto">
          <a:xfrm>
            <a:off x="500538" y="1796083"/>
            <a:ext cx="7870730" cy="86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63855" r="12473" b="21888"/>
          <a:stretch>
            <a:fillRect/>
          </a:stretch>
        </p:blipFill>
        <p:spPr bwMode="auto">
          <a:xfrm>
            <a:off x="399245" y="1522755"/>
            <a:ext cx="7443989" cy="161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63855" r="12473" b="21888"/>
          <a:stretch>
            <a:fillRect/>
          </a:stretch>
        </p:blipFill>
        <p:spPr bwMode="auto">
          <a:xfrm>
            <a:off x="399245" y="1522755"/>
            <a:ext cx="7443989" cy="161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77911" r="12473" b="8635"/>
          <a:stretch>
            <a:fillRect/>
          </a:stretch>
        </p:blipFill>
        <p:spPr bwMode="auto">
          <a:xfrm>
            <a:off x="336428" y="1565005"/>
            <a:ext cx="7558321" cy="17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2010</a:t>
            </a:r>
            <a:endParaRPr lang="en-IE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 cstate="print"/>
          <a:srcRect l="19382" t="77911" r="12473" b="8635"/>
          <a:stretch>
            <a:fillRect/>
          </a:stretch>
        </p:blipFill>
        <p:spPr bwMode="auto">
          <a:xfrm>
            <a:off x="336428" y="1565005"/>
            <a:ext cx="7558321" cy="1719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532" t="28112" r="17135" b="61647"/>
          <a:stretch>
            <a:fillRect/>
          </a:stretch>
        </p:blipFill>
        <p:spPr bwMode="auto">
          <a:xfrm>
            <a:off x="674132" y="1502218"/>
            <a:ext cx="7774409" cy="1472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532" t="38955" r="20316" b="43977"/>
          <a:stretch>
            <a:fillRect/>
          </a:stretch>
        </p:blipFill>
        <p:spPr bwMode="auto">
          <a:xfrm>
            <a:off x="636080" y="1432819"/>
            <a:ext cx="7117002" cy="1683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1600" dirty="0" smtClean="0"/>
              <a:t>Graphs</a:t>
            </a:r>
          </a:p>
          <a:p>
            <a:r>
              <a:rPr lang="en-IE" sz="1600" dirty="0" smtClean="0"/>
              <a:t>Edges</a:t>
            </a:r>
          </a:p>
          <a:p>
            <a:r>
              <a:rPr lang="en-IE" sz="1600" dirty="0" smtClean="0"/>
              <a:t>Vertex (Vertices)</a:t>
            </a:r>
          </a:p>
          <a:p>
            <a:r>
              <a:rPr lang="en-IE" sz="1600" dirty="0" smtClean="0"/>
              <a:t>Degree</a:t>
            </a:r>
          </a:p>
          <a:p>
            <a:r>
              <a:rPr lang="en-IE" sz="1600" dirty="0" smtClean="0"/>
              <a:t>Degree Sequence</a:t>
            </a:r>
          </a:p>
          <a:p>
            <a:r>
              <a:rPr lang="en-IE" sz="1600" dirty="0" smtClean="0"/>
              <a:t>Sum of Degree Sequence</a:t>
            </a:r>
          </a:p>
          <a:p>
            <a:r>
              <a:rPr lang="en-IE" sz="1600" smtClean="0"/>
              <a:t>Isomorphism</a:t>
            </a:r>
            <a:endParaRPr lang="en-IE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2009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532" t="56024" r="19564" b="29317"/>
          <a:stretch>
            <a:fillRect/>
          </a:stretch>
        </p:blipFill>
        <p:spPr bwMode="auto">
          <a:xfrm>
            <a:off x="540913" y="1611084"/>
            <a:ext cx="7179433" cy="164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</a:t>
            </a:r>
            <a:r>
              <a:rPr lang="en-IE" dirty="0" smtClean="0"/>
              <a:t>2009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19532" t="70080" r="17135" b="10643"/>
          <a:stretch>
            <a:fillRect/>
          </a:stretch>
        </p:blipFill>
        <p:spPr bwMode="auto">
          <a:xfrm>
            <a:off x="635495" y="1442175"/>
            <a:ext cx="7529711" cy="216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Blank Page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sz="1600" dirty="0" smtClean="0"/>
          </a:p>
          <a:p>
            <a:pPr>
              <a:buNone/>
            </a:pPr>
            <a:r>
              <a:rPr lang="en-IE" sz="1600" b="1" dirty="0" smtClean="0"/>
              <a:t>2002 Question </a:t>
            </a:r>
            <a:r>
              <a:rPr lang="en-IE" sz="1600" b="1" dirty="0" smtClean="0"/>
              <a:t>6</a:t>
            </a:r>
          </a:p>
          <a:p>
            <a:r>
              <a:rPr lang="en-IE" sz="1600" dirty="0" smtClean="0"/>
              <a:t>A company operates an express coach service between seven </a:t>
            </a:r>
            <a:r>
              <a:rPr lang="en-IE" sz="1600" dirty="0" smtClean="0"/>
              <a:t>cities; </a:t>
            </a:r>
            <a:r>
              <a:rPr lang="en-IE" sz="1600" b="1" dirty="0" smtClean="0"/>
              <a:t>c1,c2,c3,…,c7</a:t>
            </a:r>
          </a:p>
          <a:p>
            <a:r>
              <a:rPr lang="en-IE" sz="1600" dirty="0" smtClean="0"/>
              <a:t>The number </a:t>
            </a:r>
            <a:r>
              <a:rPr lang="en-IE" sz="1600" dirty="0" smtClean="0"/>
              <a:t>of other cities to which each city is directly linked by a coach is given in </a:t>
            </a:r>
            <a:r>
              <a:rPr lang="en-IE" sz="1600" dirty="0" smtClean="0"/>
              <a:t>the following </a:t>
            </a:r>
            <a:r>
              <a:rPr lang="en-IE" sz="1600" dirty="0" smtClean="0"/>
              <a:t>table.</a:t>
            </a:r>
          </a:p>
          <a:p>
            <a:endParaRPr lang="en-IE" sz="1600" dirty="0" smtClean="0"/>
          </a:p>
          <a:p>
            <a:endParaRPr lang="en-IE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28032" y="3696236"/>
          <a:ext cx="5312728" cy="1030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093"/>
                <a:gridCol w="471805"/>
                <a:gridCol w="471805"/>
                <a:gridCol w="471805"/>
                <a:gridCol w="471805"/>
                <a:gridCol w="471805"/>
                <a:gridCol w="471805"/>
                <a:gridCol w="471805"/>
              </a:tblGrid>
              <a:tr h="515155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CITY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C1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C6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C7</a:t>
                      </a:r>
                      <a:endParaRPr lang="en-IE" dirty="0"/>
                    </a:p>
                  </a:txBody>
                  <a:tcPr/>
                </a:tc>
              </a:tr>
              <a:tr h="515155"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No. of</a:t>
                      </a:r>
                      <a:r>
                        <a:rPr lang="en-IE" baseline="0" dirty="0" smtClean="0"/>
                        <a:t> Connections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2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3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5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4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 smtClean="0"/>
                        <a:t>1</a:t>
                      </a:r>
                      <a:endParaRPr lang="en-IE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54" y="994946"/>
            <a:ext cx="7425742" cy="388938"/>
          </a:xfrm>
        </p:spPr>
        <p:txBody>
          <a:bodyPr/>
          <a:lstStyle/>
          <a:p>
            <a:r>
              <a:rPr lang="en-IE" dirty="0" smtClean="0"/>
              <a:t>Graph Theory (2002)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dirty="0" smtClean="0"/>
              <a:t>Describe </a:t>
            </a:r>
            <a:r>
              <a:rPr lang="en-IE" dirty="0" smtClean="0"/>
              <a:t>how such as communications network can be modelled by a </a:t>
            </a:r>
            <a:r>
              <a:rPr lang="en-IE" dirty="0" smtClean="0"/>
              <a:t>graph,</a:t>
            </a:r>
          </a:p>
          <a:p>
            <a:pPr>
              <a:buNone/>
            </a:pPr>
            <a:r>
              <a:rPr lang="en-IE" dirty="0" smtClean="0"/>
              <a:t>saying </a:t>
            </a:r>
            <a:r>
              <a:rPr lang="en-IE" dirty="0" smtClean="0"/>
              <a:t>what </a:t>
            </a:r>
            <a:r>
              <a:rPr lang="en-IE" dirty="0" smtClean="0"/>
              <a:t> the </a:t>
            </a:r>
            <a:r>
              <a:rPr lang="en-IE" dirty="0" smtClean="0"/>
              <a:t>vertices represent and a rule for determining when two </a:t>
            </a:r>
            <a:r>
              <a:rPr lang="en-IE" dirty="0" smtClean="0"/>
              <a:t>vertices</a:t>
            </a:r>
          </a:p>
          <a:p>
            <a:pPr>
              <a:buNone/>
            </a:pPr>
            <a:r>
              <a:rPr lang="en-IE" dirty="0" smtClean="0"/>
              <a:t>are adjacent</a:t>
            </a:r>
            <a:r>
              <a:rPr lang="en-IE" dirty="0" smtClean="0"/>
              <a:t>. </a:t>
            </a:r>
          </a:p>
          <a:p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endParaRPr lang="en-IE" dirty="0" smtClean="0"/>
          </a:p>
          <a:p>
            <a:pPr>
              <a:buNone/>
            </a:pPr>
            <a:r>
              <a:rPr lang="en-IE" dirty="0" smtClean="0"/>
              <a:t>Calculate </a:t>
            </a:r>
            <a:r>
              <a:rPr lang="en-IE" dirty="0" smtClean="0"/>
              <a:t>how many pairs of cities have </a:t>
            </a:r>
            <a:r>
              <a:rPr lang="en-IE" dirty="0" smtClean="0"/>
              <a:t>a </a:t>
            </a:r>
            <a:r>
              <a:rPr lang="en-IE" dirty="0" smtClean="0"/>
              <a:t>direct coach link between them.</a:t>
            </a:r>
          </a:p>
          <a:p>
            <a:pPr>
              <a:buNone/>
            </a:pPr>
            <a:r>
              <a:rPr lang="en-IE" dirty="0" smtClean="0"/>
              <a:t>giving at brief explanation of your method.  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(2002)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What is </a:t>
            </a:r>
            <a:r>
              <a:rPr lang="en-IE" dirty="0" smtClean="0"/>
              <a:t>meant by saying that a graph is </a:t>
            </a:r>
            <a:r>
              <a:rPr lang="en-IE" dirty="0" smtClean="0"/>
              <a:t>simple? </a:t>
            </a:r>
            <a:endParaRPr lang="en-IE" dirty="0" smtClean="0"/>
          </a:p>
          <a:p>
            <a:r>
              <a:rPr lang="en-IE" dirty="0" smtClean="0"/>
              <a:t>Say </a:t>
            </a:r>
            <a:r>
              <a:rPr lang="en-IE" dirty="0" smtClean="0"/>
              <a:t>why </a:t>
            </a:r>
            <a:r>
              <a:rPr lang="en-IE" dirty="0" smtClean="0"/>
              <a:t>a </a:t>
            </a:r>
            <a:r>
              <a:rPr lang="en-IE" dirty="0" smtClean="0"/>
              <a:t>graph model </a:t>
            </a:r>
            <a:r>
              <a:rPr lang="en-IE" dirty="0" smtClean="0"/>
              <a:t>of this communications </a:t>
            </a:r>
            <a:r>
              <a:rPr lang="en-IE" dirty="0" smtClean="0"/>
              <a:t>network would be simple.  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r>
              <a:rPr lang="en-IE" dirty="0" err="1" smtClean="0"/>
              <a:t>ls</a:t>
            </a:r>
            <a:r>
              <a:rPr lang="en-IE" dirty="0" smtClean="0"/>
              <a:t> </a:t>
            </a:r>
            <a:r>
              <a:rPr lang="en-IE" dirty="0" smtClean="0"/>
              <a:t>it possible to construct </a:t>
            </a:r>
            <a:r>
              <a:rPr lang="en-IE" dirty="0" smtClean="0"/>
              <a:t>a </a:t>
            </a:r>
            <a:r>
              <a:rPr lang="en-IE" dirty="0" smtClean="0"/>
              <a:t>graph with degree sequence </a:t>
            </a:r>
            <a:r>
              <a:rPr lang="en-IE" dirty="0" smtClean="0"/>
              <a:t> (4,4, 4, 3, 3, 2, l)? </a:t>
            </a:r>
          </a:p>
          <a:p>
            <a:r>
              <a:rPr lang="en-IE" dirty="0" smtClean="0"/>
              <a:t>Either construct </a:t>
            </a:r>
            <a:r>
              <a:rPr lang="en-IE" dirty="0" smtClean="0"/>
              <a:t>an example of such a </a:t>
            </a:r>
            <a:r>
              <a:rPr lang="en-IE" dirty="0" smtClean="0"/>
              <a:t>graph </a:t>
            </a:r>
            <a:r>
              <a:rPr lang="en-IE" dirty="0" smtClean="0"/>
              <a:t>or </a:t>
            </a:r>
            <a:r>
              <a:rPr lang="en-IE" dirty="0" smtClean="0"/>
              <a:t>say </a:t>
            </a:r>
            <a:r>
              <a:rPr lang="en-IE" dirty="0" smtClean="0"/>
              <a:t>why it is not possible to do so  </a:t>
            </a:r>
          </a:p>
          <a:p>
            <a:endParaRPr lang="en-IE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</a:t>
            </a:r>
            <a:r>
              <a:rPr lang="en-IE" dirty="0" smtClean="0"/>
              <a:t>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24" t="15462" r="15968" b="65816"/>
          <a:stretch>
            <a:fillRect/>
          </a:stretch>
        </p:blipFill>
        <p:spPr bwMode="auto">
          <a:xfrm>
            <a:off x="727140" y="1681414"/>
            <a:ext cx="7283519" cy="2478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</a:t>
            </a:r>
            <a:r>
              <a:rPr lang="en-IE" dirty="0" smtClean="0"/>
              <a:t>2007)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24" t="34071" r="15968" b="55873"/>
          <a:stretch>
            <a:fillRect/>
          </a:stretch>
        </p:blipFill>
        <p:spPr bwMode="auto">
          <a:xfrm>
            <a:off x="430926" y="1895352"/>
            <a:ext cx="8532770" cy="1569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</a:t>
            </a:r>
            <a:r>
              <a:rPr lang="en-IE" dirty="0" smtClean="0"/>
              <a:t>2007- Part C not part of course)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124" t="43771" r="16476" b="41116"/>
          <a:stretch>
            <a:fillRect/>
          </a:stretch>
        </p:blipFill>
        <p:spPr bwMode="auto">
          <a:xfrm>
            <a:off x="185246" y="2689180"/>
            <a:ext cx="8327690" cy="2088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Graph Theory (2006)</a:t>
            </a:r>
            <a:endParaRPr lang="en-IE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 l="28254" t="12851" r="16895" b="64137"/>
          <a:stretch>
            <a:fillRect/>
          </a:stretch>
        </p:blipFill>
        <p:spPr bwMode="auto">
          <a:xfrm>
            <a:off x="482475" y="1704807"/>
            <a:ext cx="7966066" cy="3356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UBLISH_TITLE" val="master_hdape_v1"/>
  <p:tag name="ARTICULATE_PUBLISH_PATH" val="T:\0_re&amp;de\michelle\Presentation6"/>
  <p:tag name="ARTICULATE_LOGO" val="placeholder_logo.swf"/>
  <p:tag name="ARTICULATE_PRESENTER" val="Joan Hanrahan"/>
  <p:tag name="ARTICULATE_PRESENTER_GUID" val="70A36F8ADBAF"/>
  <p:tag name="ARTICULATE_LMS" val="0"/>
  <p:tag name="ARTICULATE_TEMPLATE_GUID" val="1a000000-6000-0000-b000-000000000001"/>
  <p:tag name="LAUNCHINNEWWINDOW" val="0"/>
  <p:tag name="LASTPUBLISHED" val="T:\0_re&amp;de\michelle\Presentation6\master_hdape_v1\player.html"/>
  <p:tag name="ARTICULATE_PRESENTER_VERSION" val="6"/>
  <p:tag name="LMS_PUBLISH" val="No"/>
  <p:tag name="ARTICULATE_TEMPLATE" val="Corporate Communications"/>
  <p:tag name="PRESENTER_PREVIEW_START" val="6"/>
  <p:tag name="PRESENTER_PREVIEW_END" val="8"/>
  <p:tag name="PRESENTER_PREVIEW_MODE" val="0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NAV" val="6"/>
  <p:tag name="ARTICULATE_SLIDE_GUID" val="204d259b-528a-48cc-b650-e00b36730275"/>
  <p:tag name="ARTICULATE_SLIDE_PAUSE" val="0"/>
</p:tagLst>
</file>

<file path=ppt/theme/theme1.xml><?xml version="1.0" encoding="utf-8"?>
<a:theme xmlns:a="http://schemas.openxmlformats.org/drawingml/2006/main" name="1_master_ppe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pe_info_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3243</TotalTime>
  <Words>276</Words>
  <Application>Microsoft Office PowerPoint</Application>
  <PresentationFormat>On-screen Show (4:3)</PresentationFormat>
  <Paragraphs>66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1_master_ppe_title</vt:lpstr>
      <vt:lpstr>ppe_info_blue</vt:lpstr>
      <vt:lpstr>Slide 1</vt:lpstr>
      <vt:lpstr>Graph Theory</vt:lpstr>
      <vt:lpstr>Graph Theory (2002)</vt:lpstr>
      <vt:lpstr>Graph Theory (2002)</vt:lpstr>
      <vt:lpstr>Graph Theory (2002)</vt:lpstr>
      <vt:lpstr>Graph Theory (2007)</vt:lpstr>
      <vt:lpstr>Graph Theory (2007)</vt:lpstr>
      <vt:lpstr>Graph Theory (2007- Part C not part of course)</vt:lpstr>
      <vt:lpstr>Graph Theory (2006)</vt:lpstr>
      <vt:lpstr>Graph Theory (2006)</vt:lpstr>
      <vt:lpstr>Graph Theory (2006)</vt:lpstr>
      <vt:lpstr>Graph Theory 2010</vt:lpstr>
      <vt:lpstr>Graph Theory 2010</vt:lpstr>
      <vt:lpstr>Graph Theory 2010</vt:lpstr>
      <vt:lpstr>Graph Theory 2010</vt:lpstr>
      <vt:lpstr>Graph Theory 2010</vt:lpstr>
      <vt:lpstr>Graph Theory 2010</vt:lpstr>
      <vt:lpstr>Graph Theory 2009</vt:lpstr>
      <vt:lpstr>Graph Theory 2009</vt:lpstr>
      <vt:lpstr>Graph Theory 2009</vt:lpstr>
      <vt:lpstr>Graph Theory 2009</vt:lpstr>
      <vt:lpstr>Blank Page</vt:lpstr>
      <vt:lpstr>Blank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Bernard Neary</dc:creator>
  <cp:lastModifiedBy>kevin.obrien</cp:lastModifiedBy>
  <cp:revision>313</cp:revision>
  <dcterms:created xsi:type="dcterms:W3CDTF">2009-08-17T15:34:05Z</dcterms:created>
  <dcterms:modified xsi:type="dcterms:W3CDTF">2013-04-20T09:44:51Z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UseProject">
    <vt:lpwstr>1</vt:lpwstr>
  </property>
  <property fmtid="{D5CDD505-2E9C-101B-9397-08002B2CF9AE}" pid="3" name="ArticulatePath">
    <vt:lpwstr>master_hdape</vt:lpwstr>
  </property>
  <property fmtid="{D5CDD505-2E9C-101B-9397-08002B2CF9AE}" pid="4" name="ArticulateGUID">
    <vt:lpwstr>8B1B0374-F205-4E32-A808-26FA348D0141</vt:lpwstr>
  </property>
  <property fmtid="{D5CDD505-2E9C-101B-9397-08002B2CF9AE}" pid="5" name="ArticulateProjectFull">
    <vt:lpwstr>O:\DES\dev_templates\COACT\1_master_powerpoint\ppe\master_ppe_v1w.ppta</vt:lpwstr>
  </property>
</Properties>
</file>