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1"/>
  </p:notesMasterIdLst>
  <p:sldIdLst>
    <p:sldId id="275" r:id="rId3"/>
    <p:sldId id="297" r:id="rId4"/>
    <p:sldId id="308" r:id="rId5"/>
    <p:sldId id="309" r:id="rId6"/>
    <p:sldId id="311" r:id="rId7"/>
    <p:sldId id="312" r:id="rId8"/>
    <p:sldId id="324" r:id="rId9"/>
    <p:sldId id="325" r:id="rId10"/>
    <p:sldId id="31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04" r:id="rId25"/>
    <p:sldId id="339" r:id="rId26"/>
    <p:sldId id="342" r:id="rId27"/>
    <p:sldId id="340" r:id="rId28"/>
    <p:sldId id="341" r:id="rId29"/>
    <p:sldId id="343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10/28/2015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158" t="40839" r="34518" b="43173"/>
          <a:stretch>
            <a:fillRect/>
          </a:stretch>
        </p:blipFill>
        <p:spPr bwMode="auto">
          <a:xfrm>
            <a:off x="608458" y="1768534"/>
            <a:ext cx="6887045" cy="25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8237" t="14257" r="33743" b="64586"/>
          <a:stretch>
            <a:fillRect/>
          </a:stretch>
        </p:blipFill>
        <p:spPr bwMode="auto">
          <a:xfrm>
            <a:off x="868841" y="1437806"/>
            <a:ext cx="7412274" cy="22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8237" t="35408" r="35447" b="53213"/>
          <a:stretch>
            <a:fillRect/>
          </a:stretch>
        </p:blipFill>
        <p:spPr bwMode="auto">
          <a:xfrm>
            <a:off x="887548" y="1628021"/>
            <a:ext cx="6195832" cy="160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15663" r="22759" b="58975"/>
          <a:stretch>
            <a:fillRect/>
          </a:stretch>
        </p:blipFill>
        <p:spPr bwMode="auto">
          <a:xfrm>
            <a:off x="1071984" y="1193853"/>
            <a:ext cx="6719733" cy="270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41389" r="23439" b="49753"/>
          <a:stretch>
            <a:fillRect/>
          </a:stretch>
        </p:blipFill>
        <p:spPr bwMode="auto">
          <a:xfrm>
            <a:off x="525598" y="1514167"/>
            <a:ext cx="7047180" cy="14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22691" r="24744" b="50760"/>
          <a:stretch>
            <a:fillRect/>
          </a:stretch>
        </p:blipFill>
        <p:spPr bwMode="auto">
          <a:xfrm>
            <a:off x="653635" y="1382256"/>
            <a:ext cx="7421419" cy="327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50000" r="23540" b="24470"/>
          <a:stretch>
            <a:fillRect/>
          </a:stretch>
        </p:blipFill>
        <p:spPr bwMode="auto">
          <a:xfrm>
            <a:off x="593003" y="1252102"/>
            <a:ext cx="7533565" cy="334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A  lot of concepts and definitions follows </a:t>
            </a:r>
            <a:r>
              <a:rPr lang="en-IE" sz="2400" dirty="0" smtClean="0"/>
              <a:t>from Section </a:t>
            </a:r>
            <a:r>
              <a:rPr lang="en-IE" sz="2400" dirty="0" smtClean="0"/>
              <a:t>5 : </a:t>
            </a:r>
            <a:r>
              <a:rPr lang="en-IE" sz="2400" b="1" i="1" dirty="0" smtClean="0"/>
              <a:t>Introduction to Graph Theory</a:t>
            </a:r>
          </a:p>
          <a:p>
            <a:pPr>
              <a:buNone/>
            </a:pPr>
            <a:endParaRPr lang="en-IE" sz="2000" b="1" u="sng" dirty="0" smtClean="0"/>
          </a:p>
          <a:p>
            <a:pPr>
              <a:buNone/>
            </a:pPr>
            <a:r>
              <a:rPr lang="en-IE" sz="2000" b="1" u="sng" dirty="0" smtClean="0"/>
              <a:t>Syllabus</a:t>
            </a:r>
          </a:p>
          <a:p>
            <a:r>
              <a:rPr lang="en-IE" sz="2400" dirty="0" smtClean="0"/>
              <a:t>Properties of Trees</a:t>
            </a:r>
          </a:p>
          <a:p>
            <a:r>
              <a:rPr lang="en-IE" sz="2400" dirty="0" smtClean="0"/>
              <a:t>Rooted Trees and Binary Trees</a:t>
            </a:r>
          </a:p>
          <a:p>
            <a:r>
              <a:rPr lang="en-IE" sz="2400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0482" r="14200" b="66859"/>
          <a:stretch>
            <a:fillRect/>
          </a:stretch>
        </p:blipFill>
        <p:spPr bwMode="auto">
          <a:xfrm>
            <a:off x="729270" y="1774388"/>
            <a:ext cx="6817750" cy="167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33543" r="17213" b="35103"/>
          <a:stretch>
            <a:fillRect/>
          </a:stretch>
        </p:blipFill>
        <p:spPr bwMode="auto">
          <a:xfrm>
            <a:off x="322417" y="1592874"/>
            <a:ext cx="7520817" cy="312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64489" r="16309" b="21847"/>
          <a:stretch>
            <a:fillRect/>
          </a:stretch>
        </p:blipFill>
        <p:spPr bwMode="auto">
          <a:xfrm>
            <a:off x="587424" y="1892175"/>
            <a:ext cx="6740655" cy="166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44" t="29116" r="16317" b="45181"/>
          <a:stretch>
            <a:fillRect/>
          </a:stretch>
        </p:blipFill>
        <p:spPr bwMode="auto">
          <a:xfrm>
            <a:off x="622976" y="1503351"/>
            <a:ext cx="7014196" cy="252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157" t="34137" r="16016" b="54417"/>
          <a:stretch>
            <a:fillRect/>
          </a:stretch>
        </p:blipFill>
        <p:spPr bwMode="auto">
          <a:xfrm>
            <a:off x="818496" y="1754359"/>
            <a:ext cx="6561098" cy="156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8835" r="12627" b="55967"/>
          <a:stretch>
            <a:fillRect/>
          </a:stretch>
        </p:blipFill>
        <p:spPr bwMode="auto">
          <a:xfrm>
            <a:off x="746713" y="1387882"/>
            <a:ext cx="6581365" cy="309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43775" r="13831" b="30723"/>
          <a:stretch>
            <a:fillRect/>
          </a:stretch>
        </p:blipFill>
        <p:spPr bwMode="auto">
          <a:xfrm>
            <a:off x="818310" y="1639492"/>
            <a:ext cx="5708587" cy="18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477" t="32530" r="17069" b="42943"/>
          <a:stretch>
            <a:fillRect/>
          </a:stretch>
        </p:blipFill>
        <p:spPr bwMode="auto">
          <a:xfrm>
            <a:off x="1928643" y="3181982"/>
            <a:ext cx="5213689" cy="179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2007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1) Characteristics of a Tree</a:t>
            </a:r>
          </a:p>
          <a:p>
            <a:pPr>
              <a:buNone/>
            </a:pPr>
            <a:r>
              <a:rPr lang="en-IE" dirty="0" smtClean="0"/>
              <a:t>A tree is a connected graph that contains no cycles. A tree has no loops and no</a:t>
            </a:r>
          </a:p>
          <a:p>
            <a:pPr>
              <a:buNone/>
            </a:pPr>
            <a:r>
              <a:rPr lang="en-IE" dirty="0" smtClean="0"/>
              <a:t>multiple edges. All trees are simple graphs.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2) Path Graphs</a:t>
            </a:r>
          </a:p>
          <a:p>
            <a:pPr>
              <a:buNone/>
            </a:pPr>
            <a:r>
              <a:rPr lang="en-IE" dirty="0" smtClean="0"/>
              <a:t>A tree that contains only vertices of degree one or two is called a </a:t>
            </a:r>
            <a:r>
              <a:rPr lang="en-IE" b="1" i="1" dirty="0" smtClean="0"/>
              <a:t>path graph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The length of a path graph is the number of edges in it.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3)  Number of Edges</a:t>
            </a:r>
          </a:p>
          <a:p>
            <a:pPr>
              <a:buNone/>
            </a:pPr>
            <a:r>
              <a:rPr lang="en-IE" dirty="0" smtClean="0"/>
              <a:t>(</a:t>
            </a:r>
            <a:r>
              <a:rPr lang="en-IE" b="1" i="1" dirty="0" smtClean="0"/>
              <a:t>Theorem</a:t>
            </a:r>
            <a:r>
              <a:rPr lang="en-IE" dirty="0" smtClean="0"/>
              <a:t>)  Let </a:t>
            </a:r>
            <a:r>
              <a:rPr lang="en-IE" dirty="0" smtClean="0"/>
              <a:t>T be a tree with n vertices. Then T has n − 1 edges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Therefore, the sum of the degree sequence is necessarily </a:t>
            </a:r>
            <a:r>
              <a:rPr lang="en-IE" b="1" i="1" dirty="0" smtClean="0"/>
              <a:t>2n-2</a:t>
            </a:r>
            <a:endParaRPr lang="en-IE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4) Spanning </a:t>
            </a:r>
            <a:r>
              <a:rPr lang="en-IE" b="1" dirty="0" err="1" smtClean="0"/>
              <a:t>Subgraphs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The graph H is a </a:t>
            </a:r>
            <a:r>
              <a:rPr lang="en-IE" b="1" dirty="0" err="1" smtClean="0"/>
              <a:t>subgraph</a:t>
            </a:r>
            <a:r>
              <a:rPr lang="en-IE" b="1" dirty="0" smtClean="0"/>
              <a:t> </a:t>
            </a:r>
            <a:r>
              <a:rPr lang="en-IE" dirty="0" smtClean="0"/>
              <a:t>of a graph G if H’s vertices are a subset of the G’s</a:t>
            </a:r>
          </a:p>
          <a:p>
            <a:pPr>
              <a:buNone/>
            </a:pPr>
            <a:r>
              <a:rPr lang="en-IE" dirty="0" smtClean="0"/>
              <a:t>vertex, its edges are a subset of the edge set of G, and each edge of H has the</a:t>
            </a:r>
          </a:p>
          <a:p>
            <a:pPr>
              <a:buNone/>
            </a:pPr>
            <a:r>
              <a:rPr lang="en-IE" dirty="0" smtClean="0"/>
              <a:t>same end-vertices in G and H.</a:t>
            </a:r>
          </a:p>
          <a:p>
            <a:pPr>
              <a:buNone/>
            </a:pPr>
            <a:r>
              <a:rPr lang="en-IE" dirty="0" smtClean="0"/>
              <a:t>H is called a </a:t>
            </a:r>
            <a:r>
              <a:rPr lang="en-IE" b="1" dirty="0" err="1" smtClean="0"/>
              <a:t>spanning subgraph</a:t>
            </a:r>
            <a:r>
              <a:rPr lang="en-IE" b="1" dirty="0" smtClean="0"/>
              <a:t> </a:t>
            </a:r>
            <a:r>
              <a:rPr lang="en-IE" dirty="0" smtClean="0"/>
              <a:t>of G if the vertices of H are the same as the </a:t>
            </a:r>
          </a:p>
          <a:p>
            <a:pPr>
              <a:buNone/>
            </a:pPr>
            <a:r>
              <a:rPr lang="en-IE" dirty="0" smtClean="0"/>
              <a:t>vertices of G.</a:t>
            </a:r>
          </a:p>
          <a:p>
            <a:pPr>
              <a:buNone/>
            </a:pPr>
            <a:endParaRPr lang="en-IE" i="1" dirty="0" smtClean="0"/>
          </a:p>
          <a:p>
            <a:pPr>
              <a:buNone/>
            </a:pPr>
            <a:r>
              <a:rPr lang="en-IE" b="1" dirty="0" smtClean="0"/>
              <a:t>5) Spanning Trees</a:t>
            </a:r>
          </a:p>
          <a:p>
            <a:pPr>
              <a:buNone/>
            </a:pPr>
            <a:r>
              <a:rPr lang="en-IE" dirty="0" smtClean="0"/>
              <a:t>If H is a spanning </a:t>
            </a:r>
            <a:r>
              <a:rPr lang="en-IE" dirty="0" err="1" smtClean="0"/>
              <a:t>subgraph</a:t>
            </a:r>
            <a:r>
              <a:rPr lang="en-IE" dirty="0" smtClean="0"/>
              <a:t> which is also a tree, then H is said to be a spanning </a:t>
            </a:r>
          </a:p>
          <a:p>
            <a:pPr>
              <a:buNone/>
            </a:pPr>
            <a:r>
              <a:rPr lang="en-IE" dirty="0" smtClean="0"/>
              <a:t>tree of G. (G does not need to be a tree)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372" t="25904" r="20290" b="26707"/>
          <a:stretch>
            <a:fillRect/>
          </a:stretch>
        </p:blipFill>
        <p:spPr bwMode="auto">
          <a:xfrm>
            <a:off x="618186" y="1493949"/>
            <a:ext cx="7006169" cy="43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51" t="36442" r="71259" b="44779"/>
          <a:stretch>
            <a:fillRect/>
          </a:stretch>
        </p:blipFill>
        <p:spPr bwMode="auto">
          <a:xfrm>
            <a:off x="502276" y="1918952"/>
            <a:ext cx="927278" cy="20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158" t="18431" r="37062" b="58654"/>
          <a:stretch>
            <a:fillRect/>
          </a:stretch>
        </p:blipFill>
        <p:spPr bwMode="auto">
          <a:xfrm>
            <a:off x="262153" y="1700011"/>
            <a:ext cx="8546995" cy="409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 IV</a:t>
            </a:r>
          </a:p>
          <a:p>
            <a:r>
              <a:rPr lang="en-IE" dirty="0" smtClean="0"/>
              <a:t>Examiner’s Commentaries : Then it is a question of adding another vertex and edge to each of these in all possible places and finally eliminating the isomorphic ones to do part (iv).</a:t>
            </a:r>
          </a:p>
          <a:p>
            <a:endParaRPr lang="en-IE" dirty="0" smtClean="0"/>
          </a:p>
          <a:p>
            <a:r>
              <a:rPr lang="en-IE" dirty="0" smtClean="0"/>
              <a:t>Simpler Exercise (2006 Q9)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347728" y="3812146"/>
            <a:ext cx="8577331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344</Words>
  <Application>Microsoft Office PowerPoint</Application>
  <PresentationFormat>On-screen Show (4:3)</PresentationFormat>
  <Paragraphs>60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1_master_ppe_title</vt:lpstr>
      <vt:lpstr>ppe_info_blue</vt:lpstr>
      <vt:lpstr>Slide 1</vt:lpstr>
      <vt:lpstr>Trees</vt:lpstr>
      <vt:lpstr>Trees : Properties of Trees</vt:lpstr>
      <vt:lpstr>Trees : Properties of Trees</vt:lpstr>
      <vt:lpstr>Trees : Properties of Trees  2008  Zone A Q9</vt:lpstr>
      <vt:lpstr>Trees : Properties of Trees  2008  Zone A Q9</vt:lpstr>
      <vt:lpstr>2001</vt:lpstr>
      <vt:lpstr>2001</vt:lpstr>
      <vt:lpstr>Trees : Properties of Trees  2008  Zone A Q9</vt:lpstr>
      <vt:lpstr>2001</vt:lpstr>
      <vt:lpstr>2002</vt:lpstr>
      <vt:lpstr>2002</vt:lpstr>
      <vt:lpstr>2002</vt:lpstr>
      <vt:lpstr>2003</vt:lpstr>
      <vt:lpstr>2003</vt:lpstr>
      <vt:lpstr>2003</vt:lpstr>
      <vt:lpstr>2004</vt:lpstr>
      <vt:lpstr>2004</vt:lpstr>
      <vt:lpstr>2004</vt:lpstr>
      <vt:lpstr>2005 </vt:lpstr>
      <vt:lpstr>2005</vt:lpstr>
      <vt:lpstr>2005</vt:lpstr>
      <vt:lpstr>2006</vt:lpstr>
      <vt:lpstr>2006</vt:lpstr>
      <vt:lpstr>2007</vt:lpstr>
      <vt:lpstr>2007 </vt:lpstr>
      <vt:lpstr>2007</vt:lpstr>
      <vt:lpstr>2007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324</cp:revision>
  <dcterms:created xsi:type="dcterms:W3CDTF">2009-08-17T15:34:05Z</dcterms:created>
  <dcterms:modified xsi:type="dcterms:W3CDTF">2015-10-28T12:39:34Z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