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2" r:id="rId1"/>
    <p:sldMasterId id="2147483887" r:id="rId2"/>
  </p:sldMasterIdLst>
  <p:notesMasterIdLst>
    <p:notesMasterId r:id="rId32"/>
  </p:notesMasterIdLst>
  <p:sldIdLst>
    <p:sldId id="275" r:id="rId3"/>
    <p:sldId id="296" r:id="rId4"/>
    <p:sldId id="297" r:id="rId5"/>
    <p:sldId id="308" r:id="rId6"/>
    <p:sldId id="309" r:id="rId7"/>
    <p:sldId id="310" r:id="rId8"/>
    <p:sldId id="311" r:id="rId9"/>
    <p:sldId id="312" r:id="rId10"/>
    <p:sldId id="313" r:id="rId11"/>
    <p:sldId id="314" r:id="rId12"/>
    <p:sldId id="298" r:id="rId13"/>
    <p:sldId id="315" r:id="rId14"/>
    <p:sldId id="303" r:id="rId15"/>
    <p:sldId id="316" r:id="rId16"/>
    <p:sldId id="317" r:id="rId17"/>
    <p:sldId id="301" r:id="rId18"/>
    <p:sldId id="318" r:id="rId19"/>
    <p:sldId id="319" r:id="rId20"/>
    <p:sldId id="300" r:id="rId21"/>
    <p:sldId id="321" r:id="rId22"/>
    <p:sldId id="322" r:id="rId23"/>
    <p:sldId id="299" r:id="rId24"/>
    <p:sldId id="302" r:id="rId25"/>
    <p:sldId id="305" r:id="rId26"/>
    <p:sldId id="306" r:id="rId27"/>
    <p:sldId id="307" r:id="rId28"/>
    <p:sldId id="323" r:id="rId29"/>
    <p:sldId id="320" r:id="rId30"/>
    <p:sldId id="304" r:id="rId31"/>
  </p:sldIdLst>
  <p:sldSz cx="9144000" cy="6858000" type="screen4x3"/>
  <p:notesSz cx="6858000" cy="9144000"/>
  <p:custDataLst>
    <p:tags r:id="rId33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  <p:clrMru>
    <a:srgbClr val="00233A"/>
    <a:srgbClr val="969696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416" autoAdjust="0"/>
    <p:restoredTop sz="94660"/>
  </p:normalViewPr>
  <p:slideViewPr>
    <p:cSldViewPr snapToGrid="0">
      <p:cViewPr>
        <p:scale>
          <a:sx n="74" d="100"/>
          <a:sy n="74" d="100"/>
        </p:scale>
        <p:origin x="-1734" y="-948"/>
      </p:cViewPr>
      <p:guideLst>
        <p:guide orient="horz" pos="3556"/>
        <p:guide orient="horz" pos="3838"/>
        <p:guide orient="horz" pos="788"/>
        <p:guide orient="horz" pos="4211"/>
        <p:guide orient="horz" pos="250"/>
        <p:guide orient="horz" pos="1131"/>
        <p:guide orient="horz" pos="1273"/>
        <p:guide pos="1457"/>
        <p:guide pos="5602"/>
        <p:guide pos="2970"/>
        <p:guide pos="152"/>
        <p:guide pos="155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gs" Target="tags/tag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4E8ED1C1-3184-4F43-B8C5-ABEE1AD73C32}" type="datetimeFigureOut">
              <a:rPr lang="en-US"/>
              <a:pPr>
                <a:defRPr/>
              </a:pPr>
              <a:t>3/23/2014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IE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IE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E0706D71-F5BC-4AC2-86A5-395B1C3267BE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IE" smtClean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CE848B6-3B51-40A9-A73B-CA40C52CFC4F}" type="slidenum">
              <a:rPr lang="en-I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IE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pe_histm_titl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Kevin.png"/>
          <p:cNvPicPr>
            <a:picLocks noChangeAspect="1"/>
          </p:cNvPicPr>
          <p:nvPr userDrawn="1"/>
        </p:nvPicPr>
        <p:blipFill>
          <a:blip r:embed="rId3" cstate="print"/>
          <a:srcRect l="12141" b="8421"/>
          <a:stretch>
            <a:fillRect/>
          </a:stretch>
        </p:blipFill>
        <p:spPr bwMode="auto">
          <a:xfrm>
            <a:off x="2305050" y="5129213"/>
            <a:ext cx="836613" cy="87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hoto_image" descr="author_frame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79650" y="5060950"/>
            <a:ext cx="952500" cy="973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 descr="undergrad_college_logo.png"/>
          <p:cNvPicPr>
            <a:picLocks noChangeAspect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36825" y="1019175"/>
            <a:ext cx="5384800" cy="224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 userDrawn="1"/>
        </p:nvSpPr>
        <p:spPr>
          <a:xfrm>
            <a:off x="3973513" y="3778250"/>
            <a:ext cx="2025650" cy="584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E" sz="3200" dirty="0">
                <a:latin typeface="+mj-lt"/>
              </a:rPr>
              <a:t>Computing</a:t>
            </a:r>
            <a:endParaRPr lang="en-IE" sz="3200" dirty="0">
              <a:latin typeface="+mj-lt"/>
              <a:cs typeface="+mn-cs"/>
            </a:endParaRPr>
          </a:p>
        </p:txBody>
      </p:sp>
      <p:sp>
        <p:nvSpPr>
          <p:cNvPr id="6" name="PPTShape_2"/>
          <p:cNvSpPr txBox="1">
            <a:spLocks/>
          </p:cNvSpPr>
          <p:nvPr userDrawn="1"/>
        </p:nvSpPr>
        <p:spPr bwMode="auto">
          <a:xfrm>
            <a:off x="3295650" y="5087938"/>
            <a:ext cx="3929063" cy="26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defTabSz="80803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E" sz="2000" b="1" dirty="0">
                <a:latin typeface="+mj-lt"/>
                <a:cs typeface="Arial" pitchFamily="34" charset="0"/>
              </a:rPr>
              <a:t>Tutor : </a:t>
            </a:r>
            <a:r>
              <a:rPr lang="en-IE" sz="2000" dirty="0">
                <a:latin typeface="+mj-lt"/>
                <a:cs typeface="Arial" pitchFamily="34" charset="0"/>
              </a:rPr>
              <a:t>Kevin O’Brien</a:t>
            </a:r>
            <a:endParaRPr lang="en-GB" sz="2000" dirty="0">
              <a:latin typeface="+mj-lt"/>
              <a:cs typeface="Arial" pitchFamily="34" charset="0"/>
            </a:endParaRPr>
          </a:p>
        </p:txBody>
      </p:sp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3300413" y="5516563"/>
            <a:ext cx="50831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IE" sz="2000" b="1" dirty="0">
                <a:latin typeface="+mj-lt"/>
              </a:rPr>
              <a:t>Tutorial: </a:t>
            </a:r>
            <a:r>
              <a:rPr lang="en-IE" sz="2000" dirty="0">
                <a:latin typeface="+mj-lt"/>
              </a:rPr>
              <a:t>Maths for Computing</a:t>
            </a:r>
            <a:endParaRPr lang="en-IE" dirty="0">
              <a:latin typeface="Trebuchet MS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pe_meth_info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Kevin.png"/>
          <p:cNvPicPr>
            <a:picLocks noChangeAspect="1"/>
          </p:cNvPicPr>
          <p:nvPr userDrawn="1"/>
        </p:nvPicPr>
        <p:blipFill>
          <a:blip r:embed="rId3" cstate="print"/>
          <a:srcRect l="12141" b="8421"/>
          <a:stretch>
            <a:fillRect/>
          </a:stretch>
        </p:blipFill>
        <p:spPr bwMode="auto">
          <a:xfrm>
            <a:off x="7869238" y="260350"/>
            <a:ext cx="836612" cy="87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hoto_image" descr="author_frame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870825" y="193675"/>
            <a:ext cx="887413" cy="1055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54" y="930552"/>
            <a:ext cx="7425742" cy="388938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IE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54456" y="1519988"/>
            <a:ext cx="8362031" cy="5118317"/>
          </a:xfrm>
          <a:prstGeom prst="rect">
            <a:avLst/>
          </a:prstGeom>
        </p:spPr>
        <p:txBody>
          <a:bodyPr/>
          <a:lstStyle>
            <a:lvl1pPr marL="360000" indent="-360000">
              <a:spcBef>
                <a:spcPts val="1100"/>
              </a:spcBef>
              <a:defRPr sz="1800"/>
            </a:lvl1pPr>
            <a:lvl2pPr marL="720000" indent="-288000">
              <a:spcBef>
                <a:spcPts val="400"/>
              </a:spcBef>
              <a:defRPr sz="1600"/>
            </a:lvl2pPr>
            <a:lvl3pPr marL="1080000" indent="-216000">
              <a:spcBef>
                <a:spcPts val="400"/>
              </a:spcBef>
              <a:buFont typeface="Wingdings" pitchFamily="2" charset="2"/>
              <a:buChar char="§"/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lumMod val="85000"/>
              </a:schemeClr>
            </a:gs>
            <a:gs pos="65000">
              <a:srgbClr val="8EB4E3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4194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chemeClr val="bg1">
                <a:lumMod val="85000"/>
              </a:schemeClr>
            </a:gs>
            <a:gs pos="65000">
              <a:srgbClr val="8EB4E3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149225" y="201613"/>
            <a:ext cx="6316663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spcBef>
                <a:spcPts val="0"/>
              </a:spcBef>
              <a:defRPr/>
            </a:pPr>
            <a:r>
              <a:rPr lang="en-IE" dirty="0">
                <a:latin typeface="Calibri" pitchFamily="34" charset="0"/>
                <a:cs typeface="Calibri" pitchFamily="34" charset="0"/>
              </a:rPr>
              <a:t>Maths for Computing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95" r:id="rId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2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200" kern="1200">
          <a:solidFill>
            <a:schemeClr val="tx1"/>
          </a:solidFill>
          <a:latin typeface="+mn-lt"/>
          <a:ea typeface="+mn-ea"/>
          <a:cs typeface="Arial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Trees : Properties of Trees  2006  Zone A Q9</a:t>
            </a:r>
            <a:endParaRPr lang="en-IE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l="28636" t="43225" r="17608" b="45152"/>
          <a:stretch>
            <a:fillRect/>
          </a:stretch>
        </p:blipFill>
        <p:spPr bwMode="auto">
          <a:xfrm>
            <a:off x="497239" y="1374396"/>
            <a:ext cx="8440890" cy="1368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Trees : Properties of Trees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l="28110" t="23293" r="16237" b="52598"/>
          <a:stretch>
            <a:fillRect/>
          </a:stretch>
        </p:blipFill>
        <p:spPr bwMode="auto">
          <a:xfrm>
            <a:off x="412124" y="1365160"/>
            <a:ext cx="7096258" cy="3181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Trees : Properties of Trees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Trees : Properties of Trees (2005)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l="29314" t="33534" r="17729" b="20884"/>
          <a:stretch>
            <a:fillRect/>
          </a:stretch>
        </p:blipFill>
        <p:spPr bwMode="auto">
          <a:xfrm>
            <a:off x="875763" y="1725769"/>
            <a:ext cx="7276564" cy="45204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Trees : Properties of Trees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Trees : Properties of Trees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Trees : Rooted Trees and Binary Trees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E" dirty="0" smtClean="0"/>
              <a:t>Terminology (Page 37)</a:t>
            </a:r>
          </a:p>
          <a:p>
            <a:r>
              <a:rPr lang="en-IE" dirty="0" smtClean="0"/>
              <a:t>Root</a:t>
            </a:r>
          </a:p>
          <a:p>
            <a:r>
              <a:rPr lang="en-IE" dirty="0" smtClean="0"/>
              <a:t>Nodes</a:t>
            </a:r>
          </a:p>
          <a:p>
            <a:r>
              <a:rPr lang="en-IE" dirty="0" smtClean="0"/>
              <a:t>Key </a:t>
            </a:r>
          </a:p>
          <a:p>
            <a:r>
              <a:rPr lang="en-IE" dirty="0" smtClean="0"/>
              <a:t>Children and Parents</a:t>
            </a:r>
          </a:p>
          <a:p>
            <a:r>
              <a:rPr lang="en-IE" dirty="0" smtClean="0"/>
              <a:t>Ancestors and Descendants</a:t>
            </a:r>
          </a:p>
          <a:p>
            <a:r>
              <a:rPr lang="en-IE" dirty="0" smtClean="0"/>
              <a:t>Height</a:t>
            </a:r>
            <a:endParaRPr lang="en-IE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Binary Search Tree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E" dirty="0" smtClean="0"/>
              <a:t>A Binary Search Tree is a binary tree in symmetric order</a:t>
            </a:r>
          </a:p>
          <a:p>
            <a:pPr>
              <a:buNone/>
            </a:pPr>
            <a:endParaRPr lang="en-IE" dirty="0" smtClean="0"/>
          </a:p>
          <a:p>
            <a:pPr>
              <a:buNone/>
            </a:pPr>
            <a:r>
              <a:rPr lang="en-IE" dirty="0" smtClean="0"/>
              <a:t>Symmetric order means that:</a:t>
            </a:r>
          </a:p>
          <a:p>
            <a:r>
              <a:rPr lang="en-IE" dirty="0" smtClean="0"/>
              <a:t>every node has a key ( or number )</a:t>
            </a:r>
          </a:p>
          <a:p>
            <a:r>
              <a:rPr lang="en-IE" dirty="0" smtClean="0"/>
              <a:t>every node’s key is</a:t>
            </a:r>
          </a:p>
          <a:p>
            <a:pPr lvl="1"/>
            <a:r>
              <a:rPr lang="en-IE" sz="1800" dirty="0" smtClean="0"/>
              <a:t>larger than all keys in its left </a:t>
            </a:r>
            <a:r>
              <a:rPr lang="en-IE" sz="1800" dirty="0" err="1" smtClean="0"/>
              <a:t>subtree</a:t>
            </a:r>
            <a:endParaRPr lang="en-IE" sz="1800" dirty="0" smtClean="0"/>
          </a:p>
          <a:p>
            <a:pPr lvl="1"/>
            <a:r>
              <a:rPr lang="en-IE" sz="1800" dirty="0" smtClean="0"/>
              <a:t>smaller than all keys in its right </a:t>
            </a:r>
            <a:r>
              <a:rPr lang="en-IE" sz="1800" dirty="0" err="1" smtClean="0"/>
              <a:t>subtree</a:t>
            </a:r>
            <a:endParaRPr lang="en-IE" sz="1800" dirty="0" smtClean="0"/>
          </a:p>
          <a:p>
            <a:pPr lvl="1"/>
            <a:endParaRPr lang="en-IE" sz="1800" b="1" dirty="0" smtClean="0"/>
          </a:p>
          <a:p>
            <a:pPr>
              <a:buNone/>
            </a:pPr>
            <a:r>
              <a:rPr lang="en-IE" dirty="0" smtClean="0"/>
              <a:t>The root </a:t>
            </a:r>
            <a:r>
              <a:rPr lang="en-IE" b="1" i="1" dirty="0" smtClean="0"/>
              <a:t>r</a:t>
            </a:r>
            <a:r>
              <a:rPr lang="en-IE" dirty="0" smtClean="0"/>
              <a:t> is the record </a:t>
            </a:r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 l="39067" t="50803" r="50090" b="43954"/>
          <a:stretch>
            <a:fillRect/>
          </a:stretch>
        </p:blipFill>
        <p:spPr bwMode="auto">
          <a:xfrm>
            <a:off x="3772051" y="4604262"/>
            <a:ext cx="1559803" cy="7533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Binary Search Tree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E" dirty="0" smtClean="0"/>
              <a:t>If the first record in the </a:t>
            </a:r>
            <a:r>
              <a:rPr lang="en-IE" b="1" i="1" dirty="0" err="1" smtClean="0"/>
              <a:t>subtree</a:t>
            </a:r>
            <a:r>
              <a:rPr lang="en-IE" dirty="0" smtClean="0"/>
              <a:t> is </a:t>
            </a:r>
            <a:r>
              <a:rPr lang="en-IE" b="1" i="1" dirty="0" smtClean="0"/>
              <a:t>#a</a:t>
            </a:r>
            <a:r>
              <a:rPr lang="en-IE" dirty="0" smtClean="0"/>
              <a:t> and the last record is </a:t>
            </a:r>
            <a:r>
              <a:rPr lang="en-IE" b="1" i="1" dirty="0" smtClean="0"/>
              <a:t>#b</a:t>
            </a:r>
            <a:r>
              <a:rPr lang="en-IE" dirty="0" smtClean="0"/>
              <a:t>, then the </a:t>
            </a:r>
            <a:r>
              <a:rPr lang="en-IE" b="1" dirty="0" smtClean="0"/>
              <a:t>root of </a:t>
            </a:r>
          </a:p>
          <a:p>
            <a:pPr>
              <a:buNone/>
            </a:pPr>
            <a:r>
              <a:rPr lang="en-IE" b="1" dirty="0" smtClean="0"/>
              <a:t>the </a:t>
            </a:r>
            <a:r>
              <a:rPr lang="en-IE" b="1" dirty="0" err="1" smtClean="0"/>
              <a:t>subtree</a:t>
            </a:r>
            <a:r>
              <a:rPr lang="en-IE" b="1" dirty="0" smtClean="0"/>
              <a:t> is </a:t>
            </a:r>
            <a:endParaRPr lang="en-IE" dirty="0"/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 l="37561" t="69277" r="51571" b="24281"/>
          <a:stretch>
            <a:fillRect/>
          </a:stretch>
        </p:blipFill>
        <p:spPr bwMode="auto">
          <a:xfrm>
            <a:off x="3258356" y="2073499"/>
            <a:ext cx="2343954" cy="9787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Trees : Binary Search Trees</a:t>
            </a:r>
            <a:endParaRPr lang="en-IE" dirty="0"/>
          </a:p>
        </p:txBody>
      </p:sp>
      <p:pic>
        <p:nvPicPr>
          <p:cNvPr id="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l="35442" t="63401" r="49653" b="31316"/>
          <a:stretch>
            <a:fillRect/>
          </a:stretch>
        </p:blipFill>
        <p:spPr bwMode="auto">
          <a:xfrm>
            <a:off x="2662382" y="2456295"/>
            <a:ext cx="2581126" cy="68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270456" y="1790163"/>
            <a:ext cx="83841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dirty="0" smtClean="0"/>
              <a:t>The height h of a binary search tree with N records stored at internal nodes is</a:t>
            </a:r>
            <a:endParaRPr lang="en-IE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Online Tutorial 4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IE" sz="1600" dirty="0" smtClean="0"/>
          </a:p>
          <a:p>
            <a:pPr>
              <a:buNone/>
            </a:pPr>
            <a:r>
              <a:rPr lang="en-IE" b="1" dirty="0" smtClean="0">
                <a:ea typeface="+mj-ea"/>
              </a:rPr>
              <a:t>Chapter 8 : Trees</a:t>
            </a:r>
          </a:p>
          <a:p>
            <a:pPr>
              <a:buNone/>
            </a:pPr>
            <a:r>
              <a:rPr lang="en-IE" b="1" dirty="0" smtClean="0">
                <a:ea typeface="+mj-ea"/>
              </a:rPr>
              <a:t>      </a:t>
            </a:r>
          </a:p>
          <a:p>
            <a:pPr>
              <a:buNone/>
            </a:pPr>
            <a:endParaRPr lang="en-IE" sz="16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Trees : Binary Search Trees (2011 Zone B)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l="22091" t="19076" r="11573" b="65261"/>
          <a:stretch>
            <a:fillRect/>
          </a:stretch>
        </p:blipFill>
        <p:spPr bwMode="auto">
          <a:xfrm>
            <a:off x="811369" y="1484207"/>
            <a:ext cx="7225048" cy="22120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Trees : Binary Search Trees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sz="16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Trees : Binary Search Trees (2004)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l="28110" t="49598" r="16237" b="24498"/>
          <a:stretch>
            <a:fillRect/>
          </a:stretch>
        </p:blipFill>
        <p:spPr bwMode="auto">
          <a:xfrm>
            <a:off x="231820" y="1609859"/>
            <a:ext cx="7843234" cy="3902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Trees : Binary Search Trees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sz="16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Trees : Binary Search Trees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l="27809" t="18474" r="17002" b="56225"/>
          <a:stretch>
            <a:fillRect/>
          </a:stretch>
        </p:blipFill>
        <p:spPr bwMode="auto">
          <a:xfrm>
            <a:off x="489397" y="1751528"/>
            <a:ext cx="7482626" cy="3374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Trees : Binary Search Trees (2006)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sz="16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Trees : Binary Search Trees</a:t>
            </a:r>
            <a:endParaRPr lang="en-IE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 l="19014" t="36620" r="32658" b="43662"/>
          <a:stretch>
            <a:fillRect/>
          </a:stretch>
        </p:blipFill>
        <p:spPr bwMode="auto">
          <a:xfrm>
            <a:off x="592427" y="1880316"/>
            <a:ext cx="7625677" cy="2333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772732" y="5447762"/>
            <a:ext cx="7943755" cy="515155"/>
          </a:xfrm>
        </p:spPr>
        <p:txBody>
          <a:bodyPr/>
          <a:lstStyle/>
          <a:p>
            <a:endParaRPr lang="en-IE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Trees : Binary Search Trees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l="18328" t="17470" r="47515" b="51340"/>
          <a:stretch>
            <a:fillRect/>
          </a:stretch>
        </p:blipFill>
        <p:spPr bwMode="auto">
          <a:xfrm>
            <a:off x="283335" y="1300767"/>
            <a:ext cx="5808371" cy="39409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Trees : Binary Search Trees 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l="21489" t="34739" r="15122" b="50602"/>
          <a:stretch>
            <a:fillRect/>
          </a:stretch>
        </p:blipFill>
        <p:spPr bwMode="auto">
          <a:xfrm>
            <a:off x="413823" y="1714114"/>
            <a:ext cx="7764261" cy="21753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Trees : Binary Search Trees 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sz="1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Trees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A  lot of concepts and definitions follows from Chapter 5 : Introduction to Graph Theory</a:t>
            </a:r>
          </a:p>
          <a:p>
            <a:pPr>
              <a:buNone/>
            </a:pPr>
            <a:endParaRPr lang="en-IE" sz="1600" b="1" u="sng" dirty="0" smtClean="0"/>
          </a:p>
          <a:p>
            <a:pPr>
              <a:buNone/>
            </a:pPr>
            <a:r>
              <a:rPr lang="en-IE" sz="1600" b="1" u="sng" dirty="0" smtClean="0"/>
              <a:t>Syllabus</a:t>
            </a:r>
          </a:p>
          <a:p>
            <a:r>
              <a:rPr lang="en-IE" dirty="0" smtClean="0"/>
              <a:t>Properties of Trees</a:t>
            </a:r>
          </a:p>
          <a:p>
            <a:r>
              <a:rPr lang="en-IE" dirty="0" smtClean="0"/>
              <a:t>Rooted Trees and Binary Trees</a:t>
            </a:r>
          </a:p>
          <a:p>
            <a:r>
              <a:rPr lang="en-IE" dirty="0" smtClean="0"/>
              <a:t>Binary Search Trees</a:t>
            </a:r>
          </a:p>
          <a:p>
            <a:endParaRPr lang="en-IE" sz="1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Trees : Properties of Trees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E" b="1" dirty="0" smtClean="0"/>
              <a:t>1) Characteristics of a Tree</a:t>
            </a:r>
          </a:p>
          <a:p>
            <a:pPr>
              <a:buNone/>
            </a:pPr>
            <a:r>
              <a:rPr lang="en-IE" dirty="0" smtClean="0"/>
              <a:t>A tree is a connected graph that contains no cycles. A tree has no loops and no</a:t>
            </a:r>
          </a:p>
          <a:p>
            <a:pPr>
              <a:buNone/>
            </a:pPr>
            <a:r>
              <a:rPr lang="en-IE" dirty="0" smtClean="0"/>
              <a:t>multiple edges. All trees are simple graphs.</a:t>
            </a:r>
          </a:p>
          <a:p>
            <a:endParaRPr lang="en-IE" dirty="0" smtClean="0"/>
          </a:p>
          <a:p>
            <a:pPr>
              <a:buNone/>
            </a:pPr>
            <a:r>
              <a:rPr lang="en-IE" b="1" dirty="0" smtClean="0"/>
              <a:t>2) Path Graphs</a:t>
            </a:r>
          </a:p>
          <a:p>
            <a:pPr>
              <a:buNone/>
            </a:pPr>
            <a:r>
              <a:rPr lang="en-IE" dirty="0" smtClean="0"/>
              <a:t>A tree that contains only vertices of degree one or two is called a </a:t>
            </a:r>
            <a:r>
              <a:rPr lang="en-IE" b="1" i="1" dirty="0" smtClean="0"/>
              <a:t>path graph</a:t>
            </a:r>
            <a:r>
              <a:rPr lang="en-IE" dirty="0" smtClean="0"/>
              <a:t>.</a:t>
            </a:r>
          </a:p>
          <a:p>
            <a:pPr>
              <a:buNone/>
            </a:pPr>
            <a:r>
              <a:rPr lang="en-IE" dirty="0" smtClean="0"/>
              <a:t>The length of a path graph is the number of edges in it.</a:t>
            </a:r>
          </a:p>
          <a:p>
            <a:endParaRPr lang="en-IE" dirty="0" smtClean="0"/>
          </a:p>
          <a:p>
            <a:pPr>
              <a:buNone/>
            </a:pPr>
            <a:r>
              <a:rPr lang="en-IE" b="1" dirty="0" smtClean="0"/>
              <a:t>3)  Number of Edges</a:t>
            </a:r>
          </a:p>
          <a:p>
            <a:pPr>
              <a:buNone/>
            </a:pPr>
            <a:r>
              <a:rPr lang="en-IE" dirty="0" smtClean="0"/>
              <a:t>(Theorem 3.3) Let </a:t>
            </a:r>
            <a:r>
              <a:rPr lang="en-IE" b="1" i="1" dirty="0" smtClean="0"/>
              <a:t>T</a:t>
            </a:r>
            <a:r>
              <a:rPr lang="en-IE" dirty="0" smtClean="0"/>
              <a:t> be a tree with </a:t>
            </a:r>
            <a:r>
              <a:rPr lang="en-IE" b="1" i="1" dirty="0" smtClean="0"/>
              <a:t>n</a:t>
            </a:r>
            <a:r>
              <a:rPr lang="en-IE" dirty="0" smtClean="0"/>
              <a:t> vertices. Then </a:t>
            </a:r>
            <a:r>
              <a:rPr lang="en-IE" b="1" i="1" dirty="0" smtClean="0"/>
              <a:t>T</a:t>
            </a:r>
            <a:r>
              <a:rPr lang="en-IE" dirty="0" smtClean="0"/>
              <a:t> has </a:t>
            </a:r>
            <a:r>
              <a:rPr lang="en-IE" b="1" i="1" dirty="0" smtClean="0"/>
              <a:t>n − 1</a:t>
            </a:r>
            <a:r>
              <a:rPr lang="en-IE" dirty="0" smtClean="0"/>
              <a:t> edges.</a:t>
            </a:r>
            <a:endParaRPr lang="en-IE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Trees : Properties of Trees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E" b="1" dirty="0" smtClean="0"/>
              <a:t>4) Spanning </a:t>
            </a:r>
            <a:r>
              <a:rPr lang="en-IE" b="1" dirty="0" err="1" smtClean="0"/>
              <a:t>Subgraphs</a:t>
            </a:r>
            <a:endParaRPr lang="en-IE" b="1" dirty="0" smtClean="0"/>
          </a:p>
          <a:p>
            <a:pPr>
              <a:buNone/>
            </a:pPr>
            <a:r>
              <a:rPr lang="en-IE" dirty="0" smtClean="0"/>
              <a:t>The graph H is a </a:t>
            </a:r>
            <a:r>
              <a:rPr lang="en-IE" b="1" dirty="0" err="1" smtClean="0"/>
              <a:t>subgraph</a:t>
            </a:r>
            <a:r>
              <a:rPr lang="en-IE" b="1" dirty="0" smtClean="0"/>
              <a:t> </a:t>
            </a:r>
            <a:r>
              <a:rPr lang="en-IE" dirty="0" smtClean="0"/>
              <a:t>of a graph G if H’s vertices are a subset of the G’s</a:t>
            </a:r>
          </a:p>
          <a:p>
            <a:pPr>
              <a:buNone/>
            </a:pPr>
            <a:r>
              <a:rPr lang="en-IE" dirty="0" smtClean="0"/>
              <a:t>vertex, its edges are a subset of the edge set of G, and each edge of H has the</a:t>
            </a:r>
          </a:p>
          <a:p>
            <a:pPr>
              <a:buNone/>
            </a:pPr>
            <a:r>
              <a:rPr lang="en-IE" dirty="0" smtClean="0"/>
              <a:t>same end-vertices in </a:t>
            </a:r>
            <a:r>
              <a:rPr lang="en-IE" dirty="0" smtClean="0"/>
              <a:t>G</a:t>
            </a:r>
            <a:r>
              <a:rPr lang="en-IE" dirty="0" smtClean="0"/>
              <a:t>.</a:t>
            </a:r>
            <a:endParaRPr lang="en-IE" dirty="0" smtClean="0"/>
          </a:p>
          <a:p>
            <a:pPr>
              <a:buNone/>
            </a:pPr>
            <a:r>
              <a:rPr lang="en-IE" dirty="0" smtClean="0"/>
              <a:t>H is called a </a:t>
            </a:r>
            <a:r>
              <a:rPr lang="en-IE" b="1" dirty="0" err="1" smtClean="0"/>
              <a:t>spanning subgraph</a:t>
            </a:r>
            <a:r>
              <a:rPr lang="en-IE" b="1" dirty="0" smtClean="0"/>
              <a:t> </a:t>
            </a:r>
            <a:r>
              <a:rPr lang="en-IE" dirty="0" smtClean="0"/>
              <a:t>of G if the vertices of H are the </a:t>
            </a:r>
            <a:r>
              <a:rPr lang="en-IE" b="1" dirty="0" smtClean="0"/>
              <a:t>same</a:t>
            </a:r>
            <a:r>
              <a:rPr lang="en-IE" dirty="0" smtClean="0"/>
              <a:t> as the </a:t>
            </a:r>
          </a:p>
          <a:p>
            <a:pPr>
              <a:buNone/>
            </a:pPr>
            <a:r>
              <a:rPr lang="en-IE" dirty="0" smtClean="0"/>
              <a:t>vertices of G.</a:t>
            </a:r>
          </a:p>
          <a:p>
            <a:pPr>
              <a:buNone/>
            </a:pPr>
            <a:endParaRPr lang="en-IE" i="1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Trees : Properties of Trees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E" b="1" dirty="0" smtClean="0"/>
              <a:t>5) Spanning Trees</a:t>
            </a:r>
          </a:p>
          <a:p>
            <a:pPr>
              <a:buNone/>
            </a:pPr>
            <a:r>
              <a:rPr lang="en-IE" dirty="0" smtClean="0"/>
              <a:t>If H is a spanning </a:t>
            </a:r>
            <a:r>
              <a:rPr lang="en-IE" dirty="0" err="1" smtClean="0"/>
              <a:t>subgraph</a:t>
            </a:r>
            <a:r>
              <a:rPr lang="en-IE" dirty="0" smtClean="0"/>
              <a:t> which is also a tree, then H is said to be a spanning </a:t>
            </a:r>
          </a:p>
          <a:p>
            <a:pPr>
              <a:buNone/>
            </a:pPr>
            <a:r>
              <a:rPr lang="en-IE" dirty="0" smtClean="0"/>
              <a:t>tree of G. (G does not need to be a tree)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Trees : Properties of Trees  2008  Zone A Q9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l="16372" t="25904" r="20290" b="26707"/>
          <a:stretch>
            <a:fillRect/>
          </a:stretch>
        </p:blipFill>
        <p:spPr bwMode="auto">
          <a:xfrm>
            <a:off x="618186" y="1493949"/>
            <a:ext cx="7006169" cy="4318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Trees : Properties of Trees  2008  Zone A Q9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l="20151" t="36442" r="71259" b="44779"/>
          <a:stretch>
            <a:fillRect/>
          </a:stretch>
        </p:blipFill>
        <p:spPr bwMode="auto">
          <a:xfrm>
            <a:off x="502276" y="1918952"/>
            <a:ext cx="927278" cy="20606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Trees : Properties of Trees  2008  Zone A Q9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Part IV</a:t>
            </a:r>
          </a:p>
          <a:p>
            <a:r>
              <a:rPr lang="en-IE" dirty="0" smtClean="0"/>
              <a:t>Examiner’s Commentaries : Then it is a question of adding another vertex and edge to each of these in all possible places and finally eliminating the isomorphic ones to do part (iv).</a:t>
            </a:r>
          </a:p>
          <a:p>
            <a:endParaRPr lang="en-IE" dirty="0" smtClean="0"/>
          </a:p>
          <a:p>
            <a:r>
              <a:rPr lang="en-IE" dirty="0" smtClean="0"/>
              <a:t>Simpler Exercise (2006 Q9)</a:t>
            </a:r>
            <a:endParaRPr lang="en-I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28636" t="43225" r="17608" b="45152"/>
          <a:stretch>
            <a:fillRect/>
          </a:stretch>
        </p:blipFill>
        <p:spPr bwMode="auto">
          <a:xfrm>
            <a:off x="347728" y="3812146"/>
            <a:ext cx="8577331" cy="13909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UBLISH_TITLE" val="master_hdape_v1"/>
  <p:tag name="ARTICULATE_PUBLISH_PATH" val="T:\0_re&amp;de\michelle\Presentation6"/>
  <p:tag name="ARTICULATE_LOGO" val="placeholder_logo.swf"/>
  <p:tag name="ARTICULATE_PRESENTER" val="Joan Hanrahan"/>
  <p:tag name="ARTICULATE_PRESENTER_GUID" val="70A36F8ADBAF"/>
  <p:tag name="ARTICULATE_LMS" val="0"/>
  <p:tag name="ARTICULATE_TEMPLATE_GUID" val="1a000000-6000-0000-b000-000000000001"/>
  <p:tag name="LAUNCHINNEWWINDOW" val="0"/>
  <p:tag name="LASTPUBLISHED" val="T:\0_re&amp;de\michelle\Presentation6\master_hdape_v1\player.html"/>
  <p:tag name="ARTICULATE_PRESENTER_VERSION" val="6"/>
  <p:tag name="LMS_PUBLISH" val="No"/>
  <p:tag name="ARTICULATE_TEMPLATE" val="Corporate Communications"/>
  <p:tag name="PRESENTER_PREVIEW_START" val="6"/>
  <p:tag name="PRESENTER_PREVIEW_END" val="8"/>
  <p:tag name="PRESENTER_PREVIEW_MODE" val="0"/>
  <p:tag name="ARTICULATE_PROJECT_OPEN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NAV" val="6"/>
  <p:tag name="ARTICULATE_SLIDE_GUID" val="204d259b-528a-48cc-b650-e00b36730275"/>
  <p:tag name="ARTICULATE_SLIDE_PAUSE" val="0"/>
</p:tagLst>
</file>

<file path=ppt/theme/theme1.xml><?xml version="1.0" encoding="utf-8"?>
<a:theme xmlns:a="http://schemas.openxmlformats.org/drawingml/2006/main" name="1_master_ppe_titl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pe_info_blu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3204</TotalTime>
  <Words>547</Words>
  <Application>Microsoft Office PowerPoint</Application>
  <PresentationFormat>On-screen Show (4:3)</PresentationFormat>
  <Paragraphs>80</Paragraphs>
  <Slides>29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29</vt:i4>
      </vt:variant>
    </vt:vector>
  </HeadingPairs>
  <TitlesOfParts>
    <vt:vector size="31" baseType="lpstr">
      <vt:lpstr>1_master_ppe_title</vt:lpstr>
      <vt:lpstr>ppe_info_blue</vt:lpstr>
      <vt:lpstr>Slide 1</vt:lpstr>
      <vt:lpstr>Online Tutorial 4</vt:lpstr>
      <vt:lpstr>Trees</vt:lpstr>
      <vt:lpstr>Trees : Properties of Trees</vt:lpstr>
      <vt:lpstr>Trees : Properties of Trees</vt:lpstr>
      <vt:lpstr>Trees : Properties of Trees</vt:lpstr>
      <vt:lpstr>Trees : Properties of Trees  2008  Zone A Q9</vt:lpstr>
      <vt:lpstr>Trees : Properties of Trees  2008  Zone A Q9</vt:lpstr>
      <vt:lpstr>Trees : Properties of Trees  2008  Zone A Q9</vt:lpstr>
      <vt:lpstr>Trees : Properties of Trees  2006  Zone A Q9</vt:lpstr>
      <vt:lpstr>Trees : Properties of Trees</vt:lpstr>
      <vt:lpstr>Trees : Properties of Trees</vt:lpstr>
      <vt:lpstr>Trees : Properties of Trees (2005)</vt:lpstr>
      <vt:lpstr>Trees : Properties of Trees</vt:lpstr>
      <vt:lpstr>Trees : Properties of Trees</vt:lpstr>
      <vt:lpstr>Trees : Rooted Trees and Binary Trees</vt:lpstr>
      <vt:lpstr>Binary Search Tree</vt:lpstr>
      <vt:lpstr>Binary Search Tree</vt:lpstr>
      <vt:lpstr>Trees : Binary Search Trees</vt:lpstr>
      <vt:lpstr>Trees : Binary Search Trees (2011 Zone B)</vt:lpstr>
      <vt:lpstr>Trees : Binary Search Trees</vt:lpstr>
      <vt:lpstr>Trees : Binary Search Trees (2004)</vt:lpstr>
      <vt:lpstr>Trees : Binary Search Trees</vt:lpstr>
      <vt:lpstr>Trees : Binary Search Trees</vt:lpstr>
      <vt:lpstr>Trees : Binary Search Trees (2006)</vt:lpstr>
      <vt:lpstr>Trees : Binary Search Trees</vt:lpstr>
      <vt:lpstr>Trees : Binary Search Trees</vt:lpstr>
      <vt:lpstr>Trees : Binary Search Trees </vt:lpstr>
      <vt:lpstr>Trees : Binary Search Trees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Bernard Neary</dc:creator>
  <cp:lastModifiedBy>Kevin</cp:lastModifiedBy>
  <cp:revision>325</cp:revision>
  <dcterms:created xsi:type="dcterms:W3CDTF">2009-08-17T15:34:05Z</dcterms:created>
  <dcterms:modified xsi:type="dcterms:W3CDTF">2014-03-23T19:32:22Z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UseProject">
    <vt:lpwstr>1</vt:lpwstr>
  </property>
  <property fmtid="{D5CDD505-2E9C-101B-9397-08002B2CF9AE}" pid="3" name="ArticulatePath">
    <vt:lpwstr>master_hdape</vt:lpwstr>
  </property>
  <property fmtid="{D5CDD505-2E9C-101B-9397-08002B2CF9AE}" pid="4" name="ArticulateGUID">
    <vt:lpwstr>8B1B0374-F205-4E32-A808-26FA348D0141</vt:lpwstr>
  </property>
  <property fmtid="{D5CDD505-2E9C-101B-9397-08002B2CF9AE}" pid="5" name="ArticulateProjectFull">
    <vt:lpwstr>O:\DES\dev_templates\COACT\1_master_powerpoint\ppe\master_ppe_v1w.ppta</vt:lpwstr>
  </property>
</Properties>
</file>