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tags/tag2.xml" ContentType="application/vnd.openxmlformats-officedocument.presentationml.tags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86"/>
  </p:notesMasterIdLst>
  <p:sldIdLst>
    <p:sldId id="275" r:id="rId3"/>
    <p:sldId id="261" r:id="rId4"/>
    <p:sldId id="310" r:id="rId5"/>
    <p:sldId id="350" r:id="rId6"/>
    <p:sldId id="351" r:id="rId7"/>
    <p:sldId id="311" r:id="rId8"/>
    <p:sldId id="312" r:id="rId9"/>
    <p:sldId id="314" r:id="rId10"/>
    <p:sldId id="318" r:id="rId11"/>
    <p:sldId id="352" r:id="rId12"/>
    <p:sldId id="353" r:id="rId13"/>
    <p:sldId id="315" r:id="rId14"/>
    <p:sldId id="316" r:id="rId15"/>
    <p:sldId id="317" r:id="rId16"/>
    <p:sldId id="354" r:id="rId17"/>
    <p:sldId id="355" r:id="rId18"/>
    <p:sldId id="305" r:id="rId19"/>
    <p:sldId id="306" r:id="rId20"/>
    <p:sldId id="307" r:id="rId21"/>
    <p:sldId id="308" r:id="rId22"/>
    <p:sldId id="309" r:id="rId23"/>
    <p:sldId id="282" r:id="rId24"/>
    <p:sldId id="285" r:id="rId25"/>
    <p:sldId id="286" r:id="rId26"/>
    <p:sldId id="356" r:id="rId27"/>
    <p:sldId id="357" r:id="rId28"/>
    <p:sldId id="276" r:id="rId29"/>
    <p:sldId id="287" r:id="rId30"/>
    <p:sldId id="283" r:id="rId31"/>
    <p:sldId id="284" r:id="rId32"/>
    <p:sldId id="344" r:id="rId33"/>
    <p:sldId id="358" r:id="rId34"/>
    <p:sldId id="359" r:id="rId35"/>
    <p:sldId id="345" r:id="rId36"/>
    <p:sldId id="346" r:id="rId37"/>
    <p:sldId id="347" r:id="rId38"/>
    <p:sldId id="348" r:id="rId39"/>
    <p:sldId id="349" r:id="rId40"/>
    <p:sldId id="288" r:id="rId41"/>
    <p:sldId id="289" r:id="rId42"/>
    <p:sldId id="291" r:id="rId43"/>
    <p:sldId id="290" r:id="rId44"/>
    <p:sldId id="362" r:id="rId45"/>
    <p:sldId id="363" r:id="rId46"/>
    <p:sldId id="319" r:id="rId47"/>
    <p:sldId id="320" r:id="rId48"/>
    <p:sldId id="321" r:id="rId49"/>
    <p:sldId id="322" r:id="rId50"/>
    <p:sldId id="360" r:id="rId51"/>
    <p:sldId id="361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31" r:id="rId61"/>
    <p:sldId id="332" r:id="rId62"/>
    <p:sldId id="333" r:id="rId63"/>
    <p:sldId id="334" r:id="rId64"/>
    <p:sldId id="335" r:id="rId65"/>
    <p:sldId id="366" r:id="rId66"/>
    <p:sldId id="367" r:id="rId67"/>
    <p:sldId id="336" r:id="rId68"/>
    <p:sldId id="337" r:id="rId69"/>
    <p:sldId id="364" r:id="rId70"/>
    <p:sldId id="365" r:id="rId71"/>
    <p:sldId id="338" r:id="rId72"/>
    <p:sldId id="339" r:id="rId73"/>
    <p:sldId id="340" r:id="rId74"/>
    <p:sldId id="341" r:id="rId75"/>
    <p:sldId id="342" r:id="rId76"/>
    <p:sldId id="343" r:id="rId77"/>
    <p:sldId id="292" r:id="rId78"/>
    <p:sldId id="293" r:id="rId79"/>
    <p:sldId id="295" r:id="rId80"/>
    <p:sldId id="294" r:id="rId81"/>
    <p:sldId id="296" r:id="rId82"/>
    <p:sldId id="297" r:id="rId83"/>
    <p:sldId id="278" r:id="rId84"/>
    <p:sldId id="279" r:id="rId85"/>
  </p:sldIdLst>
  <p:sldSz cx="9144000" cy="6858000" type="screen4x3"/>
  <p:notesSz cx="6858000" cy="9144000"/>
  <p:custDataLst>
    <p:tags r:id="rId8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233A"/>
    <a:srgbClr val="96969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1734" y="-948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tags" Target="tags/tag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8ED1C1-3184-4F43-B8C5-ABEE1AD73C32}" type="datetimeFigureOut">
              <a:rPr lang="en-US"/>
              <a:pPr>
                <a:defRPr/>
              </a:pPr>
              <a:t>2/17/2015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706D71-F5BC-4AC2-86A5-395B1C3267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41186392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82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83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3973513" y="3778250"/>
            <a:ext cx="2025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3200" dirty="0">
                <a:latin typeface="+mj-lt"/>
              </a:rPr>
              <a:t>Computing</a:t>
            </a:r>
            <a:endParaRPr lang="en-IE" sz="3200" dirty="0">
              <a:latin typeface="+mj-lt"/>
              <a:cs typeface="+mn-cs"/>
            </a:endParaRP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j-lt"/>
                <a:cs typeface="Arial" pitchFamily="34" charset="0"/>
              </a:rPr>
              <a:t>Tutor : </a:t>
            </a:r>
            <a:r>
              <a:rPr lang="en-IE" sz="2000" dirty="0">
                <a:latin typeface="+mj-lt"/>
                <a:cs typeface="Arial" pitchFamily="34" charset="0"/>
              </a:rPr>
              <a:t>Kevin O’Brien</a:t>
            </a:r>
            <a:endParaRPr lang="en-GB" sz="2000" dirty="0">
              <a:latin typeface="+mj-lt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 dirty="0">
                <a:latin typeface="+mj-lt"/>
              </a:rPr>
              <a:t>Tutorial: </a:t>
            </a:r>
            <a:r>
              <a:rPr lang="en-IE" sz="2000" dirty="0">
                <a:latin typeface="+mj-lt"/>
              </a:rPr>
              <a:t>Maths for Computing</a:t>
            </a:r>
            <a:endParaRPr lang="en-IE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5B00EA-5CDD-4C14-AA08-0030FCE48790}" type="datetimeFigureOut">
              <a:rPr lang="en-IE" smtClean="0"/>
              <a:pPr/>
              <a:t>17/02/2015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137FA7-32F6-40BF-BC90-04DBF6BB1FF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256548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49225" y="201613"/>
            <a:ext cx="63166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IE" dirty="0">
                <a:latin typeface="Calibri" pitchFamily="34" charset="0"/>
                <a:cs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  <p:sldLayoutId id="2147484196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Functions and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use of the term "relation" is often used to refer to </a:t>
            </a:r>
            <a:r>
              <a:rPr lang="en-IE" i="1" dirty="0"/>
              <a:t>binary relations</a:t>
            </a:r>
            <a:r>
              <a:rPr lang="en-IE" dirty="0"/>
              <a:t>, where the set of all the starting points is called the </a:t>
            </a:r>
            <a:r>
              <a:rPr lang="en-IE" i="1" dirty="0"/>
              <a:t>domain</a:t>
            </a:r>
            <a:r>
              <a:rPr lang="en-IE" dirty="0"/>
              <a:t> and the set of the ending points is the </a:t>
            </a:r>
            <a:r>
              <a:rPr lang="en-IE" i="1" dirty="0"/>
              <a:t>range</a:t>
            </a:r>
            <a:r>
              <a:rPr lang="en-IE" dirty="0"/>
              <a:t>. </a:t>
            </a:r>
          </a:p>
          <a:p>
            <a:r>
              <a:rPr lang="en-IE" dirty="0"/>
              <a:t>An example for such a relation might be a </a:t>
            </a:r>
            <a:r>
              <a:rPr lang="en-IE" b="1" i="1" dirty="0"/>
              <a:t>function</a:t>
            </a:r>
            <a:r>
              <a:rPr lang="en-IE" dirty="0"/>
              <a:t>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xmlns="" val="1687442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Types of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Relations can be </a:t>
            </a:r>
            <a:r>
              <a:rPr lang="en-IE" b="1" i="1" dirty="0"/>
              <a:t>reflexive</a:t>
            </a:r>
            <a:r>
              <a:rPr lang="en-IE" dirty="0"/>
              <a:t>. One example of a reflexive relation is "</a:t>
            </a:r>
            <a:r>
              <a:rPr lang="en-IE" i="1" dirty="0"/>
              <a:t>is equal to</a:t>
            </a:r>
            <a:r>
              <a:rPr lang="en-IE" dirty="0"/>
              <a:t>". X "is equal to" X.</a:t>
            </a:r>
          </a:p>
          <a:p>
            <a:r>
              <a:rPr lang="en-IE" dirty="0"/>
              <a:t>Relations can be </a:t>
            </a:r>
            <a:r>
              <a:rPr lang="en-IE" b="1" i="1" dirty="0"/>
              <a:t>symmetric</a:t>
            </a:r>
            <a:r>
              <a:rPr lang="en-IE" dirty="0"/>
              <a:t>. One example of a symmetric relation is again "</a:t>
            </a:r>
            <a:r>
              <a:rPr lang="en-IE" i="1" dirty="0"/>
              <a:t>is equal to</a:t>
            </a:r>
            <a:r>
              <a:rPr lang="en-IE" dirty="0"/>
              <a:t>". If X "is equal to" Y, then we can say Y "</a:t>
            </a:r>
            <a:r>
              <a:rPr lang="en-IE" i="1" dirty="0"/>
              <a:t>is equal to</a:t>
            </a:r>
            <a:r>
              <a:rPr lang="en-IE" dirty="0"/>
              <a:t>" X.</a:t>
            </a:r>
          </a:p>
          <a:p>
            <a:r>
              <a:rPr lang="en-IE" dirty="0"/>
              <a:t>Relations can be </a:t>
            </a:r>
            <a:r>
              <a:rPr lang="en-IE" b="1" i="1" dirty="0"/>
              <a:t>transitive</a:t>
            </a:r>
            <a:r>
              <a:rPr lang="en-IE" dirty="0"/>
              <a:t>. One example of a transitive relation is "</a:t>
            </a:r>
            <a:r>
              <a:rPr lang="en-IE" i="1" dirty="0"/>
              <a:t>smaller-than</a:t>
            </a:r>
            <a:r>
              <a:rPr lang="en-IE" dirty="0"/>
              <a:t>". If X "is smaller than" Y, and Y is "</a:t>
            </a:r>
            <a:r>
              <a:rPr lang="en-IE" i="1" dirty="0"/>
              <a:t>smaller than</a:t>
            </a:r>
            <a:r>
              <a:rPr lang="en-IE" dirty="0"/>
              <a:t>" Z, then X "</a:t>
            </a:r>
            <a:r>
              <a:rPr lang="en-IE" i="1" dirty="0"/>
              <a:t>is smaller than</a:t>
            </a:r>
            <a:r>
              <a:rPr lang="en-IE" dirty="0"/>
              <a:t>" Z.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xmlns="" val="286859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Types of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dirty="0"/>
              <a:t>Let </a:t>
            </a:r>
            <a:r>
              <a:rPr lang="en-IE" b="1" i="1" dirty="0"/>
              <a:t>R</a:t>
            </a:r>
            <a:r>
              <a:rPr lang="en-IE" dirty="0"/>
              <a:t> be a relation defined on a set </a:t>
            </a:r>
            <a:r>
              <a:rPr lang="en-IE" b="1" i="1" dirty="0"/>
              <a:t>S</a:t>
            </a:r>
            <a:r>
              <a:rPr lang="en-IE" dirty="0"/>
              <a:t>. </a:t>
            </a:r>
            <a:endParaRPr lang="en-IE" dirty="0" smtClean="0"/>
          </a:p>
          <a:p>
            <a:pPr>
              <a:buNone/>
            </a:pPr>
            <a:r>
              <a:rPr lang="en-IE" dirty="0" smtClean="0"/>
              <a:t>We say that </a:t>
            </a:r>
            <a:r>
              <a:rPr lang="en-IE" b="1" i="1" dirty="0"/>
              <a:t>R</a:t>
            </a:r>
            <a:r>
              <a:rPr lang="en-IE" dirty="0"/>
              <a:t> is:</a:t>
            </a:r>
          </a:p>
          <a:p>
            <a:r>
              <a:rPr lang="en-IE" dirty="0"/>
              <a:t>reflexive if for all </a:t>
            </a:r>
            <a:r>
              <a:rPr lang="en-IE" b="1" i="1" dirty="0"/>
              <a:t>x ∈ S</a:t>
            </a:r>
            <a:r>
              <a:rPr lang="en-IE" dirty="0"/>
              <a:t>, we have </a:t>
            </a:r>
            <a:r>
              <a:rPr lang="en-IE" b="1" i="1" dirty="0" err="1"/>
              <a:t>xRx</a:t>
            </a:r>
            <a:r>
              <a:rPr lang="en-IE" dirty="0"/>
              <a:t>.</a:t>
            </a:r>
          </a:p>
          <a:p>
            <a:r>
              <a:rPr lang="en-IE" dirty="0"/>
              <a:t>symmetric if for all </a:t>
            </a:r>
            <a:r>
              <a:rPr lang="en-IE" b="1" i="1" dirty="0"/>
              <a:t>x, y ∈ S </a:t>
            </a:r>
            <a:r>
              <a:rPr lang="en-IE" dirty="0"/>
              <a:t>such that </a:t>
            </a:r>
            <a:r>
              <a:rPr lang="en-IE" b="1" i="1" dirty="0" err="1"/>
              <a:t>xRy</a:t>
            </a:r>
            <a:r>
              <a:rPr lang="en-IE" dirty="0"/>
              <a:t>, we have </a:t>
            </a:r>
            <a:r>
              <a:rPr lang="en-IE" b="1" i="1" dirty="0" err="1"/>
              <a:t>yRx</a:t>
            </a:r>
            <a:r>
              <a:rPr lang="en-IE" dirty="0"/>
              <a:t>.</a:t>
            </a:r>
          </a:p>
          <a:p>
            <a:r>
              <a:rPr lang="en-IE" dirty="0"/>
              <a:t>transitive if for all </a:t>
            </a:r>
            <a:r>
              <a:rPr lang="en-IE" b="1" i="1" dirty="0"/>
              <a:t>x, y, z ∈ S </a:t>
            </a:r>
            <a:r>
              <a:rPr lang="en-IE" dirty="0"/>
              <a:t>such that </a:t>
            </a:r>
            <a:r>
              <a:rPr lang="en-IE" b="1" i="1" dirty="0" err="1"/>
              <a:t>xRy</a:t>
            </a:r>
            <a:r>
              <a:rPr lang="en-IE" dirty="0"/>
              <a:t> and </a:t>
            </a:r>
            <a:r>
              <a:rPr lang="en-IE" b="1" i="1" dirty="0" err="1"/>
              <a:t>yRz</a:t>
            </a:r>
            <a:r>
              <a:rPr lang="en-IE" dirty="0"/>
              <a:t>, we have </a:t>
            </a:r>
            <a:r>
              <a:rPr lang="en-IE" b="1" i="1" dirty="0" err="1"/>
              <a:t>xRz</a:t>
            </a:r>
            <a:r>
              <a:rPr lang="en-IE" dirty="0"/>
              <a:t>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xmlns="" val="3736410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Neighbours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Discuss whether or not the following relations are reflexive, symmetric and transitive.</a:t>
            </a:r>
          </a:p>
          <a:p>
            <a:pPr marL="514350" indent="-514350">
              <a:buAutoNum type="arabicParenR"/>
            </a:pPr>
            <a:r>
              <a:rPr lang="en-IE" dirty="0" smtClean="0"/>
              <a:t>.... is a next door neighbour of....</a:t>
            </a:r>
          </a:p>
          <a:p>
            <a:pPr marL="514350" indent="-514350">
              <a:buAutoNum type="arabicParenR"/>
            </a:pPr>
            <a:r>
              <a:rPr lang="en-IE" dirty="0" smtClean="0"/>
              <a:t>.... is a neighbour of....</a:t>
            </a:r>
          </a:p>
          <a:p>
            <a:pPr marL="514350" indent="-514350">
              <a:buAutoNum type="arabicParenR"/>
            </a:pPr>
            <a:r>
              <a:rPr lang="en-IE" dirty="0" smtClean="0"/>
              <a:t>.... lives on the same street as.....</a:t>
            </a:r>
          </a:p>
          <a:p>
            <a:pPr marL="514350" indent="-514350">
              <a:buAutoNum type="arabicParenR"/>
            </a:pPr>
            <a:endParaRPr lang="en-IE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278916252"/>
              </p:ext>
            </p:extLst>
          </p:nvPr>
        </p:nvGraphicFramePr>
        <p:xfrm>
          <a:off x="457200" y="3915176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09093">
                <a:tc>
                  <a:txBody>
                    <a:bodyPr/>
                    <a:lstStyle/>
                    <a:p>
                      <a:r>
                        <a:rPr lang="en-IE" b="1" i="1" dirty="0" smtClean="0"/>
                        <a:t>Name </a:t>
                      </a:r>
                      <a:endParaRPr lang="en-IE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i="1" dirty="0" smtClean="0"/>
                        <a:t>Address</a:t>
                      </a:r>
                      <a:endParaRPr lang="en-IE" b="1" i="1" dirty="0"/>
                    </a:p>
                  </a:txBody>
                  <a:tcPr/>
                </a:tc>
              </a:tr>
              <a:tr h="309093">
                <a:tc>
                  <a:txBody>
                    <a:bodyPr/>
                    <a:lstStyle/>
                    <a:p>
                      <a:r>
                        <a:rPr lang="en-IE" b="1" i="1" dirty="0" smtClean="0"/>
                        <a:t>Ann</a:t>
                      </a:r>
                      <a:endParaRPr lang="en-IE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i="1" dirty="0" smtClean="0"/>
                        <a:t>No. 1  O’Brien St</a:t>
                      </a:r>
                      <a:endParaRPr lang="en-IE" b="1" i="1" dirty="0"/>
                    </a:p>
                  </a:txBody>
                  <a:tcPr/>
                </a:tc>
              </a:tr>
              <a:tr h="309093">
                <a:tc>
                  <a:txBody>
                    <a:bodyPr/>
                    <a:lstStyle/>
                    <a:p>
                      <a:r>
                        <a:rPr lang="en-IE" b="1" i="1" dirty="0" smtClean="0"/>
                        <a:t>Barry </a:t>
                      </a:r>
                      <a:endParaRPr lang="en-IE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i="1" dirty="0" smtClean="0"/>
                        <a:t>No.</a:t>
                      </a:r>
                      <a:r>
                        <a:rPr lang="en-IE" b="1" i="1" baseline="0" dirty="0" smtClean="0"/>
                        <a:t> 2  O’Brien St</a:t>
                      </a:r>
                      <a:endParaRPr lang="en-IE" b="1" i="1" dirty="0"/>
                    </a:p>
                  </a:txBody>
                  <a:tcPr/>
                </a:tc>
              </a:tr>
              <a:tr h="309093">
                <a:tc>
                  <a:txBody>
                    <a:bodyPr/>
                    <a:lstStyle/>
                    <a:p>
                      <a:r>
                        <a:rPr lang="en-IE" b="1" i="1" dirty="0" err="1" smtClean="0"/>
                        <a:t>Colm</a:t>
                      </a:r>
                      <a:endParaRPr lang="en-IE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i="1" dirty="0" smtClean="0"/>
                        <a:t>No. 3 </a:t>
                      </a:r>
                      <a:r>
                        <a:rPr lang="en-IE" b="1" i="1" baseline="0" dirty="0" smtClean="0"/>
                        <a:t> O’Brien St</a:t>
                      </a:r>
                      <a:endParaRPr lang="en-IE" b="1" i="1" dirty="0"/>
                    </a:p>
                  </a:txBody>
                  <a:tcPr/>
                </a:tc>
              </a:tr>
              <a:tr h="309093">
                <a:tc>
                  <a:txBody>
                    <a:bodyPr/>
                    <a:lstStyle/>
                    <a:p>
                      <a:r>
                        <a:rPr lang="en-IE" b="1" i="1" dirty="0" smtClean="0"/>
                        <a:t>Deirdre</a:t>
                      </a:r>
                      <a:endParaRPr lang="en-IE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i="1" dirty="0" smtClean="0"/>
                        <a:t>No. 4  O’Brien St</a:t>
                      </a:r>
                      <a:endParaRPr lang="en-IE" b="1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18601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Relations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E" dirty="0" smtClean="0"/>
              <a:t>In a tournament with four players A, B, C, D every player plays</a:t>
            </a:r>
          </a:p>
          <a:p>
            <a:pPr>
              <a:buNone/>
            </a:pPr>
            <a:r>
              <a:rPr lang="en-IE" dirty="0" smtClean="0"/>
              <a:t>every other player exactly once, although B and D have not</a:t>
            </a:r>
          </a:p>
          <a:p>
            <a:pPr>
              <a:buNone/>
            </a:pPr>
            <a:r>
              <a:rPr lang="en-IE" dirty="0" smtClean="0"/>
              <a:t>played each other yet. The results are as follows:</a:t>
            </a:r>
          </a:p>
          <a:p>
            <a:pPr>
              <a:buNone/>
            </a:pPr>
            <a:endParaRPr lang="en-IE" dirty="0" smtClean="0"/>
          </a:p>
          <a:p>
            <a:r>
              <a:rPr lang="en-IE" dirty="0" smtClean="0"/>
              <a:t>A beats B and C</a:t>
            </a:r>
          </a:p>
          <a:p>
            <a:r>
              <a:rPr lang="en-IE" dirty="0" smtClean="0"/>
              <a:t>B beats C</a:t>
            </a:r>
          </a:p>
          <a:p>
            <a:r>
              <a:rPr lang="en-IE" dirty="0" smtClean="0"/>
              <a:t>D beats A and C.</a:t>
            </a:r>
          </a:p>
          <a:p>
            <a:pPr>
              <a:buNone/>
            </a:pPr>
            <a:endParaRPr lang="en-IE" dirty="0"/>
          </a:p>
          <a:p>
            <a:pPr>
              <a:buNone/>
            </a:pPr>
            <a:r>
              <a:rPr lang="en-IE" dirty="0" smtClean="0"/>
              <a:t>Draw a digraph to model this information. Explain what the</a:t>
            </a:r>
          </a:p>
          <a:p>
            <a:pPr>
              <a:buNone/>
            </a:pPr>
            <a:r>
              <a:rPr lang="en-IE" dirty="0" smtClean="0"/>
              <a:t>vertices of the digraph represent and what an arc from one</a:t>
            </a:r>
          </a:p>
          <a:p>
            <a:pPr>
              <a:buNone/>
            </a:pPr>
            <a:r>
              <a:rPr lang="en-IE" dirty="0" smtClean="0"/>
              <a:t>vertex to another represents.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xmlns="" val="1494864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Digraph</a:t>
            </a:r>
            <a:endParaRPr lang="en-I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l="13342" t="43025" r="75024" b="47164"/>
          <a:stretch/>
        </p:blipFill>
        <p:spPr bwMode="auto">
          <a:xfrm>
            <a:off x="1481071" y="2034860"/>
            <a:ext cx="5962918" cy="3142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3837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Digraphs and Relations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>
              <a:buNone/>
            </a:pPr>
            <a:r>
              <a:rPr lang="en-GB" b="1" u="sng" dirty="0" smtClean="0">
                <a:latin typeface="Arial" charset="0"/>
                <a:cs typeface="Arial" charset="0"/>
              </a:rPr>
              <a:t>Directed graphs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Adjacency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Out-degree and In-degree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Directed Paths and Directed Cycles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Relations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i="1" dirty="0" smtClean="0"/>
              <a:t>R</a:t>
            </a:r>
            <a:r>
              <a:rPr lang="en-IE" dirty="0" smtClean="0"/>
              <a:t> is the relation represented by this digraph. </a:t>
            </a:r>
          </a:p>
          <a:p>
            <a:r>
              <a:rPr lang="en-IE" dirty="0" smtClean="0"/>
              <a:t>Determine whether or not </a:t>
            </a:r>
            <a:r>
              <a:rPr lang="en-IE" b="1" i="1" dirty="0" smtClean="0"/>
              <a:t>R</a:t>
            </a:r>
            <a:r>
              <a:rPr lang="en-IE" dirty="0" smtClean="0"/>
              <a:t> is reﬂexive, symmetric or transitive.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xmlns="" val="2564304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Relations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E" dirty="0" smtClean="0"/>
              <a:t>Vertices represent the players. Edges from one</a:t>
            </a:r>
          </a:p>
          <a:p>
            <a:pPr>
              <a:buNone/>
            </a:pPr>
            <a:r>
              <a:rPr lang="en-IE" dirty="0" smtClean="0"/>
              <a:t>vertex to another indicate whether or not they</a:t>
            </a:r>
          </a:p>
          <a:p>
            <a:pPr>
              <a:buNone/>
            </a:pPr>
            <a:r>
              <a:rPr lang="en-IE" dirty="0" smtClean="0"/>
              <a:t>have beaten each other.</a:t>
            </a:r>
          </a:p>
          <a:p>
            <a:endParaRPr lang="en-IE" dirty="0" smtClean="0"/>
          </a:p>
          <a:p>
            <a:r>
              <a:rPr lang="en-IE" dirty="0" smtClean="0"/>
              <a:t>Reflexive – No. </a:t>
            </a:r>
            <a:r>
              <a:rPr lang="en-IE" dirty="0" err="1" smtClean="0"/>
              <a:t>no</a:t>
            </a:r>
            <a:r>
              <a:rPr lang="en-IE" dirty="0" smtClean="0"/>
              <a:t> player beats themselves</a:t>
            </a:r>
          </a:p>
          <a:p>
            <a:r>
              <a:rPr lang="en-IE" dirty="0" smtClean="0"/>
              <a:t>Symmetric – No. Only one player can win a game</a:t>
            </a:r>
          </a:p>
          <a:p>
            <a:r>
              <a:rPr lang="en-IE" dirty="0" smtClean="0"/>
              <a:t>Transitive – No. Matches are independent. Also B may still beat D.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xmlns="" val="1666852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Tournament Example : Digraph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057" t="25904" r="17668" b="56376"/>
          <a:stretch>
            <a:fillRect/>
          </a:stretch>
        </p:blipFill>
        <p:spPr bwMode="auto">
          <a:xfrm>
            <a:off x="706496" y="1679428"/>
            <a:ext cx="6286732" cy="1784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2" cstate="print"/>
          <a:srcRect l="27057" t="43872" r="18174" b="48563"/>
          <a:stretch>
            <a:fillRect/>
          </a:stretch>
        </p:blipFill>
        <p:spPr bwMode="auto">
          <a:xfrm>
            <a:off x="643943" y="3657601"/>
            <a:ext cx="6246253" cy="117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Tournament Example : Digraph</a:t>
            </a:r>
            <a:endParaRPr lang="en-IE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Equivalence Relations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Let R be a relation defined on a set S. </a:t>
            </a:r>
          </a:p>
          <a:p>
            <a:endParaRPr lang="en-IE" dirty="0" smtClean="0"/>
          </a:p>
          <a:p>
            <a:r>
              <a:rPr lang="en-IE" dirty="0" smtClean="0"/>
              <a:t>R is reflexive : If for all x ∈ S, we have </a:t>
            </a:r>
            <a:r>
              <a:rPr lang="en-IE" dirty="0" err="1" smtClean="0"/>
              <a:t>xRx</a:t>
            </a:r>
            <a:endParaRPr lang="en-IE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Equivalence Relations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Let R be a relation defined on a set S. </a:t>
            </a:r>
          </a:p>
          <a:p>
            <a:endParaRPr lang="en-IE" dirty="0" smtClean="0"/>
          </a:p>
          <a:p>
            <a:r>
              <a:rPr lang="en-IE" dirty="0" smtClean="0"/>
              <a:t>R is symmetric  : If for all </a:t>
            </a:r>
            <a:r>
              <a:rPr lang="en-IE" dirty="0" err="1" smtClean="0"/>
              <a:t>x,y</a:t>
            </a:r>
            <a:r>
              <a:rPr lang="en-IE" dirty="0" smtClean="0"/>
              <a:t> ∈ S, such that if we have </a:t>
            </a:r>
            <a:r>
              <a:rPr lang="en-IE" dirty="0" err="1" smtClean="0"/>
              <a:t>xRy</a:t>
            </a:r>
            <a:r>
              <a:rPr lang="en-IE" dirty="0" smtClean="0"/>
              <a:t>, we have </a:t>
            </a:r>
            <a:r>
              <a:rPr lang="en-IE" dirty="0" err="1" smtClean="0"/>
              <a:t>yRx</a:t>
            </a:r>
            <a:r>
              <a:rPr lang="en-IE" dirty="0" smtClean="0"/>
              <a:t>.</a:t>
            </a:r>
            <a:endParaRPr lang="en-IE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Equivalence Relations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Let R be a relation defined on a set S. </a:t>
            </a:r>
          </a:p>
          <a:p>
            <a:endParaRPr lang="en-IE" dirty="0" smtClean="0"/>
          </a:p>
          <a:p>
            <a:r>
              <a:rPr lang="en-IE" dirty="0" smtClean="0"/>
              <a:t>R is transitive : If for all </a:t>
            </a:r>
            <a:r>
              <a:rPr lang="en-IE" dirty="0" err="1" smtClean="0"/>
              <a:t>x,y,z</a:t>
            </a:r>
            <a:r>
              <a:rPr lang="en-IE" dirty="0" smtClean="0"/>
              <a:t> ∈ S, we have </a:t>
            </a:r>
            <a:r>
              <a:rPr lang="en-IE" dirty="0" err="1" smtClean="0"/>
              <a:t>xRy</a:t>
            </a:r>
            <a:r>
              <a:rPr lang="en-IE" dirty="0" smtClean="0"/>
              <a:t> and </a:t>
            </a:r>
            <a:r>
              <a:rPr lang="en-IE" dirty="0" err="1" smtClean="0"/>
              <a:t>yRz</a:t>
            </a:r>
            <a:r>
              <a:rPr lang="en-IE" dirty="0" smtClean="0"/>
              <a:t>, we have </a:t>
            </a:r>
            <a:r>
              <a:rPr lang="en-IE" dirty="0" err="1" smtClean="0"/>
              <a:t>xRz</a:t>
            </a:r>
            <a:r>
              <a:rPr lang="en-IE" dirty="0" smtClean="0"/>
              <a:t>.</a:t>
            </a:r>
            <a:endParaRPr lang="en-IE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Tournament Example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057" t="25904" r="17668" b="56376"/>
          <a:stretch>
            <a:fillRect/>
          </a:stretch>
        </p:blipFill>
        <p:spPr bwMode="auto">
          <a:xfrm>
            <a:off x="706496" y="1679428"/>
            <a:ext cx="6286732" cy="1784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2" cstate="print"/>
          <a:srcRect l="27057" t="51302" r="17668" b="38431"/>
          <a:stretch>
            <a:fillRect/>
          </a:stretch>
        </p:blipFill>
        <p:spPr bwMode="auto">
          <a:xfrm>
            <a:off x="347730" y="3101196"/>
            <a:ext cx="6903076" cy="1470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a digraph?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Short for a “Directed Graph".</a:t>
            </a:r>
          </a:p>
          <a:p>
            <a:r>
              <a:rPr lang="en-IE" dirty="0"/>
              <a:t>A digraph is comprised of vertices and edge (common to all area of graph theory, but edges are directed - often indicated with arrows)</a:t>
            </a:r>
          </a:p>
          <a:p>
            <a:r>
              <a:rPr lang="en-IE" dirty="0"/>
              <a:t>Digraphs are very useful for visualizing </a:t>
            </a:r>
            <a:r>
              <a:rPr lang="en-IE" b="1" i="1" dirty="0"/>
              <a:t>relations</a:t>
            </a:r>
            <a:r>
              <a:rPr lang="en-IE" dirty="0"/>
              <a:t>.</a:t>
            </a:r>
          </a:p>
          <a:p>
            <a:r>
              <a:rPr lang="en-IE" dirty="0"/>
              <a:t>Very useful for a variety of IT applications (e.g. multistate process (behaviour of AI player) and project management).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xmlns="" val="1100805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Tournament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b="1" dirty="0" smtClean="0"/>
              <a:t>Reflexive</a:t>
            </a:r>
          </a:p>
          <a:p>
            <a:pPr>
              <a:buNone/>
            </a:pPr>
            <a:endParaRPr lang="en-IE" b="1" dirty="0" smtClean="0"/>
          </a:p>
          <a:p>
            <a:pPr>
              <a:buNone/>
            </a:pPr>
            <a:endParaRPr lang="en-IE" b="1" dirty="0" smtClean="0"/>
          </a:p>
          <a:p>
            <a:pPr>
              <a:buNone/>
            </a:pPr>
            <a:r>
              <a:rPr lang="en-IE" b="1" dirty="0" smtClean="0"/>
              <a:t>Symmetric</a:t>
            </a:r>
          </a:p>
          <a:p>
            <a:pPr>
              <a:buNone/>
            </a:pPr>
            <a:endParaRPr lang="en-IE" b="1" dirty="0" smtClean="0"/>
          </a:p>
          <a:p>
            <a:pPr>
              <a:buNone/>
            </a:pPr>
            <a:endParaRPr lang="en-IE" b="1" dirty="0" smtClean="0"/>
          </a:p>
          <a:p>
            <a:pPr>
              <a:buNone/>
            </a:pPr>
            <a:endParaRPr lang="en-IE" b="1" dirty="0" smtClean="0"/>
          </a:p>
          <a:p>
            <a:pPr>
              <a:buNone/>
            </a:pPr>
            <a:r>
              <a:rPr lang="en-IE" b="1" dirty="0" smtClean="0"/>
              <a:t>Transitive</a:t>
            </a:r>
            <a:endParaRPr lang="en-IE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Consider the set A = {1,2,3} and the relation: R = {(1,1), (1,2), (2,1),(2,3)}. We draw the digraph and matrix of the relation</a:t>
            </a:r>
            <a:r>
              <a:rPr lang="en-IE" dirty="0" smtClean="0"/>
              <a:t>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xmlns="" val="1882556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Consider the set A = {1,2,3} and the relation: R = {(1,1), (1,2), (2,1),(2,3)}. We draw the digraph and matrix of the relation.</a:t>
            </a:r>
          </a:p>
          <a:p>
            <a:r>
              <a:rPr lang="en-IE" dirty="0"/>
              <a:t>R is not reflexive since 2 is not related to 2. We can interpret the digraph by seeing that there is no arc of length 1 from 2 to 2. Similarly, the 2-2 entry in the matrix is 0</a:t>
            </a:r>
            <a:r>
              <a:rPr lang="en-IE" dirty="0" smtClean="0"/>
              <a:t>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xmlns="" val="3405910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Consider the set A = {1,2,3} and the relation: R = {(1,1), (1,2), (2,1),(2,3)}. We draw the digraph and matrix of the relation.</a:t>
            </a:r>
          </a:p>
          <a:p>
            <a:r>
              <a:rPr lang="en-IE" dirty="0"/>
              <a:t>R is not reflexive since 2 is not related to 2. We can interpret the digraph by seeing that there is no arc of length 1 from 2 to 2. Similarly, the 2-2 entry in the matrix is 0.</a:t>
            </a:r>
          </a:p>
          <a:p>
            <a:r>
              <a:rPr lang="en-IE" dirty="0"/>
              <a:t>R is not symmetric since 2 is related to 3, but 3 is not related to 2. Relate this to digraph and symmetric matrix</a:t>
            </a:r>
            <a:r>
              <a:rPr lang="en-IE" dirty="0" smtClean="0"/>
              <a:t>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xmlns="" val="3070895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Consider the set A = {1,2,3} and the relation: R = {(1,1), (1,2), (2,1),(2,3)}. We draw the digraph and matrix of the relation.</a:t>
            </a:r>
          </a:p>
          <a:p>
            <a:r>
              <a:rPr lang="en-IE" dirty="0"/>
              <a:t>R is not reflexive since 2 is not related to 2. We can interpret the digraph by seeing that there is no arc of length 1 from 2 to 2. Similarly, the 2-2 entry in the matrix is 0.</a:t>
            </a:r>
          </a:p>
          <a:p>
            <a:r>
              <a:rPr lang="en-IE" dirty="0"/>
              <a:t>R is not symmetric since 2 is related to 3, but 3 is not related to 2. Relate this to digraph and symmetric matrix</a:t>
            </a:r>
            <a:r>
              <a:rPr lang="en-IE" dirty="0" smtClean="0"/>
              <a:t>.</a:t>
            </a:r>
          </a:p>
          <a:p>
            <a:r>
              <a:rPr lang="en-IE" dirty="0" smtClean="0"/>
              <a:t>R is not transitive since 1 R 2 and 2 R 3, but 1 is not related to 3. We must check each pair of points. The matrix way is not discussed here.</a:t>
            </a:r>
          </a:p>
          <a:p>
            <a:r>
              <a:rPr lang="en-IE" dirty="0" smtClean="0"/>
              <a:t>R is not </a:t>
            </a:r>
            <a:r>
              <a:rPr lang="en-IE" dirty="0" err="1" smtClean="0"/>
              <a:t>antisymmetric</a:t>
            </a:r>
            <a:r>
              <a:rPr lang="en-IE" dirty="0" smtClean="0"/>
              <a:t> since 1 R 2 and 2 R 1, but 1 is not equal to 2. Thus there should be no double arcs in the digraph of an </a:t>
            </a:r>
            <a:r>
              <a:rPr lang="en-IE" dirty="0" err="1" smtClean="0"/>
              <a:t>antisymmetric</a:t>
            </a:r>
            <a:r>
              <a:rPr lang="en-IE" dirty="0" smtClean="0"/>
              <a:t> relation.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xmlns="" val="411043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Consider the set A = {1,2,3} and the relation: R = {(1,1), (1,2), (2,1),(2,3)}. We draw the digraph and matrix of the relation.</a:t>
            </a:r>
          </a:p>
          <a:p>
            <a:r>
              <a:rPr lang="en-IE" dirty="0"/>
              <a:t>R is not reflexive since 2 is not related to 2. We can interpret the digraph by seeing that there is no arc of length 1 from 2 to 2. Similarly, the 2-2 entry in the matrix is 0.</a:t>
            </a:r>
          </a:p>
          <a:p>
            <a:r>
              <a:rPr lang="en-IE" dirty="0"/>
              <a:t>R is not symmetric since 2 is related to 3, but 3 is not related to 2. Relate this to digraph and symmetric matrix</a:t>
            </a:r>
            <a:r>
              <a:rPr lang="en-IE" dirty="0" smtClean="0"/>
              <a:t>.</a:t>
            </a:r>
          </a:p>
          <a:p>
            <a:r>
              <a:rPr lang="en-IE" dirty="0" smtClean="0"/>
              <a:t>R is not transitive since 1 R 2 and 2 R 3, but 1 is not related to 3. We must check each pair of points. The matrix way is not discussed here.</a:t>
            </a:r>
          </a:p>
        </p:txBody>
      </p:sp>
    </p:spTree>
    <p:extLst>
      <p:ext uri="{BB962C8B-B14F-4D97-AF65-F5344CB8AC3E}">
        <p14:creationId xmlns:p14="http://schemas.microsoft.com/office/powerpoint/2010/main" xmlns="" val="27581145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Relations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Consider the set A = {1,2,3} and the relation: R = {(1,1), (1,2), (2,1),(2,3)}. We draw the digraph and matrix of the relation.</a:t>
            </a:r>
          </a:p>
          <a:p>
            <a:r>
              <a:rPr lang="en-IE" dirty="0"/>
              <a:t>R is not reflexive since 2 is not related to 2. We can interpret the digraph by seeing that there is no arc of length 1 from 2 to 2. Similarly, the 2-2 entry in the matrix is 0.</a:t>
            </a:r>
          </a:p>
          <a:p>
            <a:r>
              <a:rPr lang="en-IE" dirty="0"/>
              <a:t>R is not symmetric since 2 is related to 3, but 3 is not related to 2. Relate this to digraph and symmetric matrix</a:t>
            </a:r>
            <a:r>
              <a:rPr lang="en-IE" dirty="0" smtClean="0"/>
              <a:t>.</a:t>
            </a:r>
          </a:p>
          <a:p>
            <a:r>
              <a:rPr lang="en-IE" dirty="0" smtClean="0"/>
              <a:t>R is not transitive since 1 R 2 and 2 R 3, but 1 is not related to 3. We must check each pair of points. The matrix way is not discussed here.</a:t>
            </a:r>
          </a:p>
          <a:p>
            <a:r>
              <a:rPr lang="en-IE" dirty="0" smtClean="0"/>
              <a:t>R is not </a:t>
            </a:r>
            <a:r>
              <a:rPr lang="en-IE" dirty="0" err="1" smtClean="0"/>
              <a:t>antisymmetric</a:t>
            </a:r>
            <a:r>
              <a:rPr lang="en-IE" dirty="0" smtClean="0"/>
              <a:t> since 1 R 2 and 2 R 1, but 1 is not equal to 2. Thus there should be no double arcs in the digraph of an </a:t>
            </a:r>
            <a:r>
              <a:rPr lang="en-IE" dirty="0" err="1" smtClean="0"/>
              <a:t>antisymmetric</a:t>
            </a:r>
            <a:r>
              <a:rPr lang="en-IE" dirty="0" smtClean="0"/>
              <a:t> relation.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xmlns="" val="2402538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Second Example</a:t>
            </a:r>
            <a:endParaRPr lang="en-IE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8650" t="14348" r="17203" b="69049"/>
          <a:stretch>
            <a:fillRect/>
          </a:stretch>
        </p:blipFill>
        <p:spPr bwMode="auto">
          <a:xfrm>
            <a:off x="876543" y="1571223"/>
            <a:ext cx="7840505" cy="1803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Second Example</a:t>
            </a:r>
            <a:endParaRPr lang="en-IE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8650" t="14348" r="17203" b="69049"/>
          <a:stretch>
            <a:fillRect/>
          </a:stretch>
        </p:blipFill>
        <p:spPr bwMode="auto">
          <a:xfrm>
            <a:off x="876543" y="1571223"/>
            <a:ext cx="7840505" cy="1803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Second Example</a:t>
            </a:r>
            <a:endParaRPr lang="en-IE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8650" t="14348" r="17203" b="69049"/>
          <a:stretch>
            <a:fillRect/>
          </a:stretch>
        </p:blipFill>
        <p:spPr bwMode="auto">
          <a:xfrm>
            <a:off x="876543" y="1571223"/>
            <a:ext cx="7840505" cy="1803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Second Example</a:t>
            </a:r>
            <a:endParaRPr lang="en-IE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8650" t="14348" r="17456" b="73674"/>
          <a:stretch>
            <a:fillRect/>
          </a:stretch>
        </p:blipFill>
        <p:spPr bwMode="auto">
          <a:xfrm>
            <a:off x="876543" y="1571223"/>
            <a:ext cx="7803818" cy="130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l="31954" t="30810" r="20115" b="51937"/>
          <a:stretch>
            <a:fillRect/>
          </a:stretch>
        </p:blipFill>
        <p:spPr bwMode="auto">
          <a:xfrm>
            <a:off x="927279" y="3219719"/>
            <a:ext cx="677402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2001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2008" t="33735" r="32308" b="30080"/>
          <a:stretch>
            <a:fillRect/>
          </a:stretch>
        </p:blipFill>
        <p:spPr bwMode="auto">
          <a:xfrm>
            <a:off x="428972" y="1454813"/>
            <a:ext cx="8071084" cy="4817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509012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2001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8274613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2001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30957585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2002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9156" t="20884" r="33172" b="58384"/>
          <a:stretch>
            <a:fillRect/>
          </a:stretch>
        </p:blipFill>
        <p:spPr bwMode="auto">
          <a:xfrm>
            <a:off x="872934" y="1543503"/>
            <a:ext cx="7124845" cy="2191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828934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2002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9156" t="42057" r="33172" b="30673"/>
          <a:stretch>
            <a:fillRect/>
          </a:stretch>
        </p:blipFill>
        <p:spPr bwMode="auto">
          <a:xfrm>
            <a:off x="705509" y="1523311"/>
            <a:ext cx="6854390" cy="3216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304027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2002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7395094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2003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887" t="23293" r="23456" b="50965"/>
          <a:stretch>
            <a:fillRect/>
          </a:stretch>
        </p:blipFill>
        <p:spPr bwMode="auto">
          <a:xfrm>
            <a:off x="662109" y="1437530"/>
            <a:ext cx="6730364" cy="2542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712821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2003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29219222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2003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887" t="48728" r="23456" b="38554"/>
          <a:stretch>
            <a:fillRect/>
          </a:stretch>
        </p:blipFill>
        <p:spPr bwMode="auto">
          <a:xfrm>
            <a:off x="584835" y="1257075"/>
            <a:ext cx="7245519" cy="1666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345550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489" t="20482" r="21378" b="57229"/>
          <a:stretch>
            <a:fillRect/>
          </a:stretch>
        </p:blipFill>
        <p:spPr bwMode="auto">
          <a:xfrm>
            <a:off x="834826" y="1422160"/>
            <a:ext cx="6776588" cy="2261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903509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489" t="43173" r="23154" b="24699"/>
          <a:stretch>
            <a:fillRect/>
          </a:stretch>
        </p:blipFill>
        <p:spPr bwMode="auto">
          <a:xfrm>
            <a:off x="560830" y="1500171"/>
            <a:ext cx="6612702" cy="2981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071297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31349682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622" t="22892" r="16609" b="48593"/>
          <a:stretch>
            <a:fillRect/>
          </a:stretch>
        </p:blipFill>
        <p:spPr bwMode="auto">
          <a:xfrm>
            <a:off x="518584" y="1336105"/>
            <a:ext cx="6783737" cy="275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3105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 of a Digraph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6079" t="21968" r="18766" b="26182"/>
          <a:stretch>
            <a:fillRect/>
          </a:stretch>
        </p:blipFill>
        <p:spPr bwMode="auto">
          <a:xfrm>
            <a:off x="1438758" y="1856661"/>
            <a:ext cx="6193460" cy="444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477354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622" t="51205" r="15556" b="37349"/>
          <a:stretch>
            <a:fillRect/>
          </a:stretch>
        </p:blipFill>
        <p:spPr bwMode="auto">
          <a:xfrm>
            <a:off x="364201" y="1548296"/>
            <a:ext cx="8406312" cy="1400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87350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622" t="62249" r="21281" b="12851"/>
          <a:stretch>
            <a:fillRect/>
          </a:stretch>
        </p:blipFill>
        <p:spPr bwMode="auto">
          <a:xfrm>
            <a:off x="591883" y="1532722"/>
            <a:ext cx="6826348" cy="283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858281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26957143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651" t="26305" r="22477" b="32098"/>
          <a:stretch>
            <a:fillRect/>
          </a:stretch>
        </p:blipFill>
        <p:spPr bwMode="auto">
          <a:xfrm>
            <a:off x="587229" y="1462924"/>
            <a:ext cx="7796917" cy="420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987832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4234964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26974995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a relation?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 "relation" is just a relationship between sets of information.</a:t>
            </a:r>
          </a:p>
          <a:p>
            <a:r>
              <a:rPr lang="en-IE" dirty="0"/>
              <a:t>Useful for mathematically expressing behaviour and interaction of AI players in computer games.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xmlns="" val="186646445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651" t="67299" r="22025" b="19036"/>
          <a:stretch>
            <a:fillRect/>
          </a:stretch>
        </p:blipFill>
        <p:spPr bwMode="auto">
          <a:xfrm>
            <a:off x="732610" y="1724711"/>
            <a:ext cx="7381079" cy="1881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844115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176" t="11647" r="22602" b="52610"/>
          <a:stretch>
            <a:fillRect/>
          </a:stretch>
        </p:blipFill>
        <p:spPr bwMode="auto">
          <a:xfrm>
            <a:off x="698949" y="1239159"/>
            <a:ext cx="7234437" cy="4054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606516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176" t="46988" r="23354" b="32329"/>
          <a:stretch>
            <a:fillRect/>
          </a:stretch>
        </p:blipFill>
        <p:spPr bwMode="auto">
          <a:xfrm>
            <a:off x="606833" y="1506659"/>
            <a:ext cx="7262159" cy="2382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236653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2555" t="41165" r="24443" b="26674"/>
          <a:stretch>
            <a:fillRect/>
          </a:stretch>
        </p:blipFill>
        <p:spPr bwMode="auto">
          <a:xfrm>
            <a:off x="1190832" y="1705026"/>
            <a:ext cx="6381945" cy="3523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514526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xmlns="" val="25523001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39586109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Zone A Q7b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9683" t="46056" r="24782" b="24096"/>
          <a:stretch>
            <a:fillRect/>
          </a:stretch>
        </p:blipFill>
        <p:spPr bwMode="auto">
          <a:xfrm>
            <a:off x="862885" y="1854559"/>
            <a:ext cx="6380934" cy="3316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Zone A Q7b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dirty="0" smtClean="0"/>
              <a:t>(Digraphs)</a:t>
            </a:r>
            <a:endParaRPr lang="en-IE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Q7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000" dirty="0"/>
              <a:t>The vertices of the digraph represented sets: {a}, {b}, {a, b} and {a, b, d} and there were directed arcs between vertices when one set was a subset of the other. </a:t>
            </a:r>
          </a:p>
          <a:p>
            <a:r>
              <a:rPr lang="en-IE" sz="2000" dirty="0"/>
              <a:t>Thus there was an arc from {a} to {a, b} and {a, b, d} but not from {a} to {b}. </a:t>
            </a:r>
          </a:p>
          <a:p>
            <a:r>
              <a:rPr lang="en-IE" sz="2000" dirty="0"/>
              <a:t>This relation is reflexive, not symmetric and transitive. </a:t>
            </a:r>
          </a:p>
          <a:p>
            <a:r>
              <a:rPr lang="en-IE" sz="2000" dirty="0"/>
              <a:t>As it is also anti-symmetric it is a partial order.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xmlns="" val="28676980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Zone A Q7b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b="1" u="sng" dirty="0" smtClean="0"/>
              <a:t>Anti-Symmetric and Partial Orders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r>
              <a:rPr lang="en-IE" dirty="0" smtClean="0"/>
              <a:t>Anti-symmetric:   </a:t>
            </a:r>
            <a:r>
              <a:rPr lang="en-IE" dirty="0" err="1" smtClean="0"/>
              <a:t>xRy</a:t>
            </a:r>
            <a:r>
              <a:rPr lang="en-IE" dirty="0" smtClean="0"/>
              <a:t> and </a:t>
            </a:r>
            <a:r>
              <a:rPr lang="en-IE" dirty="0" err="1" smtClean="0"/>
              <a:t>yRx</a:t>
            </a:r>
            <a:r>
              <a:rPr lang="en-IE" dirty="0" smtClean="0"/>
              <a:t> implies that x=y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r>
              <a:rPr lang="en-IE" dirty="0" smtClean="0"/>
              <a:t>Partial Order : Relation is reflexive, anti-symmetric and transitive.</a:t>
            </a:r>
            <a:endParaRPr lang="en-I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Formal Definition of a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Let </a:t>
            </a:r>
            <a:r>
              <a:rPr lang="en-IE" b="1" i="1" dirty="0"/>
              <a:t>S</a:t>
            </a:r>
            <a:r>
              <a:rPr lang="en-IE" dirty="0"/>
              <a:t> be a set, which includes the elements x and y.</a:t>
            </a:r>
          </a:p>
          <a:p>
            <a:r>
              <a:rPr lang="en-IE" dirty="0"/>
              <a:t>A relation </a:t>
            </a:r>
            <a:r>
              <a:rPr lang="en-IE" b="1" i="1" dirty="0"/>
              <a:t>R</a:t>
            </a:r>
            <a:r>
              <a:rPr lang="en-IE" dirty="0"/>
              <a:t> on </a:t>
            </a:r>
            <a:r>
              <a:rPr lang="en-IE" b="1" i="1" dirty="0"/>
              <a:t>S</a:t>
            </a:r>
            <a:r>
              <a:rPr lang="en-IE" dirty="0"/>
              <a:t> is a rule which compares any two elements of the set S </a:t>
            </a:r>
          </a:p>
          <a:p>
            <a:r>
              <a:rPr lang="en-IE" dirty="0"/>
              <a:t>The relation tells us either that x is related to y or that x is not related to y.</a:t>
            </a:r>
          </a:p>
          <a:p>
            <a:r>
              <a:rPr lang="en-IE" dirty="0"/>
              <a:t>We write </a:t>
            </a:r>
            <a:r>
              <a:rPr lang="en-IE" b="1" i="1" dirty="0" err="1"/>
              <a:t>xRy</a:t>
            </a:r>
            <a:r>
              <a:rPr lang="en-IE" dirty="0"/>
              <a:t> to mean “</a:t>
            </a:r>
            <a:r>
              <a:rPr lang="en-IE" i="1" dirty="0"/>
              <a:t>x is related to y under the relation </a:t>
            </a:r>
            <a:r>
              <a:rPr lang="en-IE" b="1" i="1" dirty="0"/>
              <a:t>R</a:t>
            </a:r>
            <a:r>
              <a:rPr lang="en-IE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xmlns="" val="319871958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2010</a:t>
            </a:r>
            <a:endParaRPr lang="en-IE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8975" t="26088" r="16200" b="40501"/>
          <a:stretch>
            <a:fillRect/>
          </a:stretch>
        </p:blipFill>
        <p:spPr bwMode="auto">
          <a:xfrm>
            <a:off x="379771" y="1947568"/>
            <a:ext cx="8362950" cy="3232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3394647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2010</a:t>
            </a:r>
            <a:endParaRPr lang="en-IE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0169" t="59499" r="21362" b="21409"/>
          <a:stretch>
            <a:fillRect/>
          </a:stretch>
        </p:blipFill>
        <p:spPr bwMode="auto">
          <a:xfrm>
            <a:off x="443884" y="1540261"/>
            <a:ext cx="7796841" cy="190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599693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Cartesian Products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>
              <a:buNone/>
            </a:pPr>
            <a:r>
              <a:rPr lang="en-GB" dirty="0" smtClean="0">
                <a:latin typeface="Arial" charset="0"/>
                <a:cs typeface="Arial" charset="0"/>
              </a:rPr>
              <a:t>Let X and Y be sets. Then the Cartesian product </a:t>
            </a:r>
            <a:r>
              <a:rPr lang="en-GB" b="1" i="1" dirty="0" err="1" smtClean="0">
                <a:latin typeface="Arial" charset="0"/>
                <a:cs typeface="Arial" charset="0"/>
              </a:rPr>
              <a:t>XxY</a:t>
            </a:r>
            <a:r>
              <a:rPr lang="en-GB" dirty="0" smtClean="0">
                <a:latin typeface="Arial" charset="0"/>
                <a:cs typeface="Arial" charset="0"/>
              </a:rPr>
              <a:t> is the set whose elements are all ordered paired of elements </a:t>
            </a:r>
            <a:r>
              <a:rPr lang="en-GB" b="1" dirty="0" smtClean="0">
                <a:latin typeface="Arial" charset="0"/>
                <a:cs typeface="Arial" charset="0"/>
              </a:rPr>
              <a:t>(</a:t>
            </a:r>
            <a:r>
              <a:rPr lang="en-GB" b="1" i="1" dirty="0" err="1" smtClean="0">
                <a:latin typeface="Arial" charset="0"/>
                <a:cs typeface="Arial" charset="0"/>
              </a:rPr>
              <a:t>x,y</a:t>
            </a:r>
            <a:r>
              <a:rPr lang="en-GB" b="1" dirty="0" smtClean="0">
                <a:latin typeface="Arial" charset="0"/>
                <a:cs typeface="Arial" charset="0"/>
              </a:rPr>
              <a:t>) </a:t>
            </a:r>
            <a:r>
              <a:rPr lang="en-GB" dirty="0" smtClean="0">
                <a:latin typeface="Arial" charset="0"/>
                <a:cs typeface="Arial" charset="0"/>
              </a:rPr>
              <a:t>where </a:t>
            </a:r>
            <a:r>
              <a:rPr lang="en-GB" b="1" i="1" dirty="0" smtClean="0">
                <a:latin typeface="Arial" charset="0"/>
                <a:cs typeface="Arial" charset="0"/>
              </a:rPr>
              <a:t>x </a:t>
            </a:r>
            <a:r>
              <a:rPr lang="en-IE" b="1" i="1" dirty="0" smtClean="0"/>
              <a:t>∈ X </a:t>
            </a:r>
            <a:r>
              <a:rPr lang="en-IE" dirty="0" smtClean="0"/>
              <a:t>and </a:t>
            </a:r>
            <a:r>
              <a:rPr lang="en-IE" b="1" i="1" dirty="0" smtClean="0"/>
              <a:t>y ∈ Y</a:t>
            </a:r>
            <a:r>
              <a:rPr lang="en-IE" i="1" dirty="0" smtClean="0"/>
              <a:t>.</a:t>
            </a:r>
          </a:p>
          <a:p>
            <a:pPr marL="358775" indent="-358775" eaLnBrk="1" hangingPunct="1">
              <a:buNone/>
            </a:pPr>
            <a:endParaRPr lang="en-IE" i="1" dirty="0" smtClean="0">
              <a:latin typeface="Arial" charset="0"/>
              <a:cs typeface="Arial" charset="0"/>
            </a:endParaRPr>
          </a:p>
          <a:p>
            <a:pPr marL="358775" indent="-358775" eaLnBrk="1" hangingPunct="1">
              <a:buNone/>
            </a:pPr>
            <a:r>
              <a:rPr lang="en-IE" dirty="0" smtClean="0">
                <a:latin typeface="Arial" charset="0"/>
                <a:cs typeface="Arial" charset="0"/>
              </a:rPr>
              <a:t>Suppose</a:t>
            </a:r>
            <a:r>
              <a:rPr lang="en-IE" i="1" dirty="0" smtClean="0">
                <a:latin typeface="Arial" charset="0"/>
                <a:cs typeface="Arial" charset="0"/>
              </a:rPr>
              <a:t> </a:t>
            </a:r>
            <a:r>
              <a:rPr lang="en-IE" b="1" i="1" dirty="0" smtClean="0">
                <a:latin typeface="Arial" charset="0"/>
                <a:cs typeface="Arial" charset="0"/>
              </a:rPr>
              <a:t>X = {</a:t>
            </a:r>
            <a:r>
              <a:rPr lang="en-IE" b="1" i="1" dirty="0" err="1" smtClean="0">
                <a:latin typeface="Arial" charset="0"/>
                <a:cs typeface="Arial" charset="0"/>
              </a:rPr>
              <a:t>p,q,r</a:t>
            </a:r>
            <a:r>
              <a:rPr lang="en-IE" b="1" i="1" dirty="0" smtClean="0">
                <a:latin typeface="Arial" charset="0"/>
                <a:cs typeface="Arial" charset="0"/>
              </a:rPr>
              <a:t>}</a:t>
            </a:r>
            <a:r>
              <a:rPr lang="en-IE" b="1" dirty="0" smtClean="0">
                <a:latin typeface="Arial" charset="0"/>
                <a:cs typeface="Arial" charset="0"/>
              </a:rPr>
              <a:t> </a:t>
            </a:r>
            <a:r>
              <a:rPr lang="en-IE" dirty="0" smtClean="0">
                <a:latin typeface="Arial" charset="0"/>
                <a:cs typeface="Arial" charset="0"/>
              </a:rPr>
              <a:t>and </a:t>
            </a:r>
            <a:r>
              <a:rPr lang="en-IE" b="1" i="1" dirty="0" smtClean="0">
                <a:latin typeface="Arial" charset="0"/>
                <a:cs typeface="Arial" charset="0"/>
              </a:rPr>
              <a:t>Y={</a:t>
            </a:r>
            <a:r>
              <a:rPr lang="en-IE" b="1" i="1" dirty="0" err="1" smtClean="0">
                <a:latin typeface="Arial" charset="0"/>
                <a:cs typeface="Arial" charset="0"/>
              </a:rPr>
              <a:t>a,b,c</a:t>
            </a:r>
            <a:r>
              <a:rPr lang="en-IE" b="1" i="1" dirty="0" smtClean="0">
                <a:latin typeface="Arial" charset="0"/>
                <a:cs typeface="Arial" charset="0"/>
              </a:rPr>
              <a:t>}</a:t>
            </a:r>
          </a:p>
          <a:p>
            <a:pPr marL="358775" indent="-358775" eaLnBrk="1" hangingPunct="1">
              <a:buNone/>
            </a:pPr>
            <a:endParaRPr lang="en-IE" i="1" dirty="0" smtClean="0">
              <a:latin typeface="Arial" charset="0"/>
              <a:cs typeface="Arial" charset="0"/>
            </a:endParaRPr>
          </a:p>
          <a:p>
            <a:pPr marL="358775" indent="-358775" eaLnBrk="1" hangingPunct="1">
              <a:buNone/>
            </a:pPr>
            <a:r>
              <a:rPr lang="en-IE" b="1" i="1" dirty="0" err="1" smtClean="0">
                <a:latin typeface="Arial" charset="0"/>
                <a:cs typeface="Arial" charset="0"/>
              </a:rPr>
              <a:t>XxY</a:t>
            </a:r>
            <a:r>
              <a:rPr lang="en-IE" b="1" i="1" dirty="0" smtClean="0">
                <a:latin typeface="Arial" charset="0"/>
                <a:cs typeface="Arial" charset="0"/>
              </a:rPr>
              <a:t> = { (</a:t>
            </a:r>
            <a:r>
              <a:rPr lang="en-IE" b="1" i="1" dirty="0" err="1" smtClean="0">
                <a:latin typeface="Arial" charset="0"/>
                <a:cs typeface="Arial" charset="0"/>
              </a:rPr>
              <a:t>p,a</a:t>
            </a:r>
            <a:r>
              <a:rPr lang="en-IE" b="1" i="1" dirty="0" smtClean="0">
                <a:latin typeface="Arial" charset="0"/>
                <a:cs typeface="Arial" charset="0"/>
              </a:rPr>
              <a:t>),(</a:t>
            </a:r>
            <a:r>
              <a:rPr lang="en-IE" b="1" i="1" dirty="0" err="1" smtClean="0">
                <a:latin typeface="Arial" charset="0"/>
                <a:cs typeface="Arial" charset="0"/>
              </a:rPr>
              <a:t>p,b</a:t>
            </a:r>
            <a:r>
              <a:rPr lang="en-IE" b="1" i="1" dirty="0" smtClean="0">
                <a:latin typeface="Arial" charset="0"/>
                <a:cs typeface="Arial" charset="0"/>
              </a:rPr>
              <a:t>),(</a:t>
            </a:r>
            <a:r>
              <a:rPr lang="en-IE" b="1" i="1" dirty="0" err="1" smtClean="0">
                <a:latin typeface="Arial" charset="0"/>
                <a:cs typeface="Arial" charset="0"/>
              </a:rPr>
              <a:t>p,c</a:t>
            </a:r>
            <a:r>
              <a:rPr lang="en-IE" b="1" i="1" dirty="0" smtClean="0">
                <a:latin typeface="Arial" charset="0"/>
                <a:cs typeface="Arial" charset="0"/>
              </a:rPr>
              <a:t>),  		</a:t>
            </a:r>
            <a:r>
              <a:rPr lang="en-IE" b="1" i="1" dirty="0" err="1" smtClean="0">
                <a:latin typeface="Arial" charset="0"/>
                <a:cs typeface="Arial" charset="0"/>
              </a:rPr>
              <a:t>YxX</a:t>
            </a:r>
            <a:endParaRPr lang="en-IE" b="1" i="1" dirty="0" smtClean="0">
              <a:latin typeface="Arial" charset="0"/>
              <a:cs typeface="Arial" charset="0"/>
            </a:endParaRPr>
          </a:p>
          <a:p>
            <a:pPr marL="358775" indent="-358775" eaLnBrk="1" hangingPunct="1">
              <a:buNone/>
            </a:pPr>
            <a:r>
              <a:rPr lang="en-IE" b="1" i="1" dirty="0" smtClean="0">
                <a:latin typeface="Arial" charset="0"/>
                <a:cs typeface="Arial" charset="0"/>
              </a:rPr>
              <a:t>             (</a:t>
            </a:r>
            <a:r>
              <a:rPr lang="en-IE" b="1" i="1" dirty="0" err="1" smtClean="0">
                <a:latin typeface="Arial" charset="0"/>
                <a:cs typeface="Arial" charset="0"/>
              </a:rPr>
              <a:t>q,a</a:t>
            </a:r>
            <a:r>
              <a:rPr lang="en-IE" b="1" i="1" dirty="0" smtClean="0">
                <a:latin typeface="Arial" charset="0"/>
                <a:cs typeface="Arial" charset="0"/>
              </a:rPr>
              <a:t>), (</a:t>
            </a:r>
            <a:r>
              <a:rPr lang="en-IE" b="1" i="1" dirty="0" err="1" smtClean="0">
                <a:latin typeface="Arial" charset="0"/>
                <a:cs typeface="Arial" charset="0"/>
              </a:rPr>
              <a:t>q,b</a:t>
            </a:r>
            <a:r>
              <a:rPr lang="en-IE" b="1" i="1" dirty="0" smtClean="0">
                <a:latin typeface="Arial" charset="0"/>
                <a:cs typeface="Arial" charset="0"/>
              </a:rPr>
              <a:t>),(</a:t>
            </a:r>
            <a:r>
              <a:rPr lang="en-IE" b="1" i="1" dirty="0" err="1" smtClean="0">
                <a:latin typeface="Arial" charset="0"/>
                <a:cs typeface="Arial" charset="0"/>
              </a:rPr>
              <a:t>q,c</a:t>
            </a:r>
            <a:r>
              <a:rPr lang="en-IE" b="1" i="1" dirty="0" smtClean="0">
                <a:latin typeface="Arial" charset="0"/>
                <a:cs typeface="Arial" charset="0"/>
              </a:rPr>
              <a:t>),</a:t>
            </a:r>
          </a:p>
          <a:p>
            <a:pPr marL="358775" indent="-358775" eaLnBrk="1" hangingPunct="1">
              <a:buNone/>
            </a:pPr>
            <a:r>
              <a:rPr lang="en-IE" b="1" i="1" dirty="0" smtClean="0">
                <a:latin typeface="Arial" charset="0"/>
                <a:cs typeface="Arial" charset="0"/>
              </a:rPr>
              <a:t>             (</a:t>
            </a:r>
            <a:r>
              <a:rPr lang="en-IE" b="1" i="1" dirty="0" err="1" smtClean="0">
                <a:latin typeface="Arial" charset="0"/>
                <a:cs typeface="Arial" charset="0"/>
              </a:rPr>
              <a:t>r,a</a:t>
            </a:r>
            <a:r>
              <a:rPr lang="en-IE" b="1" i="1" dirty="0" smtClean="0">
                <a:latin typeface="Arial" charset="0"/>
                <a:cs typeface="Arial" charset="0"/>
              </a:rPr>
              <a:t>),(</a:t>
            </a:r>
            <a:r>
              <a:rPr lang="en-IE" b="1" i="1" dirty="0" err="1" smtClean="0">
                <a:latin typeface="Arial" charset="0"/>
                <a:cs typeface="Arial" charset="0"/>
              </a:rPr>
              <a:t>r,b</a:t>
            </a:r>
            <a:r>
              <a:rPr lang="en-IE" b="1" i="1" dirty="0" smtClean="0">
                <a:latin typeface="Arial" charset="0"/>
                <a:cs typeface="Arial" charset="0"/>
              </a:rPr>
              <a:t>),(</a:t>
            </a:r>
            <a:r>
              <a:rPr lang="en-IE" b="1" i="1" dirty="0" err="1" smtClean="0">
                <a:latin typeface="Arial" charset="0"/>
                <a:cs typeface="Arial" charset="0"/>
              </a:rPr>
              <a:t>r,c</a:t>
            </a:r>
            <a:r>
              <a:rPr lang="en-IE" b="1" i="1" dirty="0" smtClean="0">
                <a:latin typeface="Arial" charset="0"/>
                <a:cs typeface="Arial" charset="0"/>
              </a:rPr>
              <a:t>) }</a:t>
            </a:r>
            <a:endParaRPr lang="en-GB" b="1" i="1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n-bit Binary Strings</a:t>
            </a:r>
            <a:endParaRPr lang="en-GB" i="1" dirty="0" smtClean="0">
              <a:latin typeface="Arial" charset="0"/>
              <a:cs typeface="Arial" charset="0"/>
            </a:endParaRP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>
              <a:buNone/>
            </a:pPr>
            <a:endParaRPr lang="en-GB" b="1" i="1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4" cstate="print"/>
          <a:srcRect l="27960" t="9839" r="18175" b="68488"/>
          <a:stretch>
            <a:fillRect/>
          </a:stretch>
        </p:blipFill>
        <p:spPr bwMode="auto">
          <a:xfrm>
            <a:off x="270456" y="1493949"/>
            <a:ext cx="6936015" cy="2756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Relations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 relation R on set S is a rule which compares any two elements (x and y) of S and tell us whether or not x and y are related.</a:t>
            </a:r>
          </a:p>
          <a:p>
            <a:r>
              <a:rPr lang="en-IE" b="1" i="1" dirty="0" smtClean="0"/>
              <a:t>Notation:   </a:t>
            </a:r>
            <a:r>
              <a:rPr lang="en-IE" dirty="0" err="1" smtClean="0"/>
              <a:t>xRy</a:t>
            </a:r>
            <a:r>
              <a:rPr lang="en-IE" dirty="0" smtClean="0"/>
              <a:t> : x is related to y under relation R</a:t>
            </a:r>
          </a:p>
        </p:txBody>
      </p:sp>
    </p:spTree>
    <p:extLst>
      <p:ext uri="{BB962C8B-B14F-4D97-AF65-F5344CB8AC3E}">
        <p14:creationId xmlns:p14="http://schemas.microsoft.com/office/powerpoint/2010/main" xmlns="" val="30961200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3252</TotalTime>
  <Words>1676</Words>
  <Application>Microsoft Office PowerPoint</Application>
  <PresentationFormat>On-screen Show (4:3)</PresentationFormat>
  <Paragraphs>199</Paragraphs>
  <Slides>83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83</vt:i4>
      </vt:variant>
    </vt:vector>
  </HeadingPairs>
  <TitlesOfParts>
    <vt:vector size="85" baseType="lpstr">
      <vt:lpstr>1_master_ppe_title</vt:lpstr>
      <vt:lpstr>ppe_info_blue</vt:lpstr>
      <vt:lpstr>Slide 1</vt:lpstr>
      <vt:lpstr>Digraphs and Relations</vt:lpstr>
      <vt:lpstr>What is a digraph?</vt:lpstr>
      <vt:lpstr>Blank Page</vt:lpstr>
      <vt:lpstr>Blank Page</vt:lpstr>
      <vt:lpstr>Example of a Digraph</vt:lpstr>
      <vt:lpstr>What is a relation?</vt:lpstr>
      <vt:lpstr>Formal Definition of a Relation</vt:lpstr>
      <vt:lpstr>Relations</vt:lpstr>
      <vt:lpstr>Blank Page</vt:lpstr>
      <vt:lpstr>Blank Page</vt:lpstr>
      <vt:lpstr>Functions and Relations</vt:lpstr>
      <vt:lpstr>Types of Relations</vt:lpstr>
      <vt:lpstr>Types of Relations</vt:lpstr>
      <vt:lpstr>Blank Page</vt:lpstr>
      <vt:lpstr>Blank Page</vt:lpstr>
      <vt:lpstr>Neighbours</vt:lpstr>
      <vt:lpstr>Relations Example</vt:lpstr>
      <vt:lpstr>Digraph</vt:lpstr>
      <vt:lpstr>Relations Example</vt:lpstr>
      <vt:lpstr>Relations</vt:lpstr>
      <vt:lpstr>Tournament Example : Digraph</vt:lpstr>
      <vt:lpstr>Tournament Example : Digraph</vt:lpstr>
      <vt:lpstr>Equivalence Relations</vt:lpstr>
      <vt:lpstr>Blank Page</vt:lpstr>
      <vt:lpstr>Blank Page</vt:lpstr>
      <vt:lpstr>Equivalence Relations</vt:lpstr>
      <vt:lpstr>Equivalence Relations</vt:lpstr>
      <vt:lpstr>Tournament Example</vt:lpstr>
      <vt:lpstr>Tournament Example</vt:lpstr>
      <vt:lpstr>Slide 31</vt:lpstr>
      <vt:lpstr>Blank Page</vt:lpstr>
      <vt:lpstr>Blank Page</vt:lpstr>
      <vt:lpstr>Relations</vt:lpstr>
      <vt:lpstr>Relations</vt:lpstr>
      <vt:lpstr>Relations</vt:lpstr>
      <vt:lpstr>Relations</vt:lpstr>
      <vt:lpstr>Relations</vt:lpstr>
      <vt:lpstr>Second Example</vt:lpstr>
      <vt:lpstr>Second Example</vt:lpstr>
      <vt:lpstr>Second Example</vt:lpstr>
      <vt:lpstr>Second Example</vt:lpstr>
      <vt:lpstr>Blank Page</vt:lpstr>
      <vt:lpstr>Blank Page</vt:lpstr>
      <vt:lpstr>2001</vt:lpstr>
      <vt:lpstr>2001</vt:lpstr>
      <vt:lpstr>2001</vt:lpstr>
      <vt:lpstr>2002 </vt:lpstr>
      <vt:lpstr>Blank Page</vt:lpstr>
      <vt:lpstr>Blank Page</vt:lpstr>
      <vt:lpstr>2002</vt:lpstr>
      <vt:lpstr>2002</vt:lpstr>
      <vt:lpstr>2003</vt:lpstr>
      <vt:lpstr>2003</vt:lpstr>
      <vt:lpstr>2003</vt:lpstr>
      <vt:lpstr>2004 </vt:lpstr>
      <vt:lpstr>2004</vt:lpstr>
      <vt:lpstr>2004</vt:lpstr>
      <vt:lpstr>2005 </vt:lpstr>
      <vt:lpstr>2005 </vt:lpstr>
      <vt:lpstr>2005 </vt:lpstr>
      <vt:lpstr>2005</vt:lpstr>
      <vt:lpstr>2006</vt:lpstr>
      <vt:lpstr>Blank Page</vt:lpstr>
      <vt:lpstr>Blank Page</vt:lpstr>
      <vt:lpstr>2006</vt:lpstr>
      <vt:lpstr>2006 </vt:lpstr>
      <vt:lpstr>Blank Page</vt:lpstr>
      <vt:lpstr>Blank Page</vt:lpstr>
      <vt:lpstr>2006</vt:lpstr>
      <vt:lpstr>2007</vt:lpstr>
      <vt:lpstr>2007</vt:lpstr>
      <vt:lpstr>2007</vt:lpstr>
      <vt:lpstr>2007</vt:lpstr>
      <vt:lpstr>2007</vt:lpstr>
      <vt:lpstr>2009 Zone A Q7b </vt:lpstr>
      <vt:lpstr>2009 Zone A Q7b </vt:lpstr>
      <vt:lpstr>2009 Q7</vt:lpstr>
      <vt:lpstr>2009 Zone A Q7b </vt:lpstr>
      <vt:lpstr>2010</vt:lpstr>
      <vt:lpstr>2010</vt:lpstr>
      <vt:lpstr>Cartesian Products</vt:lpstr>
      <vt:lpstr>n-bit Binary Strings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Kevin</cp:lastModifiedBy>
  <cp:revision>332</cp:revision>
  <dcterms:created xsi:type="dcterms:W3CDTF">2009-08-17T15:34:05Z</dcterms:created>
  <dcterms:modified xsi:type="dcterms:W3CDTF">2015-02-17T18:23:06Z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