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61" r:id="rId8"/>
    <p:sldId id="265" r:id="rId9"/>
    <p:sldId id="262" r:id="rId10"/>
    <p:sldId id="264" r:id="rId11"/>
    <p:sldId id="257" r:id="rId12"/>
    <p:sldId id="258" r:id="rId13"/>
    <p:sldId id="25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45" d="100"/>
          <a:sy n="45" d="100"/>
        </p:scale>
        <p:origin x="-12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57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5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5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33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92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0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8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0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4ECE-A5B1-4DC4-8577-293F18179F64}" type="datetimeFigureOut">
              <a:rPr lang="en-IE" smtClean="0"/>
              <a:t>06/04/2013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1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Hibernia College </a:t>
            </a:r>
            <a:br>
              <a:rPr lang="en-IE" dirty="0" smtClean="0"/>
            </a:br>
            <a:r>
              <a:rPr lang="en-IE" dirty="0" smtClean="0"/>
              <a:t>Onsite Tutorial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Sessions 9 and 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038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276" t="19563" r="13953" b="30255"/>
          <a:stretch/>
        </p:blipFill>
        <p:spPr bwMode="auto">
          <a:xfrm>
            <a:off x="179512" y="476672"/>
            <a:ext cx="8964488" cy="5616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8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Augmented Matrix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sz="4000" dirty="0" smtClean="0"/>
                  <a:t>How to write the </a:t>
                </a:r>
                <a:r>
                  <a:rPr lang="en-IE" sz="4000" b="1" dirty="0" smtClean="0"/>
                  <a:t>Augmented Matrix </a:t>
                </a:r>
                <a:r>
                  <a:rPr lang="en-IE" sz="4000" dirty="0" smtClean="0"/>
                  <a:t>for a system of linear equations.</a:t>
                </a:r>
              </a:p>
              <a:p>
                <a:pPr marL="0" indent="0">
                  <a:buNone/>
                </a:pPr>
                <a:endParaRPr lang="en-IE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242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 smtClean="0"/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:r>
                  <a:rPr lang="en-IE" sz="4000" dirty="0" smtClean="0"/>
                  <a:t>Written in matrix form</a:t>
                </a:r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sz="4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sz="4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IE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  <m:r>
                            <a:rPr lang="en-IE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6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Elementary Row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 smtClean="0"/>
              <a:t>(Operations are performed on rows only. Never perform any of these operations on columns.)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AutoNum type="arabicParenR"/>
            </a:pPr>
            <a:r>
              <a:rPr lang="en-IE" dirty="0" smtClean="0"/>
              <a:t>Multiply a row by a constant value</a:t>
            </a:r>
          </a:p>
          <a:p>
            <a:pPr marL="514350" indent="-514350">
              <a:buAutoNum type="arabicParenR"/>
            </a:pPr>
            <a:r>
              <a:rPr lang="en-IE" dirty="0" smtClean="0"/>
              <a:t>Switch the position of two rows</a:t>
            </a:r>
          </a:p>
          <a:p>
            <a:pPr marL="514350" indent="-514350">
              <a:buAutoNum type="arabicParenR"/>
            </a:pPr>
            <a:r>
              <a:rPr lang="en-IE" dirty="0" smtClean="0"/>
              <a:t>Add two rows together</a:t>
            </a:r>
          </a:p>
          <a:p>
            <a:pPr marL="514350" indent="-514350">
              <a:buAutoNum type="arabicParenR"/>
            </a:pPr>
            <a:r>
              <a:rPr lang="en-IE" dirty="0" smtClean="0"/>
              <a:t>Subtract one row from another.</a:t>
            </a:r>
          </a:p>
          <a:p>
            <a:pPr marL="514350" indent="-514350">
              <a:buAutoNum type="arabicParenR"/>
            </a:pPr>
            <a:r>
              <a:rPr lang="en-IE" dirty="0" smtClean="0"/>
              <a:t>Finish when matrix is in reduced echelon form</a:t>
            </a:r>
          </a:p>
          <a:p>
            <a:pPr marL="514350" indent="-514350">
              <a:buAutoNum type="arabicParenR"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735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9 : Counting and 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 smtClean="0"/>
              <a:t>Counting</a:t>
            </a:r>
          </a:p>
          <a:p>
            <a:r>
              <a:rPr lang="en-IE" dirty="0"/>
              <a:t>Multiplication Rule</a:t>
            </a:r>
          </a:p>
          <a:p>
            <a:r>
              <a:rPr lang="en-IE" dirty="0" smtClean="0"/>
              <a:t>Factorials</a:t>
            </a:r>
          </a:p>
          <a:p>
            <a:r>
              <a:rPr lang="en-IE" dirty="0" smtClean="0"/>
              <a:t>Choose Operators</a:t>
            </a:r>
          </a:p>
          <a:p>
            <a:r>
              <a:rPr lang="en-IE" dirty="0" smtClean="0"/>
              <a:t>Permutations - ordered subsets</a:t>
            </a:r>
          </a:p>
          <a:p>
            <a:r>
              <a:rPr lang="en-IE" dirty="0" err="1" smtClean="0"/>
              <a:t>Combinbations</a:t>
            </a:r>
            <a:r>
              <a:rPr lang="en-IE" dirty="0" smtClean="0"/>
              <a:t>  - how many ways</a:t>
            </a:r>
          </a:p>
          <a:p>
            <a:endParaRPr lang="en-IE" dirty="0" smtClean="0"/>
          </a:p>
          <a:p>
            <a:pPr marL="0" indent="0">
              <a:buNone/>
            </a:pPr>
            <a:r>
              <a:rPr lang="en-IE" b="1" dirty="0" smtClean="0"/>
              <a:t>Probability</a:t>
            </a:r>
          </a:p>
          <a:p>
            <a:r>
              <a:rPr lang="en-IE" dirty="0" smtClean="0"/>
              <a:t>Independent Events</a:t>
            </a:r>
          </a:p>
          <a:p>
            <a:r>
              <a:rPr lang="en-IE" dirty="0" smtClean="0"/>
              <a:t>Axioms of Probability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739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(full set of n items)</a:t>
            </a:r>
          </a:p>
          <a:p>
            <a:r>
              <a:rPr lang="en-IE" dirty="0" smtClean="0"/>
              <a:t>Number of permutations (no repetition) : n!</a:t>
            </a:r>
          </a:p>
          <a:p>
            <a:r>
              <a:rPr lang="en-IE" dirty="0" smtClean="0"/>
              <a:t>Set = A,B,C (3 items)</a:t>
            </a:r>
          </a:p>
          <a:p>
            <a:r>
              <a:rPr lang="en-IE" dirty="0" smtClean="0"/>
              <a:t>6 Permutations (3!)</a:t>
            </a:r>
          </a:p>
          <a:p>
            <a:endParaRPr lang="en-IE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05113"/>
              </p:ext>
            </p:extLst>
          </p:nvPr>
        </p:nvGraphicFramePr>
        <p:xfrm>
          <a:off x="1835696" y="4509120"/>
          <a:ext cx="60960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ABC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BAC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CAB</a:t>
                      </a:r>
                      <a:endParaRPr lang="en-IE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ACB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BCA</a:t>
                      </a:r>
                      <a:endParaRPr lang="en-I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800" dirty="0" smtClean="0"/>
                        <a:t>CBA</a:t>
                      </a:r>
                      <a:endParaRPr lang="en-IE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Permutations when repetition is allowed</a:t>
            </a:r>
          </a:p>
          <a:p>
            <a:r>
              <a:rPr lang="en-IE" dirty="0" smtClean="0"/>
              <a:t>Number of </a:t>
            </a:r>
            <a:r>
              <a:rPr lang="en-IE" dirty="0" err="1" smtClean="0"/>
              <a:t>permuations</a:t>
            </a:r>
            <a:r>
              <a:rPr lang="en-IE" dirty="0" smtClean="0"/>
              <a:t> </a:t>
            </a:r>
            <a:r>
              <a:rPr lang="en-IE" dirty="0" err="1" smtClean="0"/>
              <a:t>n</a:t>
            </a:r>
            <a:r>
              <a:rPr lang="en-IE" baseline="30000" dirty="0" err="1" smtClean="0"/>
              <a:t>n</a:t>
            </a:r>
            <a:endParaRPr lang="en-IE" baseline="30000" dirty="0" smtClean="0"/>
          </a:p>
          <a:p>
            <a:r>
              <a:rPr lang="en-IE" dirty="0" smtClean="0"/>
              <a:t>Little practical use for this. not part of course</a:t>
            </a:r>
            <a:endParaRPr lang="en-IE" baseline="30000" dirty="0"/>
          </a:p>
        </p:txBody>
      </p:sp>
    </p:spTree>
    <p:extLst>
      <p:ext uri="{BB962C8B-B14F-4D97-AF65-F5344CB8AC3E}">
        <p14:creationId xmlns:p14="http://schemas.microsoft.com/office/powerpoint/2010/main" val="181438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Permutations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Ordered subsets</a:t>
            </a:r>
          </a:p>
          <a:p>
            <a:r>
              <a:rPr lang="en-IE" dirty="0"/>
              <a:t>k</a:t>
            </a:r>
            <a:r>
              <a:rPr lang="en-IE" dirty="0" smtClean="0"/>
              <a:t> items selected from n items</a:t>
            </a:r>
          </a:p>
          <a:p>
            <a:r>
              <a:rPr lang="en-IE" dirty="0" smtClean="0"/>
              <a:t>Ordering is important</a:t>
            </a:r>
          </a:p>
          <a:p>
            <a:r>
              <a:rPr lang="en-IE" dirty="0" smtClean="0"/>
              <a:t>Number of permutations : n! / (n-r)!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965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Probability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Independent Events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smtClean="0"/>
              <a:t>First consider : Are </a:t>
            </a:r>
            <a:r>
              <a:rPr lang="en-IE" dirty="0" smtClean="0"/>
              <a:t>events independent?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/>
              <a:t>P(A and B) = P(A) x P(B)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312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b="1" u="sng" dirty="0" smtClean="0"/>
              <a:t>Matrices</a:t>
            </a:r>
          </a:p>
          <a:p>
            <a:r>
              <a:rPr lang="en-IE" dirty="0" smtClean="0"/>
              <a:t>Basic Matrix Operations</a:t>
            </a:r>
          </a:p>
          <a:p>
            <a:pPr lvl="1"/>
            <a:r>
              <a:rPr lang="en-IE" dirty="0" smtClean="0"/>
              <a:t>Scalar multiplication</a:t>
            </a:r>
          </a:p>
          <a:p>
            <a:pPr lvl="1"/>
            <a:r>
              <a:rPr lang="en-IE" dirty="0" smtClean="0"/>
              <a:t>Addition</a:t>
            </a:r>
          </a:p>
          <a:p>
            <a:pPr lvl="1"/>
            <a:r>
              <a:rPr lang="en-IE" dirty="0" smtClean="0"/>
              <a:t>Subtraction</a:t>
            </a:r>
          </a:p>
          <a:p>
            <a:r>
              <a:rPr lang="en-IE" dirty="0" smtClean="0"/>
              <a:t>Dimensions of a Matrix</a:t>
            </a:r>
          </a:p>
          <a:p>
            <a:r>
              <a:rPr lang="en-IE" dirty="0" smtClean="0"/>
              <a:t>Matrix Multiplication</a:t>
            </a:r>
          </a:p>
          <a:p>
            <a:r>
              <a:rPr lang="en-IE" dirty="0" smtClean="0"/>
              <a:t>Identity Matrix 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7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2392" t="25517" r="19260" b="38859"/>
          <a:stretch/>
        </p:blipFill>
        <p:spPr bwMode="auto">
          <a:xfrm>
            <a:off x="755576" y="476672"/>
            <a:ext cx="7488832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Systems of Linear Equations</a:t>
            </a:r>
          </a:p>
          <a:p>
            <a:r>
              <a:rPr lang="en-IE" dirty="0" smtClean="0"/>
              <a:t>Using Matrices in Calculations</a:t>
            </a:r>
          </a:p>
          <a:p>
            <a:r>
              <a:rPr lang="en-IE" dirty="0" smtClean="0"/>
              <a:t>Augmented Matrices</a:t>
            </a:r>
          </a:p>
          <a:p>
            <a:r>
              <a:rPr lang="en-IE" dirty="0" smtClean="0"/>
              <a:t>Elementary Row Operations</a:t>
            </a:r>
          </a:p>
          <a:p>
            <a:r>
              <a:rPr lang="en-IE" dirty="0" smtClean="0"/>
              <a:t>Reduced Row form</a:t>
            </a:r>
          </a:p>
          <a:p>
            <a:r>
              <a:rPr lang="en-IE" dirty="0" smtClean="0"/>
              <a:t>Solutions for Systems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b="1" u="sng" dirty="0"/>
          </a:p>
        </p:txBody>
      </p:sp>
    </p:spTree>
    <p:extLst>
      <p:ext uri="{BB962C8B-B14F-4D97-AF65-F5344CB8AC3E}">
        <p14:creationId xmlns:p14="http://schemas.microsoft.com/office/powerpoint/2010/main" val="360253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409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Hibernia College  Onsite Tutorial</vt:lpstr>
      <vt:lpstr>Session 9 : Counting and Probability</vt:lpstr>
      <vt:lpstr>Permutations</vt:lpstr>
      <vt:lpstr>Permutations</vt:lpstr>
      <vt:lpstr>Permutations</vt:lpstr>
      <vt:lpstr>Probability</vt:lpstr>
      <vt:lpstr>Session 10 Matrices and Linear Equations</vt:lpstr>
      <vt:lpstr>PowerPoint Presentation</vt:lpstr>
      <vt:lpstr>Session 10 Matrices and Linear Equations</vt:lpstr>
      <vt:lpstr>PowerPoint Presentation</vt:lpstr>
      <vt:lpstr>Augmented Matrix</vt:lpstr>
      <vt:lpstr>PowerPoint Presentation</vt:lpstr>
      <vt:lpstr>PowerPoint Presentation</vt:lpstr>
      <vt:lpstr>Elementary Row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Hibernia College  Onsite Tutorial</dc:title>
  <dc:creator>Kevin</dc:creator>
  <cp:lastModifiedBy>Kevin</cp:lastModifiedBy>
  <cp:revision>7</cp:revision>
  <dcterms:created xsi:type="dcterms:W3CDTF">2013-04-06T09:43:55Z</dcterms:created>
  <dcterms:modified xsi:type="dcterms:W3CDTF">2013-04-06T11:57:19Z</dcterms:modified>
</cp:coreProperties>
</file>