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32"/>
  </p:notesMasterIdLst>
  <p:sldIdLst>
    <p:sldId id="275" r:id="rId3"/>
    <p:sldId id="276" r:id="rId4"/>
    <p:sldId id="298" r:id="rId5"/>
    <p:sldId id="299" r:id="rId6"/>
    <p:sldId id="300" r:id="rId7"/>
    <p:sldId id="278" r:id="rId8"/>
    <p:sldId id="277" r:id="rId9"/>
    <p:sldId id="301" r:id="rId10"/>
    <p:sldId id="302" r:id="rId11"/>
    <p:sldId id="279" r:id="rId12"/>
    <p:sldId id="280" r:id="rId13"/>
    <p:sldId id="281" r:id="rId14"/>
    <p:sldId id="292" r:id="rId15"/>
    <p:sldId id="282" r:id="rId16"/>
    <p:sldId id="283" r:id="rId17"/>
    <p:sldId id="284" r:id="rId18"/>
    <p:sldId id="293" r:id="rId19"/>
    <p:sldId id="285" r:id="rId20"/>
    <p:sldId id="286" r:id="rId21"/>
    <p:sldId id="287" r:id="rId22"/>
    <p:sldId id="294" r:id="rId23"/>
    <p:sldId id="288" r:id="rId24"/>
    <p:sldId id="289" r:id="rId25"/>
    <p:sldId id="290" r:id="rId26"/>
    <p:sldId id="291" r:id="rId27"/>
    <p:sldId id="295" r:id="rId28"/>
    <p:sldId id="296" r:id="rId29"/>
    <p:sldId id="297" r:id="rId30"/>
    <p:sldId id="261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678" y="-10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31D6674-688F-4F1A-AABE-FE3C56766527}" type="datetimeFigureOut">
              <a:rPr lang="en-US"/>
              <a:pPr>
                <a:defRPr/>
              </a:pPr>
              <a:t>12/16/2013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D747E01-C784-4D5D-9EDA-4F77746C731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72A468-33E8-4931-B31C-0826122E251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918537-819D-4726-9C14-F62582FA1961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 Question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8027" t="36546" r="15327" b="19478"/>
          <a:stretch>
            <a:fillRect/>
          </a:stretch>
        </p:blipFill>
        <p:spPr bwMode="auto">
          <a:xfrm>
            <a:off x="746975" y="1365161"/>
            <a:ext cx="7534140" cy="434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 Question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2812" t="64341" r="14757" b="20130"/>
          <a:stretch>
            <a:fillRect/>
          </a:stretch>
        </p:blipFill>
        <p:spPr bwMode="auto">
          <a:xfrm>
            <a:off x="399245" y="1403798"/>
            <a:ext cx="7057623" cy="1532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2" cstate="print"/>
          <a:srcRect l="44781" t="44816" r="39483" b="36213"/>
          <a:stretch>
            <a:fillRect/>
          </a:stretch>
        </p:blipFill>
        <p:spPr bwMode="auto">
          <a:xfrm>
            <a:off x="425002" y="3142446"/>
            <a:ext cx="2163651" cy="2047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382" t="43976" r="15782" b="36345"/>
          <a:stretch>
            <a:fillRect/>
          </a:stretch>
        </p:blipFill>
        <p:spPr bwMode="auto">
          <a:xfrm>
            <a:off x="665228" y="1491865"/>
            <a:ext cx="7564372" cy="197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Slide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940" t="33936" r="24352" b="52317"/>
          <a:stretch>
            <a:fillRect/>
          </a:stretch>
        </p:blipFill>
        <p:spPr bwMode="auto">
          <a:xfrm>
            <a:off x="682580" y="1622739"/>
            <a:ext cx="6207617" cy="157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940" t="46978" r="24774" b="27384"/>
          <a:stretch>
            <a:fillRect/>
          </a:stretch>
        </p:blipFill>
        <p:spPr bwMode="auto">
          <a:xfrm>
            <a:off x="296214" y="1249253"/>
            <a:ext cx="6541711" cy="2943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 l="21940" t="72950" r="22409" b="15244"/>
          <a:stretch>
            <a:fillRect/>
          </a:stretch>
        </p:blipFill>
        <p:spPr bwMode="auto">
          <a:xfrm>
            <a:off x="379065" y="1522251"/>
            <a:ext cx="7129318" cy="169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Slide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338" t="26707" r="22741" b="54700"/>
          <a:stretch>
            <a:fillRect/>
          </a:stretch>
        </p:blipFill>
        <p:spPr bwMode="auto">
          <a:xfrm>
            <a:off x="360610" y="1442434"/>
            <a:ext cx="6246252" cy="227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5362" t="45080" r="22772" b="31546"/>
          <a:stretch>
            <a:fillRect/>
          </a:stretch>
        </p:blipFill>
        <p:spPr bwMode="auto">
          <a:xfrm>
            <a:off x="437881" y="1522756"/>
            <a:ext cx="6130343" cy="237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Session 5: Introduction to Graph Theory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Important Terminology</a:t>
            </a:r>
          </a:p>
          <a:p>
            <a:r>
              <a:rPr lang="en-IE" dirty="0" smtClean="0"/>
              <a:t>Vertices and Edges</a:t>
            </a:r>
          </a:p>
          <a:p>
            <a:r>
              <a:rPr lang="en-IE" dirty="0" smtClean="0"/>
              <a:t>Degrees and Degree Sequences</a:t>
            </a:r>
          </a:p>
          <a:p>
            <a:r>
              <a:rPr lang="en-IE" dirty="0" smtClean="0"/>
              <a:t>Some Theorems</a:t>
            </a:r>
          </a:p>
          <a:p>
            <a:endParaRPr lang="en-IE" dirty="0" smtClean="0"/>
          </a:p>
          <a:p>
            <a:r>
              <a:rPr lang="en-IE" dirty="0" smtClean="0"/>
              <a:t>5.1 What is a graph?</a:t>
            </a:r>
          </a:p>
          <a:p>
            <a:r>
              <a:rPr lang="en-IE" dirty="0" smtClean="0"/>
              <a:t>5.2 </a:t>
            </a:r>
            <a:r>
              <a:rPr lang="en-IE" dirty="0" smtClean="0"/>
              <a:t>Paths, cycles and connectivity</a:t>
            </a:r>
          </a:p>
          <a:p>
            <a:r>
              <a:rPr lang="en-IE" dirty="0" smtClean="0"/>
              <a:t>5.3 Isomorphism of graphs</a:t>
            </a:r>
          </a:p>
          <a:p>
            <a:r>
              <a:rPr lang="en-IE" dirty="0" smtClean="0"/>
              <a:t>5.4 Adjacency matrices and adjacency lists</a:t>
            </a:r>
            <a:endParaRPr lang="en-I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338" t="69226" r="23685" b="15863"/>
          <a:stretch>
            <a:fillRect/>
          </a:stretch>
        </p:blipFill>
        <p:spPr bwMode="auto">
          <a:xfrm>
            <a:off x="347541" y="1485957"/>
            <a:ext cx="6285079" cy="152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Slide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037" t="12851" r="22849" b="65287"/>
          <a:stretch>
            <a:fillRect/>
          </a:stretch>
        </p:blipFill>
        <p:spPr bwMode="auto">
          <a:xfrm>
            <a:off x="459517" y="1489294"/>
            <a:ext cx="6726894" cy="2322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037" t="34156" r="22849" b="40677"/>
          <a:stretch>
            <a:fillRect/>
          </a:stretch>
        </p:blipFill>
        <p:spPr bwMode="auto">
          <a:xfrm>
            <a:off x="317850" y="1522955"/>
            <a:ext cx="6907198" cy="253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2" cstate="print"/>
          <a:srcRect l="21037" t="60195" r="23503" b="28209"/>
          <a:stretch>
            <a:fillRect/>
          </a:stretch>
        </p:blipFill>
        <p:spPr bwMode="auto">
          <a:xfrm>
            <a:off x="450761" y="4727567"/>
            <a:ext cx="6130344" cy="131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037" t="34156" r="22849" b="40677"/>
          <a:stretch>
            <a:fillRect/>
          </a:stretch>
        </p:blipFill>
        <p:spPr bwMode="auto">
          <a:xfrm>
            <a:off x="330728" y="1381287"/>
            <a:ext cx="6932957" cy="2559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2" cstate="print"/>
          <a:srcRect l="25807" t="71408" r="22828" b="15607"/>
          <a:stretch>
            <a:fillRect/>
          </a:stretch>
        </p:blipFill>
        <p:spPr bwMode="auto">
          <a:xfrm>
            <a:off x="412123" y="4100827"/>
            <a:ext cx="5576552" cy="144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Slide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037" t="40361" r="21689" b="36130"/>
          <a:stretch>
            <a:fillRect/>
          </a:stretch>
        </p:blipFill>
        <p:spPr bwMode="auto">
          <a:xfrm>
            <a:off x="338552" y="1364658"/>
            <a:ext cx="6551645" cy="2383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037" t="40361" r="21689" b="36130"/>
          <a:stretch>
            <a:fillRect/>
          </a:stretch>
        </p:blipFill>
        <p:spPr bwMode="auto">
          <a:xfrm>
            <a:off x="338552" y="1364658"/>
            <a:ext cx="6551645" cy="2383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2" cstate="print"/>
          <a:srcRect l="21037" t="63870" r="22437" b="29700"/>
          <a:stretch>
            <a:fillRect/>
          </a:stretch>
        </p:blipFill>
        <p:spPr bwMode="auto">
          <a:xfrm>
            <a:off x="542783" y="3368236"/>
            <a:ext cx="6501961" cy="662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037" t="70098" r="21689" b="15234"/>
          <a:stretch>
            <a:fillRect/>
          </a:stretch>
        </p:blipFill>
        <p:spPr bwMode="auto">
          <a:xfrm>
            <a:off x="287036" y="1636511"/>
            <a:ext cx="7478925" cy="1776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smtClean="0">
                <a:latin typeface="Arial" charset="0"/>
                <a:cs typeface="Arial" charset="0"/>
              </a:rPr>
              <a:t>Titles sentence case, Arial 22pt, Bold, black, max 30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GB" smtClean="0">
                <a:latin typeface="Arial" charset="0"/>
                <a:cs typeface="Arial" charset="0"/>
              </a:rPr>
              <a:t>First-level pt, </a:t>
            </a:r>
            <a:r>
              <a:rPr lang="en-IE" smtClean="0">
                <a:latin typeface="Arial" charset="0"/>
                <a:cs typeface="Arial" charset="0"/>
              </a:rPr>
              <a:t>sentence case, Arial, 18 pt, black</a:t>
            </a:r>
            <a:endParaRPr lang="en-GB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GB" smtClean="0">
                <a:latin typeface="Arial" charset="0"/>
                <a:cs typeface="Arial" charset="0"/>
              </a:rPr>
              <a:t>Second-level pt, </a:t>
            </a:r>
            <a:r>
              <a:rPr lang="en-IE" smtClean="0">
                <a:latin typeface="Arial" charset="0"/>
                <a:cs typeface="Arial" charset="0"/>
              </a:rPr>
              <a:t>sentence case, Arial, 16 pt, black</a:t>
            </a:r>
            <a:endParaRPr lang="en-GB" smtClean="0">
              <a:latin typeface="Arial" charset="0"/>
              <a:cs typeface="Arial" charset="0"/>
            </a:endParaRPr>
          </a:p>
          <a:p>
            <a:pPr marL="1079500" lvl="2" indent="-215900" eaLnBrk="1" hangingPunct="1"/>
            <a:r>
              <a:rPr lang="en-GB" smtClean="0">
                <a:latin typeface="Arial" charset="0"/>
                <a:cs typeface="Arial" charset="0"/>
              </a:rPr>
              <a:t>Third-level pt, </a:t>
            </a:r>
            <a:r>
              <a:rPr lang="en-IE" smtClean="0">
                <a:latin typeface="Arial" charset="0"/>
                <a:cs typeface="Arial" charset="0"/>
              </a:rPr>
              <a:t>sentence case, Arial, 14 pt, black</a:t>
            </a:r>
            <a:endParaRPr lang="en-GB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smtClean="0">
                <a:latin typeface="Arial" charset="0"/>
                <a:cs typeface="Arial" charset="0"/>
              </a:rPr>
              <a:t>14 pt is the smallest font size permitted. </a:t>
            </a:r>
          </a:p>
          <a:p>
            <a:pPr marL="358775" indent="-358775" eaLnBrk="1" hangingPunct="1"/>
            <a:r>
              <a:rPr lang="en-GB" smtClean="0">
                <a:latin typeface="Arial" charset="0"/>
                <a:cs typeface="Arial" charset="0"/>
              </a:rPr>
              <a:t>Do not insert an extra line space between bullets unless it is required for clarity or the layout of the slide would not work without the extra space.</a:t>
            </a:r>
          </a:p>
          <a:p>
            <a:pPr marL="358775" indent="-358775" eaLnBrk="1" hangingPunct="1"/>
            <a:r>
              <a:rPr lang="en-GB" smtClean="0">
                <a:latin typeface="Arial" charset="0"/>
                <a:cs typeface="Arial" charset="0"/>
              </a:rPr>
              <a:t>There should be no extra line space added between a heading/lead-in and the list that follows it.	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Definitions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define the terms incidence, adjacency, degree of a vertex;</a:t>
            </a:r>
          </a:p>
          <a:p>
            <a:r>
              <a:rPr lang="en-IE" dirty="0" smtClean="0"/>
              <a:t>state </a:t>
            </a:r>
            <a:r>
              <a:rPr lang="en-IE" dirty="0" smtClean="0"/>
              <a:t>and apply a result concerning the connection between the sum of the degrees of the</a:t>
            </a:r>
          </a:p>
          <a:p>
            <a:r>
              <a:rPr lang="en-IE" dirty="0" smtClean="0"/>
              <a:t>vertices of a given graph and the number of its edges;</a:t>
            </a:r>
          </a:p>
          <a:p>
            <a:r>
              <a:rPr lang="en-IE" dirty="0" smtClean="0"/>
              <a:t>say </a:t>
            </a:r>
            <a:r>
              <a:rPr lang="en-IE" dirty="0" smtClean="0"/>
              <a:t>what is meant by an </a:t>
            </a:r>
            <a:r>
              <a:rPr lang="en-IE" b="1" i="1" dirty="0" smtClean="0"/>
              <a:t>r-regular</a:t>
            </a:r>
            <a:r>
              <a:rPr lang="en-IE" dirty="0" smtClean="0"/>
              <a:t> graph;</a:t>
            </a:r>
          </a:p>
          <a:p>
            <a:r>
              <a:rPr lang="en-IE" dirty="0" smtClean="0"/>
              <a:t>draw </a:t>
            </a:r>
            <a:r>
              <a:rPr lang="en-IE" dirty="0" smtClean="0"/>
              <a:t>a complete graph on n vertices for small integers n.</a:t>
            </a:r>
            <a:endParaRPr lang="en-I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Basic Definitions</a:t>
            </a:r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2612" t="54597" r="41352" b="9682"/>
          <a:stretch>
            <a:fillRect/>
          </a:stretch>
        </p:blipFill>
        <p:spPr bwMode="auto">
          <a:xfrm>
            <a:off x="669702" y="1609859"/>
            <a:ext cx="4159875" cy="428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Important Theorems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u="sng" dirty="0" smtClean="0"/>
              <a:t>Results 5.3 and 5.5 </a:t>
            </a:r>
          </a:p>
          <a:p>
            <a:r>
              <a:rPr lang="en-IE" dirty="0" smtClean="0"/>
              <a:t>Let </a:t>
            </a:r>
            <a:r>
              <a:rPr lang="en-IE" dirty="0" smtClean="0"/>
              <a:t>G be a graph. Then the sum of the degrees of the vertices of G is equal to </a:t>
            </a:r>
            <a:r>
              <a:rPr lang="en-IE" dirty="0" smtClean="0"/>
              <a:t>twice the </a:t>
            </a:r>
            <a:r>
              <a:rPr lang="en-IE" dirty="0" smtClean="0"/>
              <a:t>number of edges of G</a:t>
            </a:r>
            <a:r>
              <a:rPr lang="en-IE" dirty="0" smtClean="0"/>
              <a:t>.</a:t>
            </a:r>
          </a:p>
          <a:p>
            <a:r>
              <a:rPr lang="en-IE" dirty="0" smtClean="0"/>
              <a:t>In </a:t>
            </a:r>
            <a:r>
              <a:rPr lang="en-IE" dirty="0" smtClean="0"/>
              <a:t>any graph, the sum of the degrees of the vertices is an even integer.</a:t>
            </a:r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32612" t="54597" r="41352" b="9682"/>
          <a:stretch>
            <a:fillRect/>
          </a:stretch>
        </p:blipFill>
        <p:spPr bwMode="auto">
          <a:xfrm>
            <a:off x="669702" y="3014587"/>
            <a:ext cx="2794715" cy="2875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5.1 Definitions</a:t>
            </a:r>
            <a:endParaRPr lang="en-IE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1455" t="45792" r="34304" b="23015"/>
          <a:stretch>
            <a:fillRect/>
          </a:stretch>
        </p:blipFill>
        <p:spPr bwMode="auto">
          <a:xfrm>
            <a:off x="180304" y="1635617"/>
            <a:ext cx="8599765" cy="3090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5.1 Definitions</a:t>
            </a:r>
            <a:endParaRPr lang="en-IE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1297" t="30699" r="27071" b="38863"/>
          <a:stretch>
            <a:fillRect/>
          </a:stretch>
        </p:blipFill>
        <p:spPr bwMode="auto">
          <a:xfrm>
            <a:off x="322718" y="1957589"/>
            <a:ext cx="8344659" cy="257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Section 5.2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Definition 5.8 </a:t>
            </a:r>
            <a:r>
              <a:rPr lang="en-IE" dirty="0" smtClean="0"/>
              <a:t>-  A </a:t>
            </a:r>
            <a:r>
              <a:rPr lang="en-IE" dirty="0" smtClean="0"/>
              <a:t>path is an alternating sequence of </a:t>
            </a:r>
            <a:r>
              <a:rPr lang="en-IE" dirty="0" smtClean="0"/>
              <a:t>vertices.</a:t>
            </a:r>
          </a:p>
          <a:p>
            <a:r>
              <a:rPr lang="en-IE" i="1" dirty="0" smtClean="0"/>
              <a:t>(All </a:t>
            </a:r>
            <a:r>
              <a:rPr lang="en-IE" i="1" dirty="0" smtClean="0"/>
              <a:t>the vertices and all the edges are </a:t>
            </a:r>
            <a:r>
              <a:rPr lang="en-IE" i="1" dirty="0" smtClean="0"/>
              <a:t>distinct).</a:t>
            </a:r>
          </a:p>
          <a:p>
            <a:endParaRPr lang="en-IE" i="1" dirty="0" smtClean="0"/>
          </a:p>
          <a:p>
            <a:r>
              <a:rPr lang="en-IE" dirty="0" smtClean="0"/>
              <a:t>Definition </a:t>
            </a:r>
            <a:r>
              <a:rPr lang="en-IE" dirty="0" smtClean="0"/>
              <a:t>5.9 - The </a:t>
            </a:r>
            <a:r>
              <a:rPr lang="en-IE" dirty="0" smtClean="0"/>
              <a:t>length of a path is the number of edges in it</a:t>
            </a:r>
            <a:r>
              <a:rPr lang="en-IE" dirty="0" smtClean="0"/>
              <a:t>.</a:t>
            </a:r>
          </a:p>
          <a:p>
            <a:endParaRPr lang="en-IE" dirty="0" smtClean="0"/>
          </a:p>
          <a:p>
            <a:r>
              <a:rPr lang="en-IE" dirty="0" smtClean="0"/>
              <a:t>Definition </a:t>
            </a:r>
            <a:r>
              <a:rPr lang="en-IE" dirty="0" smtClean="0"/>
              <a:t>5.10 </a:t>
            </a:r>
            <a:r>
              <a:rPr lang="en-IE" dirty="0" smtClean="0"/>
              <a:t>-  A </a:t>
            </a:r>
            <a:r>
              <a:rPr lang="en-IE" dirty="0" smtClean="0"/>
              <a:t>cycle is a path that begins and ends on the same vertex.</a:t>
            </a:r>
            <a:endParaRPr lang="en-IE" dirty="0" smtClean="0"/>
          </a:p>
          <a:p>
            <a:endParaRPr lang="en-I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Isomorphis</a:t>
            </a:r>
            <a:r>
              <a:rPr lang="en-IE" dirty="0" smtClean="0"/>
              <a:t>m</a:t>
            </a:r>
            <a:endParaRPr lang="en-I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5443" t="34675" r="34800" b="37856"/>
          <a:stretch>
            <a:fillRect/>
          </a:stretch>
        </p:blipFill>
        <p:spPr bwMode="auto">
          <a:xfrm>
            <a:off x="784160" y="1738647"/>
            <a:ext cx="6376493" cy="264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2546</TotalTime>
  <Words>350</Words>
  <Application>Microsoft Office PowerPoint</Application>
  <PresentationFormat>On-screen Show (4:3)</PresentationFormat>
  <Paragraphs>59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1_master_ppe_title</vt:lpstr>
      <vt:lpstr>ppe_info_blue</vt:lpstr>
      <vt:lpstr>Slide 1</vt:lpstr>
      <vt:lpstr>Session 5: Introduction to Graph Theory</vt:lpstr>
      <vt:lpstr>Definitions</vt:lpstr>
      <vt:lpstr>Basic Definitions</vt:lpstr>
      <vt:lpstr>Important Theorems</vt:lpstr>
      <vt:lpstr>5.1 Definitions</vt:lpstr>
      <vt:lpstr>5.1 Definitions</vt:lpstr>
      <vt:lpstr>Section 5.2</vt:lpstr>
      <vt:lpstr>Isomorphism</vt:lpstr>
      <vt:lpstr>2003 Question</vt:lpstr>
      <vt:lpstr>2003 Question</vt:lpstr>
      <vt:lpstr>2003</vt:lpstr>
      <vt:lpstr>Blank Slide</vt:lpstr>
      <vt:lpstr>2004</vt:lpstr>
      <vt:lpstr>2004</vt:lpstr>
      <vt:lpstr>2004</vt:lpstr>
      <vt:lpstr>Blank Slide</vt:lpstr>
      <vt:lpstr>2005 </vt:lpstr>
      <vt:lpstr>2005 </vt:lpstr>
      <vt:lpstr>2005 </vt:lpstr>
      <vt:lpstr>Blank Slide</vt:lpstr>
      <vt:lpstr>2006 </vt:lpstr>
      <vt:lpstr>2006 </vt:lpstr>
      <vt:lpstr>2006</vt:lpstr>
      <vt:lpstr>Blank Slide</vt:lpstr>
      <vt:lpstr>2007</vt:lpstr>
      <vt:lpstr>2007</vt:lpstr>
      <vt:lpstr>2007</vt:lpstr>
      <vt:lpstr>Titles sentence case, Arial 22pt, Bold, black, max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kevin.obrien</cp:lastModifiedBy>
  <cp:revision>272</cp:revision>
  <dcterms:created xsi:type="dcterms:W3CDTF">2009-08-17T15:34:05Z</dcterms:created>
  <dcterms:modified xsi:type="dcterms:W3CDTF">2013-12-16T19:32:41Z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