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1"/>
  </p:notesMasterIdLst>
  <p:sldIdLst>
    <p:sldId id="275" r:id="rId3"/>
    <p:sldId id="261" r:id="rId4"/>
    <p:sldId id="276" r:id="rId5"/>
    <p:sldId id="291" r:id="rId6"/>
    <p:sldId id="277" r:id="rId7"/>
    <p:sldId id="292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93" r:id="rId16"/>
    <p:sldId id="285" r:id="rId17"/>
    <p:sldId id="286" r:id="rId18"/>
    <p:sldId id="294" r:id="rId19"/>
    <p:sldId id="287" r:id="rId20"/>
    <p:sldId id="288" r:id="rId21"/>
    <p:sldId id="289" r:id="rId22"/>
    <p:sldId id="290" r:id="rId23"/>
    <p:sldId id="297" r:id="rId24"/>
    <p:sldId id="298" r:id="rId25"/>
    <p:sldId id="299" r:id="rId26"/>
    <p:sldId id="301" r:id="rId27"/>
    <p:sldId id="295" r:id="rId28"/>
    <p:sldId id="296" r:id="rId29"/>
    <p:sldId id="300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10/21/2013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Binary Addition  - Fundamental </a:t>
            </a:r>
            <a:r>
              <a:rPr lang="en-IE" dirty="0" smtClean="0">
                <a:latin typeface="Arial" charset="0"/>
                <a:cs typeface="Arial" charset="0"/>
              </a:rPr>
              <a:t>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</a:t>
            </a:r>
            <a:r>
              <a:rPr lang="en-GB" b="1" dirty="0" smtClean="0">
                <a:latin typeface="Arial" charset="0"/>
                <a:cs typeface="Arial" charset="0"/>
              </a:rPr>
              <a:t>      </a:t>
            </a:r>
            <a:r>
              <a:rPr lang="en-GB" b="1" dirty="0" smtClean="0">
                <a:latin typeface="Arial" charset="0"/>
                <a:cs typeface="Arial" charset="0"/>
              </a:rPr>
              <a:t>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</a:t>
            </a:r>
            <a:r>
              <a:rPr lang="en-GB" b="1" dirty="0" smtClean="0">
                <a:latin typeface="Arial" charset="0"/>
                <a:cs typeface="Arial" charset="0"/>
              </a:rPr>
              <a:t>)</a:t>
            </a:r>
          </a:p>
          <a:p>
            <a:pPr marL="718775" lvl="1" indent="-358775" eaLnBrk="1" hangingPunct="1"/>
            <a:endParaRPr lang="en-GB" b="1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</a:t>
            </a:r>
            <a:r>
              <a:rPr lang="en-GB" dirty="0" smtClean="0">
                <a:latin typeface="Arial" charset="0"/>
                <a:cs typeface="Arial" charset="0"/>
              </a:rPr>
              <a:t> Carry </a:t>
            </a:r>
            <a:r>
              <a:rPr lang="en-GB" dirty="0" smtClean="0">
                <a:latin typeface="Arial" charset="0"/>
                <a:cs typeface="Arial" charset="0"/>
              </a:rPr>
              <a:t>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</a:t>
            </a:r>
            <a:r>
              <a:rPr lang="en-GB" b="1" dirty="0" smtClean="0">
                <a:latin typeface="Arial" charset="0"/>
                <a:cs typeface="Arial" charset="0"/>
              </a:rPr>
              <a:t> +  </a:t>
            </a:r>
            <a:r>
              <a:rPr lang="en-GB" b="1" dirty="0" smtClean="0">
                <a:latin typeface="Arial" charset="0"/>
                <a:cs typeface="Arial" charset="0"/>
              </a:rPr>
              <a:t>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Subtraction (2</a:t>
            </a:r>
            <a:r>
              <a:rPr lang="en-IE" baseline="30000" dirty="0" smtClean="0">
                <a:latin typeface="Arial" charset="0"/>
                <a:cs typeface="Arial" charset="0"/>
              </a:rPr>
              <a:t>nd</a:t>
            </a:r>
            <a:r>
              <a:rPr lang="en-IE" dirty="0" smtClean="0">
                <a:latin typeface="Arial" charset="0"/>
                <a:cs typeface="Arial" charset="0"/>
              </a:rPr>
              <a:t> Example)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(Decimal </a:t>
            </a:r>
            <a:r>
              <a:rPr lang="en-GB" dirty="0" smtClean="0">
                <a:latin typeface="Arial" charset="0"/>
                <a:cs typeface="Arial" charset="0"/>
              </a:rPr>
              <a:t>Equivalent: 13 x </a:t>
            </a:r>
            <a:r>
              <a:rPr lang="en-GB" dirty="0" smtClean="0">
                <a:latin typeface="Arial" charset="0"/>
                <a:cs typeface="Arial" charset="0"/>
              </a:rPr>
              <a:t>13 = 169)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(Correct Answer </a:t>
            </a:r>
            <a:r>
              <a:rPr lang="en-GB" b="1" dirty="0" smtClean="0">
                <a:latin typeface="Arial" charset="0"/>
                <a:cs typeface="Arial" charset="0"/>
              </a:rPr>
              <a:t>10101001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</a:t>
            </a:r>
            <a:r>
              <a:rPr lang="en-IE" dirty="0" smtClean="0">
                <a:latin typeface="Arial" charset="0"/>
                <a:cs typeface="Arial" charset="0"/>
              </a:rPr>
              <a:t> </a:t>
            </a:r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of </a:t>
            </a:r>
            <a:r>
              <a:rPr lang="en-IE" dirty="0" smtClean="0">
                <a:latin typeface="Arial" charset="0"/>
                <a:cs typeface="Arial" charset="0"/>
              </a:rPr>
              <a:t>Study </a:t>
            </a:r>
            <a:r>
              <a:rPr lang="en-IE" dirty="0" smtClean="0">
                <a:latin typeface="Arial" charset="0"/>
                <a:cs typeface="Arial" charset="0"/>
              </a:rPr>
              <a:t>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</a:t>
            </a:r>
            <a:r>
              <a:rPr lang="en-IE" dirty="0" smtClean="0">
                <a:latin typeface="Arial" charset="0"/>
                <a:cs typeface="Arial" charset="0"/>
              </a:rPr>
              <a:t>Systems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1.1 Number Bases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1.2 Rational Numbers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1.3 Real Numbers</a:t>
            </a:r>
            <a:endParaRPr lang="en-IE" sz="1600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</a:t>
            </a:r>
            <a:r>
              <a:rPr lang="en-GB" dirty="0" smtClean="0">
                <a:latin typeface="Arial" charset="0"/>
                <a:cs typeface="Arial" charset="0"/>
              </a:rPr>
              <a:t>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Questions from recommended texts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err="1" smtClean="0">
                <a:latin typeface="Arial" charset="0"/>
                <a:cs typeface="Arial" charset="0"/>
              </a:rPr>
              <a:t>Youtube</a:t>
            </a:r>
            <a:r>
              <a:rPr lang="en-GB" dirty="0" smtClean="0">
                <a:latin typeface="Arial" charset="0"/>
                <a:cs typeface="Arial" charset="0"/>
              </a:rPr>
              <a:t> videos  listing at </a:t>
            </a:r>
            <a:r>
              <a:rPr lang="en-GB" b="1" dirty="0" smtClean="0">
                <a:latin typeface="Arial" charset="0"/>
                <a:cs typeface="Arial" charset="0"/>
              </a:rPr>
              <a:t>bit.ly/</a:t>
            </a:r>
            <a:r>
              <a:rPr lang="en-GB" b="1" dirty="0" err="1" smtClean="0">
                <a:latin typeface="Arial" charset="0"/>
                <a:cs typeface="Arial" charset="0"/>
              </a:rPr>
              <a:t>HibColl</a:t>
            </a:r>
            <a:r>
              <a:rPr lang="en-GB" b="1" dirty="0" smtClean="0">
                <a:latin typeface="Arial" charset="0"/>
                <a:cs typeface="Arial" charset="0"/>
              </a:rPr>
              <a:t>  - </a:t>
            </a:r>
            <a:r>
              <a:rPr lang="en-GB" dirty="0" smtClean="0">
                <a:latin typeface="Arial" charset="0"/>
                <a:cs typeface="Arial" charset="0"/>
              </a:rPr>
              <a:t>The </a:t>
            </a:r>
            <a:r>
              <a:rPr lang="en-GB" i="1" dirty="0" smtClean="0">
                <a:latin typeface="Arial" charset="0"/>
                <a:cs typeface="Arial" charset="0"/>
              </a:rPr>
              <a:t>Discrete Maths </a:t>
            </a:r>
            <a:r>
              <a:rPr lang="en-GB" dirty="0" smtClean="0">
                <a:latin typeface="Arial" charset="0"/>
                <a:cs typeface="Arial" charset="0"/>
              </a:rPr>
              <a:t>listings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 Standard Question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669" t="24159" r="24372" b="63012"/>
          <a:stretch>
            <a:fillRect/>
          </a:stretch>
        </p:blipFill>
        <p:spPr bwMode="auto">
          <a:xfrm>
            <a:off x="476517" y="1622738"/>
            <a:ext cx="7800056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Conversion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013" y="1519238"/>
          <a:ext cx="8362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393825"/>
                <a:gridCol w="1393825"/>
                <a:gridCol w="1393825"/>
                <a:gridCol w="1393825"/>
                <a:gridCol w="139382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1604" t="24159" r="37259" b="70139"/>
          <a:stretch>
            <a:fillRect/>
          </a:stretch>
        </p:blipFill>
        <p:spPr bwMode="auto">
          <a:xfrm>
            <a:off x="502276" y="5009881"/>
            <a:ext cx="2884333" cy="110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 Question 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958" t="25942" r="24152" b="55368"/>
          <a:stretch>
            <a:fillRect/>
          </a:stretch>
        </p:blipFill>
        <p:spPr bwMode="auto">
          <a:xfrm>
            <a:off x="802545" y="1579553"/>
            <a:ext cx="7169478" cy="245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Integers, Rational and Real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Integers</a:t>
            </a:r>
          </a:p>
          <a:p>
            <a:r>
              <a:rPr lang="en-IE" dirty="0" smtClean="0"/>
              <a:t>Rational Numbers (Quotients)</a:t>
            </a:r>
          </a:p>
          <a:p>
            <a:r>
              <a:rPr lang="en-IE" dirty="0" smtClean="0"/>
              <a:t>Real Numbers</a:t>
            </a:r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954" t="37029" r="24485" b="50055"/>
          <a:stretch>
            <a:fillRect/>
          </a:stretch>
        </p:blipFill>
        <p:spPr bwMode="auto">
          <a:xfrm>
            <a:off x="888642" y="1906655"/>
            <a:ext cx="7044744" cy="200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X = 0.6363……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Rational and Irrational numbers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612" t="45792" r="24184" b="38863"/>
          <a:stretch>
            <a:fillRect/>
          </a:stretch>
        </p:blipFill>
        <p:spPr bwMode="auto">
          <a:xfrm>
            <a:off x="309094" y="1609859"/>
            <a:ext cx="8152327" cy="176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</a:t>
            </a:r>
            <a:r>
              <a:rPr lang="en-IE" dirty="0" smtClean="0">
                <a:latin typeface="Arial" charset="0"/>
                <a:cs typeface="Arial" charset="0"/>
              </a:rPr>
              <a:t>our </a:t>
            </a:r>
            <a:r>
              <a:rPr lang="en-IE" dirty="0" smtClean="0">
                <a:latin typeface="Arial" charset="0"/>
                <a:cs typeface="Arial" charset="0"/>
              </a:rPr>
              <a:t>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Decimal  </a:t>
            </a:r>
            <a:r>
              <a:rPr lang="en-IE" dirty="0" smtClean="0">
                <a:latin typeface="Arial" charset="0"/>
                <a:cs typeface="Arial" charset="0"/>
              </a:rPr>
              <a:t>(Base 10)            (</a:t>
            </a:r>
            <a:r>
              <a:rPr lang="en-IE" dirty="0" smtClean="0">
                <a:latin typeface="Arial" charset="0"/>
                <a:cs typeface="Arial" charset="0"/>
              </a:rPr>
              <a:t>i.e. </a:t>
            </a:r>
            <a:r>
              <a:rPr lang="en-IE" dirty="0" smtClean="0">
                <a:latin typeface="Arial" charset="0"/>
                <a:cs typeface="Arial" charset="0"/>
              </a:rPr>
              <a:t>0,1,2,3,4,5,6,7,8,9</a:t>
            </a:r>
            <a:r>
              <a:rPr lang="en-IE" dirty="0" smtClean="0">
                <a:latin typeface="Arial" charset="0"/>
                <a:cs typeface="Arial" charset="0"/>
              </a:rPr>
              <a:t>)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Binary</a:t>
            </a:r>
            <a:r>
              <a:rPr lang="en-IE" dirty="0" smtClean="0">
                <a:latin typeface="Arial" charset="0"/>
                <a:cs typeface="Arial" charset="0"/>
              </a:rPr>
              <a:t>  </a:t>
            </a:r>
            <a:r>
              <a:rPr lang="en-IE" dirty="0" smtClean="0">
                <a:latin typeface="Arial" charset="0"/>
                <a:cs typeface="Arial" charset="0"/>
              </a:rPr>
              <a:t>(Base 2)                 (</a:t>
            </a:r>
            <a:r>
              <a:rPr lang="en-IE" dirty="0" smtClean="0">
                <a:latin typeface="Arial" charset="0"/>
                <a:cs typeface="Arial" charset="0"/>
              </a:rPr>
              <a:t>i.e. 0,1) 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Hexadecimal </a:t>
            </a:r>
            <a:r>
              <a:rPr lang="en-IE" dirty="0" smtClean="0">
                <a:latin typeface="Arial" charset="0"/>
                <a:cs typeface="Arial" charset="0"/>
              </a:rPr>
              <a:t>  </a:t>
            </a:r>
            <a:r>
              <a:rPr lang="en-IE" dirty="0" smtClean="0">
                <a:latin typeface="Arial" charset="0"/>
                <a:cs typeface="Arial" charset="0"/>
              </a:rPr>
              <a:t>(Base 16)   </a:t>
            </a:r>
            <a:r>
              <a:rPr lang="en-IE" dirty="0" smtClean="0">
                <a:latin typeface="Arial" charset="0"/>
                <a:cs typeface="Arial" charset="0"/>
              </a:rPr>
              <a:t>(i.e. </a:t>
            </a:r>
            <a:r>
              <a:rPr lang="en-IE" dirty="0" smtClean="0">
                <a:latin typeface="Arial" charset="0"/>
                <a:cs typeface="Arial" charset="0"/>
              </a:rPr>
              <a:t>0,1,……,8,9,A,B,C,D,E,F) 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Octal </a:t>
            </a:r>
            <a:r>
              <a:rPr lang="en-IE" dirty="0" smtClean="0">
                <a:latin typeface="Arial" charset="0"/>
                <a:cs typeface="Arial" charset="0"/>
              </a:rPr>
              <a:t> (Base 8)                   (i.e. 0,1,2,3,4,5,6,7)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Conversion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013" y="1519238"/>
          <a:ext cx="8362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393825"/>
                <a:gridCol w="1393825"/>
                <a:gridCol w="1393825"/>
                <a:gridCol w="1393825"/>
                <a:gridCol w="139382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b="1" dirty="0" smtClean="0">
                <a:latin typeface="Arial" charset="0"/>
                <a:cs typeface="Arial" charset="0"/>
              </a:rPr>
              <a:t>Task</a:t>
            </a:r>
            <a:r>
              <a:rPr lang="en-IE" dirty="0" smtClean="0">
                <a:latin typeface="Arial" charset="0"/>
                <a:cs typeface="Arial" charset="0"/>
              </a:rPr>
              <a:t>: Converting decimal numbers to </a:t>
            </a:r>
            <a:r>
              <a:rPr lang="en-IE" dirty="0" smtClean="0">
                <a:latin typeface="Arial" charset="0"/>
                <a:cs typeface="Arial" charset="0"/>
              </a:rPr>
              <a:t>binary</a:t>
            </a:r>
          </a:p>
          <a:p>
            <a:pPr marL="358775" indent="-358775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</a:t>
            </a:r>
            <a:r>
              <a:rPr lang="en-IE" b="1" dirty="0" smtClean="0"/>
              <a:t>347</a:t>
            </a:r>
            <a:r>
              <a:rPr lang="en-IE" dirty="0" smtClean="0"/>
              <a:t>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  <a:endParaRPr lang="en-IE" dirty="0" smtClean="0"/>
          </a:p>
          <a:p>
            <a:pPr marL="358775" indent="-358775" eaLnBrk="1" hangingPunct="1"/>
            <a:endParaRPr lang="en-IE" dirty="0" smtClean="0"/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</a:t>
            </a:r>
            <a:r>
              <a:rPr lang="en-IE" b="1" dirty="0" smtClean="0">
                <a:latin typeface="Arial" charset="0"/>
                <a:cs typeface="Arial" charset="0"/>
              </a:rPr>
              <a:t>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1521" y="1538668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1521" y="1538668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Divided by  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Quotient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Remainder 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</a:t>
            </a:r>
            <a:r>
              <a:rPr lang="en-IE" dirty="0" smtClean="0">
                <a:latin typeface="Arial" charset="0"/>
                <a:cs typeface="Arial" charset="0"/>
              </a:rPr>
              <a:t>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“decimal points” are a type of “</a:t>
            </a:r>
            <a:r>
              <a:rPr lang="en-IE" b="1" i="1" dirty="0" smtClean="0">
                <a:latin typeface="Arial" charset="0"/>
                <a:cs typeface="Arial" charset="0"/>
              </a:rPr>
              <a:t>radix point</a:t>
            </a:r>
            <a:r>
              <a:rPr lang="en-IE" dirty="0" smtClean="0">
                <a:latin typeface="Arial" charset="0"/>
                <a:cs typeface="Arial" charset="0"/>
              </a:rPr>
              <a:t>” – specific to decimal numbers.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</a:t>
            </a:r>
            <a:r>
              <a:rPr lang="en-IE" dirty="0" smtClean="0">
                <a:latin typeface="Arial" charset="0"/>
                <a:cs typeface="Arial" charset="0"/>
              </a:rPr>
              <a:t>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928</Words>
  <Application>Microsoft Office PowerPoint</Application>
  <PresentationFormat>On-screen Show (4:3)</PresentationFormat>
  <Paragraphs>470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1_master_ppe_title</vt:lpstr>
      <vt:lpstr>ppe_info_blue</vt:lpstr>
      <vt:lpstr>Slide 1</vt:lpstr>
      <vt:lpstr>Overview of Tutorial</vt:lpstr>
      <vt:lpstr>Chapter 1: Number Systems</vt:lpstr>
      <vt:lpstr>Conversion Tables</vt:lpstr>
      <vt:lpstr>The Binary System     </vt:lpstr>
      <vt:lpstr>Decimal to Binary Conversion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Subtraction (2nd Example)</vt:lpstr>
      <vt:lpstr>Binary Multiplication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Exam Standard Question</vt:lpstr>
      <vt:lpstr>Conversion Tables</vt:lpstr>
      <vt:lpstr>Exam Question 2007</vt:lpstr>
      <vt:lpstr>Integers, Rational and Real Numbers</vt:lpstr>
      <vt:lpstr>Repeating Decimals</vt:lpstr>
      <vt:lpstr>Repeating Decimals</vt:lpstr>
      <vt:lpstr>Rational and Irrational numbers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312</cp:revision>
  <dcterms:created xsi:type="dcterms:W3CDTF">2009-08-17T15:34:05Z</dcterms:created>
  <dcterms:modified xsi:type="dcterms:W3CDTF">2013-10-21T18:25:24Z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