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39"/>
  </p:notesMasterIdLst>
  <p:sldIdLst>
    <p:sldId id="275" r:id="rId3"/>
    <p:sldId id="306" r:id="rId4"/>
    <p:sldId id="366" r:id="rId5"/>
    <p:sldId id="367" r:id="rId6"/>
    <p:sldId id="377" r:id="rId7"/>
    <p:sldId id="378" r:id="rId8"/>
    <p:sldId id="379" r:id="rId9"/>
    <p:sldId id="380" r:id="rId10"/>
    <p:sldId id="381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60" r:id="rId30"/>
    <p:sldId id="361" r:id="rId31"/>
    <p:sldId id="362" r:id="rId32"/>
    <p:sldId id="357" r:id="rId33"/>
    <p:sldId id="358" r:id="rId34"/>
    <p:sldId id="359" r:id="rId35"/>
    <p:sldId id="363" r:id="rId36"/>
    <p:sldId id="364" r:id="rId37"/>
    <p:sldId id="365" r:id="rId38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3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2298" y="-1386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4/2/2015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285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C4ECE-A5B1-4DC4-8577-293F18179F64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646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Multiplication </a:t>
            </a:r>
            <a:r>
              <a:rPr lang="en-IE" dirty="0" smtClean="0"/>
              <a:t>Principle  (Remark on Ordering)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2274" t="26064" r="30851" b="25532"/>
          <a:stretch/>
        </p:blipFill>
        <p:spPr bwMode="auto">
          <a:xfrm>
            <a:off x="785019" y="1658579"/>
            <a:ext cx="7500937" cy="48410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736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Combinations and Permutations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/>
              <a:t>If the order doesn't matter, it is a </a:t>
            </a:r>
            <a:r>
              <a:rPr lang="en-IE" sz="2400" b="1" dirty="0"/>
              <a:t>Combination</a:t>
            </a:r>
            <a:r>
              <a:rPr lang="en-IE" sz="2400" dirty="0"/>
              <a:t>.</a:t>
            </a:r>
          </a:p>
          <a:p>
            <a:r>
              <a:rPr lang="en-IE" sz="2400" dirty="0"/>
              <a:t>If the order does matter it is a </a:t>
            </a:r>
            <a:r>
              <a:rPr lang="en-IE" sz="2400" b="1" dirty="0"/>
              <a:t>Permutation</a:t>
            </a:r>
            <a:r>
              <a:rPr lang="en-IE" sz="2400" dirty="0"/>
              <a:t>.</a:t>
            </a:r>
          </a:p>
          <a:p>
            <a:r>
              <a:rPr lang="en-IE" sz="2400" dirty="0"/>
              <a:t>A Permutation is an ordered Combination.</a:t>
            </a:r>
          </a:p>
          <a:p>
            <a:r>
              <a:rPr lang="en-IE" sz="2400" dirty="0" smtClean="0"/>
              <a:t>There </a:t>
            </a:r>
            <a:r>
              <a:rPr lang="en-IE" sz="2400" dirty="0"/>
              <a:t>are basically two types of permutation</a:t>
            </a:r>
            <a:r>
              <a:rPr lang="en-IE" sz="2400" dirty="0" smtClean="0"/>
              <a:t>:</a:t>
            </a:r>
          </a:p>
          <a:p>
            <a:endParaRPr lang="en-IE" sz="2400" dirty="0"/>
          </a:p>
          <a:p>
            <a:pPr lvl="1"/>
            <a:r>
              <a:rPr lang="en-IE" sz="2000" b="1" dirty="0" smtClean="0"/>
              <a:t>Repetition </a:t>
            </a:r>
            <a:r>
              <a:rPr lang="en-IE" sz="2000" b="1" dirty="0"/>
              <a:t>is Allowed</a:t>
            </a:r>
            <a:r>
              <a:rPr lang="en-IE" sz="2000" dirty="0"/>
              <a:t>: PIN Numbers - could be "3133</a:t>
            </a:r>
            <a:r>
              <a:rPr lang="en-IE" sz="2000" dirty="0" smtClean="0"/>
              <a:t>".</a:t>
            </a:r>
          </a:p>
          <a:p>
            <a:pPr lvl="1"/>
            <a:endParaRPr lang="en-IE" sz="2000" dirty="0"/>
          </a:p>
          <a:p>
            <a:pPr lvl="1"/>
            <a:r>
              <a:rPr lang="en-IE" sz="2000" b="1" dirty="0"/>
              <a:t>No Repetition</a:t>
            </a:r>
            <a:r>
              <a:rPr lang="en-IE" sz="2000" dirty="0"/>
              <a:t>: for example the first three people in a running race. </a:t>
            </a:r>
            <a:r>
              <a:rPr lang="en-IE" sz="2000" dirty="0" smtClean="0"/>
              <a:t> A </a:t>
            </a:r>
            <a:r>
              <a:rPr lang="en-IE" sz="2000" dirty="0"/>
              <a:t>runner can't be first and second.</a:t>
            </a:r>
          </a:p>
        </p:txBody>
      </p:sp>
    </p:spTree>
    <p:extLst>
      <p:ext uri="{BB962C8B-B14F-4D97-AF65-F5344CB8AC3E}">
        <p14:creationId xmlns:p14="http://schemas.microsoft.com/office/powerpoint/2010/main" val="363880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Permutations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sz="2400" dirty="0" smtClean="0"/>
                  <a:t>When choosing </a:t>
                </a:r>
                <a:r>
                  <a:rPr lang="en-IE" sz="2400" b="1" i="1" dirty="0" smtClean="0"/>
                  <a:t>r </a:t>
                </a:r>
                <a:r>
                  <a:rPr lang="en-IE" sz="2400" dirty="0" smtClean="0"/>
                  <a:t>items from</a:t>
                </a:r>
                <a:r>
                  <a:rPr lang="en-IE" sz="2400" b="1" i="1" dirty="0" smtClean="0"/>
                  <a:t> </a:t>
                </a:r>
                <a:r>
                  <a:rPr lang="en-IE" sz="2400" dirty="0" smtClean="0"/>
                  <a:t>a group of </a:t>
                </a:r>
                <a:r>
                  <a:rPr lang="en-IE" sz="2400" b="1" i="1" dirty="0" smtClean="0"/>
                  <a:t>n</a:t>
                </a:r>
                <a:r>
                  <a:rPr lang="en-IE" sz="2400" dirty="0" smtClean="0"/>
                  <a:t> items</a:t>
                </a:r>
              </a:p>
              <a:p>
                <a:r>
                  <a:rPr lang="en-IE" sz="2400" dirty="0" smtClean="0"/>
                  <a:t>Repetitions is allowed</a:t>
                </a:r>
                <a14:m>
                  <m:oMath xmlns:m="http://schemas.openxmlformats.org/officeDocument/2006/math">
                    <m:r>
                      <a:rPr lang="en-IE" sz="3600" b="0" i="0" smtClean="0">
                        <a:latin typeface="Cambria Math"/>
                      </a:rPr>
                      <m:t>         </m:t>
                    </m:r>
                  </m:oMath>
                </a14:m>
                <a:endParaRPr lang="en-IE" sz="3600" b="0" i="0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E" sz="2800">
                        <a:latin typeface="Cambria Math"/>
                      </a:rPr>
                      <m:t>number</m:t>
                    </m:r>
                    <m:r>
                      <a:rPr lang="en-IE" sz="2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E" sz="2800">
                        <a:latin typeface="Cambria Math"/>
                      </a:rPr>
                      <m:t>of</m:t>
                    </m:r>
                    <m:r>
                      <a:rPr lang="en-IE" sz="2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E" sz="2800">
                        <a:latin typeface="Cambria Math"/>
                      </a:rPr>
                      <m:t>permutations</m:t>
                    </m:r>
                    <m:r>
                      <a:rPr lang="en-IE" sz="2800">
                        <a:latin typeface="Cambria Math"/>
                      </a:rPr>
                      <m:t>    </m:t>
                    </m:r>
                    <m:r>
                      <a:rPr lang="en-IE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IE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IE" sz="2800" i="1">
                            <a:latin typeface="Cambria Math"/>
                          </a:rPr>
                          <m:t>   </m:t>
                        </m:r>
                        <m:r>
                          <a:rPr lang="en-IE" sz="28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IE" sz="2800" i="1"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IE" sz="2800" b="0" dirty="0" smtClean="0"/>
                  <a:t>         </a:t>
                </a:r>
              </a:p>
              <a:p>
                <a:r>
                  <a:rPr lang="en-IE" sz="2800" dirty="0"/>
                  <a:t>Repetitions not allowed</a:t>
                </a:r>
                <a14:m>
                  <m:oMath xmlns:m="http://schemas.openxmlformats.org/officeDocument/2006/math">
                    <m:r>
                      <a:rPr lang="en-IE" sz="4000">
                        <a:latin typeface="Cambria Math"/>
                      </a:rPr>
                      <m:t>         </m:t>
                    </m:r>
                  </m:oMath>
                </a14:m>
                <a:endParaRPr lang="en-IE" sz="4000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E" sz="2800" b="0" i="0" smtClean="0">
                          <a:latin typeface="Cambria Math"/>
                        </a:rPr>
                        <m:t>number</m:t>
                      </m:r>
                      <m:r>
                        <a:rPr lang="en-IE" sz="28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2800" b="0" i="0" smtClean="0">
                          <a:latin typeface="Cambria Math"/>
                        </a:rPr>
                        <m:t>of</m:t>
                      </m:r>
                      <m:r>
                        <a:rPr lang="en-IE" sz="28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2800" b="0" i="0" smtClean="0">
                          <a:latin typeface="Cambria Math"/>
                        </a:rPr>
                        <m:t>permutations</m:t>
                      </m:r>
                      <m:r>
                        <a:rPr lang="en-IE" sz="2800" b="0" i="0" smtClean="0">
                          <a:latin typeface="Cambria Math"/>
                        </a:rPr>
                        <m:t>    </m:t>
                      </m:r>
                      <m:r>
                        <a:rPr lang="en-IE" sz="28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E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E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IE" sz="2800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IE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E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IE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IE" sz="28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IE" sz="28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9" t="-83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22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Permutations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sz="2400" dirty="0" smtClean="0"/>
                  <a:t>When choosing </a:t>
                </a:r>
                <a:r>
                  <a:rPr lang="en-IE" sz="2400" b="1" i="1" dirty="0" smtClean="0"/>
                  <a:t>3 </a:t>
                </a:r>
                <a:r>
                  <a:rPr lang="en-IE" sz="2400" dirty="0" smtClean="0"/>
                  <a:t>items from</a:t>
                </a:r>
                <a:r>
                  <a:rPr lang="en-IE" sz="2400" b="1" i="1" dirty="0" smtClean="0"/>
                  <a:t> </a:t>
                </a:r>
                <a:r>
                  <a:rPr lang="en-IE" sz="2400" dirty="0" smtClean="0"/>
                  <a:t>a group of </a:t>
                </a:r>
                <a:r>
                  <a:rPr lang="en-IE" sz="2400" b="1" i="1" dirty="0" smtClean="0"/>
                  <a:t>10</a:t>
                </a:r>
                <a:r>
                  <a:rPr lang="en-IE" sz="2400" dirty="0" smtClean="0"/>
                  <a:t> items</a:t>
                </a:r>
              </a:p>
              <a:p>
                <a:r>
                  <a:rPr lang="en-IE" sz="2400" dirty="0" smtClean="0"/>
                  <a:t>Repetitions is allowed</a:t>
                </a:r>
                <a14:m>
                  <m:oMath xmlns:m="http://schemas.openxmlformats.org/officeDocument/2006/math">
                    <m:r>
                      <a:rPr lang="en-IE" sz="3600" b="0" i="0" smtClean="0">
                        <a:latin typeface="Cambria Math"/>
                      </a:rPr>
                      <m:t>         </m:t>
                    </m:r>
                  </m:oMath>
                </a14:m>
                <a:endParaRPr lang="en-IE" sz="3600" b="0" i="0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E" sz="2800">
                        <a:latin typeface="Cambria Math"/>
                      </a:rPr>
                      <m:t>number</m:t>
                    </m:r>
                    <m:r>
                      <a:rPr lang="en-IE" sz="2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E" sz="2800">
                        <a:latin typeface="Cambria Math"/>
                      </a:rPr>
                      <m:t>of</m:t>
                    </m:r>
                    <m:r>
                      <a:rPr lang="en-IE" sz="2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E" sz="2800">
                        <a:latin typeface="Cambria Math"/>
                      </a:rPr>
                      <m:t>permutations</m:t>
                    </m:r>
                    <m:r>
                      <a:rPr lang="en-IE" sz="2800">
                        <a:latin typeface="Cambria Math"/>
                      </a:rPr>
                      <m:t>    </m:t>
                    </m:r>
                    <m:r>
                      <a:rPr lang="en-IE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IE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IE" sz="2800" i="1">
                            <a:latin typeface="Cambria Math"/>
                          </a:rPr>
                          <m:t>   </m:t>
                        </m:r>
                        <m:r>
                          <a:rPr lang="en-IE" sz="28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IE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E" sz="2800" b="0" dirty="0" smtClean="0"/>
                  <a:t>         </a:t>
                </a:r>
              </a:p>
              <a:p>
                <a:r>
                  <a:rPr lang="en-IE" sz="2800" dirty="0"/>
                  <a:t>Repetitions not allowed</a:t>
                </a:r>
                <a14:m>
                  <m:oMath xmlns:m="http://schemas.openxmlformats.org/officeDocument/2006/math">
                    <m:r>
                      <a:rPr lang="en-IE" sz="4000">
                        <a:latin typeface="Cambria Math"/>
                      </a:rPr>
                      <m:t>         </m:t>
                    </m:r>
                  </m:oMath>
                </a14:m>
                <a:endParaRPr lang="en-IE" sz="4000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E" sz="2800" b="0" i="0" smtClean="0">
                          <a:latin typeface="Cambria Math"/>
                        </a:rPr>
                        <m:t>number</m:t>
                      </m:r>
                      <m:r>
                        <a:rPr lang="en-IE" sz="28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2800" b="0" i="0" smtClean="0">
                          <a:latin typeface="Cambria Math"/>
                        </a:rPr>
                        <m:t>of</m:t>
                      </m:r>
                      <m:r>
                        <a:rPr lang="en-IE" sz="28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2800" b="0" i="0" smtClean="0">
                          <a:latin typeface="Cambria Math"/>
                        </a:rPr>
                        <m:t>permutations</m:t>
                      </m:r>
                      <m:r>
                        <a:rPr lang="en-IE" sz="2800" b="0" i="0" smtClean="0">
                          <a:latin typeface="Cambria Math"/>
                        </a:rPr>
                        <m:t>    </m:t>
                      </m:r>
                      <m:r>
                        <a:rPr lang="en-IE" sz="28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E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E" sz="2800" b="0" i="1" smtClean="0">
                              <a:latin typeface="Cambria Math"/>
                            </a:rPr>
                            <m:t>10!</m:t>
                          </m:r>
                        </m:num>
                        <m:den>
                          <m:d>
                            <m:dPr>
                              <m:ctrlPr>
                                <a:rPr lang="en-IE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E" sz="2800" b="0" i="1" smtClean="0">
                                  <a:latin typeface="Cambria Math"/>
                                </a:rPr>
                                <m:t>10−3</m:t>
                              </m:r>
                            </m:e>
                          </m:d>
                          <m:r>
                            <a:rPr lang="en-IE" sz="28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IE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E" sz="3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E" sz="3600" i="1">
                            <a:latin typeface="Cambria Math"/>
                          </a:rPr>
                        </m:ctrlPr>
                      </m:fPr>
                      <m:num>
                        <m:r>
                          <a:rPr lang="en-IE" sz="3600" i="1">
                            <a:latin typeface="Cambria Math"/>
                          </a:rPr>
                          <m:t>10!</m:t>
                        </m:r>
                      </m:num>
                      <m:den>
                        <m:r>
                          <a:rPr lang="en-IE" sz="3600" b="0" i="1" smtClean="0">
                            <a:latin typeface="Cambria Math"/>
                          </a:rPr>
                          <m:t>7</m:t>
                        </m:r>
                        <m:r>
                          <a:rPr lang="en-IE" sz="36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IE" sz="36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sz="3600" i="1">
                            <a:latin typeface="Cambria Math"/>
                          </a:rPr>
                        </m:ctrlPr>
                      </m:fPr>
                      <m:num>
                        <m:r>
                          <a:rPr lang="en-IE" sz="3600" i="1">
                            <a:latin typeface="Cambria Math"/>
                          </a:rPr>
                          <m:t>10</m:t>
                        </m:r>
                        <m:r>
                          <a:rPr lang="en-IE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IE" sz="3600" b="0" i="1" smtClean="0">
                            <a:latin typeface="Cambria Math"/>
                          </a:rPr>
                          <m:t>9</m:t>
                        </m:r>
                        <m:r>
                          <a:rPr lang="en-IE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IE" sz="3600" b="0" i="1" smtClean="0">
                            <a:latin typeface="Cambria Math"/>
                          </a:rPr>
                          <m:t>8</m:t>
                        </m:r>
                        <m:r>
                          <a:rPr lang="en-IE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IE" sz="3600" b="0" i="1" smtClean="0">
                            <a:latin typeface="Cambria Math"/>
                          </a:rPr>
                          <m:t>7</m:t>
                        </m:r>
                        <m:r>
                          <a:rPr lang="en-IE" sz="36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IE" sz="3600" i="1">
                            <a:latin typeface="Cambria Math"/>
                          </a:rPr>
                          <m:t>7!</m:t>
                        </m:r>
                      </m:den>
                    </m:f>
                  </m:oMath>
                </a14:m>
                <a:r>
                  <a:rPr lang="en-IE" sz="3600" dirty="0"/>
                  <a:t> </a:t>
                </a:r>
                <a:r>
                  <a:rPr lang="en-IE" sz="3600" dirty="0" smtClean="0"/>
                  <a:t>=</a:t>
                </a:r>
                <a14:m>
                  <m:oMath xmlns:m="http://schemas.openxmlformats.org/officeDocument/2006/math">
                    <m:r>
                      <a:rPr lang="en-IE" sz="3200" i="1">
                        <a:latin typeface="Cambria Math"/>
                      </a:rPr>
                      <m:t>10</m:t>
                    </m:r>
                    <m:r>
                      <a:rPr lang="en-IE" sz="32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IE" sz="3200" i="1">
                        <a:latin typeface="Cambria Math"/>
                      </a:rPr>
                      <m:t>9</m:t>
                    </m:r>
                    <m:r>
                      <a:rPr lang="en-IE" sz="32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IE" sz="3200" i="1">
                        <a:latin typeface="Cambria Math"/>
                      </a:rPr>
                      <m:t>8</m:t>
                    </m:r>
                  </m:oMath>
                </a14:m>
                <a:r>
                  <a:rPr lang="en-IE" sz="3200" dirty="0" smtClean="0"/>
                  <a:t> = 720</a:t>
                </a:r>
                <a:endParaRPr lang="en-IE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9" t="-83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93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Diagrams</a:t>
            </a:r>
            <a:br>
              <a:rPr lang="en-IE" dirty="0" smtClean="0"/>
            </a:br>
            <a:endParaRPr lang="en-I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84" y="1429085"/>
            <a:ext cx="5418335" cy="5119687"/>
          </a:xfrm>
        </p:spPr>
      </p:pic>
    </p:spTree>
    <p:extLst>
      <p:ext uri="{BB962C8B-B14F-4D97-AF65-F5344CB8AC3E}">
        <p14:creationId xmlns:p14="http://schemas.microsoft.com/office/powerpoint/2010/main" val="714081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300 People</a:t>
            </a:r>
          </a:p>
          <a:p>
            <a:r>
              <a:rPr lang="en-IE" dirty="0" smtClean="0"/>
              <a:t>100 Americans</a:t>
            </a:r>
          </a:p>
          <a:p>
            <a:r>
              <a:rPr lang="en-IE" dirty="0" smtClean="0"/>
              <a:t>140 Boys</a:t>
            </a:r>
          </a:p>
          <a:p>
            <a:r>
              <a:rPr lang="en-IE" dirty="0"/>
              <a:t>8</a:t>
            </a:r>
            <a:r>
              <a:rPr lang="en-IE" dirty="0" smtClean="0"/>
              <a:t>0 Cyclists</a:t>
            </a:r>
          </a:p>
          <a:p>
            <a:endParaRPr lang="en-IE" dirty="0"/>
          </a:p>
          <a:p>
            <a:r>
              <a:rPr lang="en-IE" dirty="0"/>
              <a:t>4</a:t>
            </a:r>
            <a:r>
              <a:rPr lang="en-IE" dirty="0" smtClean="0"/>
              <a:t>0 American Cyclists</a:t>
            </a:r>
          </a:p>
          <a:p>
            <a:r>
              <a:rPr lang="en-IE" dirty="0" smtClean="0"/>
              <a:t>50 Boy Cyclists</a:t>
            </a:r>
          </a:p>
          <a:p>
            <a:r>
              <a:rPr lang="en-IE" dirty="0" smtClean="0"/>
              <a:t>60 American Boys</a:t>
            </a:r>
          </a:p>
          <a:p>
            <a:endParaRPr lang="en-IE" dirty="0"/>
          </a:p>
          <a:p>
            <a:r>
              <a:rPr lang="en-IE" dirty="0" smtClean="0"/>
              <a:t>20 American Boy </a:t>
            </a:r>
          </a:p>
          <a:p>
            <a:pPr marL="0" indent="0">
              <a:buNone/>
            </a:pPr>
            <a:r>
              <a:rPr lang="en-IE" dirty="0" smtClean="0"/>
              <a:t>      Cyclists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48" y="1429084"/>
            <a:ext cx="5418335" cy="511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60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Question 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2081" t="17553" r="33843" b="67553"/>
          <a:stretch/>
        </p:blipFill>
        <p:spPr bwMode="auto">
          <a:xfrm>
            <a:off x="469664" y="1569881"/>
            <a:ext cx="7528116" cy="28346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675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Question 9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2081" t="31117" r="33843" b="55053"/>
          <a:stretch/>
        </p:blipFill>
        <p:spPr bwMode="auto">
          <a:xfrm>
            <a:off x="443907" y="1597332"/>
            <a:ext cx="7450842" cy="2382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490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2081" t="44149" r="33843" b="43617"/>
          <a:stretch/>
        </p:blipFill>
        <p:spPr bwMode="auto">
          <a:xfrm>
            <a:off x="508300" y="1690021"/>
            <a:ext cx="7399328" cy="23153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3741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Zone B Q7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411" t="59438" r="16890" b="15097"/>
          <a:stretch>
            <a:fillRect/>
          </a:stretch>
        </p:blipFill>
        <p:spPr bwMode="auto">
          <a:xfrm>
            <a:off x="759854" y="1700011"/>
            <a:ext cx="7521261" cy="36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Session 9 – Probability </a:t>
            </a:r>
            <a:r>
              <a:rPr lang="en-IE" smtClean="0"/>
              <a:t>and Counting</a:t>
            </a:r>
            <a:r>
              <a:rPr lang="en-IE" dirty="0" smtClean="0"/>
              <a:t>	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sz="1600" b="1" dirty="0" smtClean="0"/>
              <a:t>Session 9</a:t>
            </a:r>
          </a:p>
          <a:p>
            <a:r>
              <a:rPr lang="en-IE" dirty="0"/>
              <a:t>The basic counting methods</a:t>
            </a:r>
          </a:p>
          <a:p>
            <a:r>
              <a:rPr lang="en-IE" dirty="0"/>
              <a:t>Counting using sets</a:t>
            </a:r>
          </a:p>
          <a:p>
            <a:r>
              <a:rPr lang="en-IE" dirty="0" smtClean="0"/>
              <a:t>Probability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4.1 The basic counting methods</a:t>
            </a:r>
          </a:p>
          <a:p>
            <a:pPr marL="0" indent="0">
              <a:buNone/>
            </a:pPr>
            <a:r>
              <a:rPr lang="en-IE" dirty="0" smtClean="0"/>
              <a:t>      4.1.1 </a:t>
            </a:r>
            <a:r>
              <a:rPr lang="en-IE" dirty="0"/>
              <a:t>Counting in which order is </a:t>
            </a:r>
            <a:r>
              <a:rPr lang="en-IE" dirty="0" smtClean="0"/>
              <a:t>important (Permutations)</a:t>
            </a:r>
            <a:endParaRPr lang="en-IE" dirty="0"/>
          </a:p>
          <a:p>
            <a:pPr marL="0" indent="0">
              <a:buNone/>
            </a:pPr>
            <a:r>
              <a:rPr lang="en-IE" dirty="0" smtClean="0"/>
              <a:t>      4.1.2 </a:t>
            </a:r>
            <a:r>
              <a:rPr lang="en-IE" dirty="0"/>
              <a:t>Counting in which order is not important. </a:t>
            </a:r>
            <a:r>
              <a:rPr lang="en-IE" dirty="0" smtClean="0"/>
              <a:t> (Combinations)</a:t>
            </a:r>
            <a:endParaRPr lang="en-IE" dirty="0"/>
          </a:p>
          <a:p>
            <a:pPr marL="0" indent="0">
              <a:buNone/>
            </a:pPr>
            <a:r>
              <a:rPr lang="en-IE" dirty="0" smtClean="0"/>
              <a:t>      4.1.3 </a:t>
            </a:r>
            <a:r>
              <a:rPr lang="en-IE" dirty="0"/>
              <a:t>Summary of strategies for counting problems</a:t>
            </a:r>
          </a:p>
          <a:p>
            <a:pPr marL="0" indent="0">
              <a:buNone/>
            </a:pPr>
            <a:r>
              <a:rPr lang="en-IE" dirty="0"/>
              <a:t>4.2 Counting using sets</a:t>
            </a:r>
          </a:p>
          <a:p>
            <a:pPr marL="0" indent="0">
              <a:buNone/>
            </a:pPr>
            <a:r>
              <a:rPr lang="en-IE" dirty="0"/>
              <a:t>4.3 Probability</a:t>
            </a:r>
          </a:p>
          <a:p>
            <a:pPr marL="0" indent="0">
              <a:buNone/>
            </a:pPr>
            <a:r>
              <a:rPr lang="en-IE" dirty="0" smtClean="0"/>
              <a:t>       4.3.1 </a:t>
            </a:r>
            <a:r>
              <a:rPr lang="en-IE" dirty="0"/>
              <a:t>Independent events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Zone B Q7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411" t="85038" r="15275" b="9438"/>
          <a:stretch>
            <a:fillRect/>
          </a:stretch>
        </p:blipFill>
        <p:spPr bwMode="auto">
          <a:xfrm>
            <a:off x="914399" y="1829294"/>
            <a:ext cx="7031865" cy="100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Zone B Q7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863" t="55221" r="16789" b="37013"/>
          <a:stretch>
            <a:fillRect/>
          </a:stretch>
        </p:blipFill>
        <p:spPr bwMode="auto">
          <a:xfrm>
            <a:off x="463639" y="1425318"/>
            <a:ext cx="7907629" cy="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Zone B Q7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863" t="63655" r="17892" b="21084"/>
          <a:stretch>
            <a:fillRect/>
          </a:stretch>
        </p:blipFill>
        <p:spPr bwMode="auto">
          <a:xfrm>
            <a:off x="386366" y="1601943"/>
            <a:ext cx="7456867" cy="166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Question 8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562" t="30321" r="17593" b="47188"/>
          <a:stretch>
            <a:fillRect/>
          </a:stretch>
        </p:blipFill>
        <p:spPr bwMode="auto">
          <a:xfrm>
            <a:off x="763355" y="1427650"/>
            <a:ext cx="7234424" cy="264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Question 8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562" t="52008" r="16841" b="32129"/>
          <a:stretch>
            <a:fillRect/>
          </a:stretch>
        </p:blipFill>
        <p:spPr bwMode="auto">
          <a:xfrm>
            <a:off x="507740" y="1605682"/>
            <a:ext cx="7490040" cy="193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Question 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134" t="33133" r="8633" b="44880"/>
          <a:stretch>
            <a:fillRect/>
          </a:stretch>
        </p:blipFill>
        <p:spPr bwMode="auto">
          <a:xfrm>
            <a:off x="417654" y="1613510"/>
            <a:ext cx="8520284" cy="259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Question 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134" t="54614" r="9909" b="40554"/>
          <a:stretch>
            <a:fillRect/>
          </a:stretch>
        </p:blipFill>
        <p:spPr bwMode="auto">
          <a:xfrm>
            <a:off x="776096" y="1700058"/>
            <a:ext cx="7865628" cy="631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Question 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134" t="58444" r="11379" b="25903"/>
          <a:stretch>
            <a:fillRect/>
          </a:stretch>
        </p:blipFill>
        <p:spPr bwMode="auto">
          <a:xfrm>
            <a:off x="641722" y="1574725"/>
            <a:ext cx="7510604" cy="177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 </a:t>
            </a:r>
            <a:endParaRPr lang="en-IE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 l="19984" t="33936" r="8450" b="48979"/>
          <a:stretch>
            <a:fillRect/>
          </a:stretch>
        </p:blipFill>
        <p:spPr bwMode="auto">
          <a:xfrm>
            <a:off x="555960" y="1496591"/>
            <a:ext cx="8381978" cy="191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984" t="50016" r="7546" b="38125"/>
          <a:stretch>
            <a:fillRect/>
          </a:stretch>
        </p:blipFill>
        <p:spPr bwMode="auto">
          <a:xfrm>
            <a:off x="280054" y="1571827"/>
            <a:ext cx="7859394" cy="171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Factorials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7894" t="31539" r="37702" b="52106"/>
          <a:stretch/>
        </p:blipFill>
        <p:spPr bwMode="auto">
          <a:xfrm>
            <a:off x="779560" y="1700012"/>
            <a:ext cx="7372765" cy="24212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2665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984" t="62678" r="9203" b="20237"/>
          <a:stretch>
            <a:fillRect/>
          </a:stretch>
        </p:blipFill>
        <p:spPr bwMode="auto">
          <a:xfrm>
            <a:off x="528287" y="1457953"/>
            <a:ext cx="7302068" cy="174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586" t="21888" r="16352" b="67470"/>
          <a:stretch>
            <a:fillRect/>
          </a:stretch>
        </p:blipFill>
        <p:spPr bwMode="auto">
          <a:xfrm>
            <a:off x="425003" y="1487551"/>
            <a:ext cx="7400585" cy="1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586" t="31526" r="18000" b="54618"/>
          <a:stretch>
            <a:fillRect/>
          </a:stretch>
        </p:blipFill>
        <p:spPr bwMode="auto">
          <a:xfrm>
            <a:off x="437883" y="1601816"/>
            <a:ext cx="8165204" cy="178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586" t="45181" r="16352" b="40763"/>
          <a:stretch>
            <a:fillRect/>
          </a:stretch>
        </p:blipFill>
        <p:spPr bwMode="auto">
          <a:xfrm>
            <a:off x="0" y="1465713"/>
            <a:ext cx="8139448" cy="214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 Zone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6222" t="15261" r="18645" b="64647"/>
          <a:stretch>
            <a:fillRect/>
          </a:stretch>
        </p:blipFill>
        <p:spPr bwMode="auto">
          <a:xfrm>
            <a:off x="702260" y="1515395"/>
            <a:ext cx="7140974" cy="174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 Zone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6222" t="35542" r="18645" b="49398"/>
          <a:stretch>
            <a:fillRect/>
          </a:stretch>
        </p:blipFill>
        <p:spPr bwMode="auto">
          <a:xfrm>
            <a:off x="663623" y="1532022"/>
            <a:ext cx="7488704" cy="158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 Zone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6222" t="48996" r="21203" b="29317"/>
          <a:stretch>
            <a:fillRect/>
          </a:stretch>
        </p:blipFill>
        <p:spPr bwMode="auto">
          <a:xfrm>
            <a:off x="582309" y="1521453"/>
            <a:ext cx="7531381" cy="183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17" y="930552"/>
            <a:ext cx="7425742" cy="388938"/>
          </a:xfrm>
        </p:spPr>
        <p:txBody>
          <a:bodyPr/>
          <a:lstStyle/>
          <a:p>
            <a:r>
              <a:rPr lang="en-IE" dirty="0" smtClean="0"/>
              <a:t>Multiplication Principle </a:t>
            </a:r>
            <a:r>
              <a:rPr lang="en-IE" dirty="0"/>
              <a:t>(Remark on Ordering)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0611" t="22607" r="20545" b="29255"/>
          <a:stretch/>
        </p:blipFill>
        <p:spPr bwMode="auto">
          <a:xfrm>
            <a:off x="354013" y="1941142"/>
            <a:ext cx="8362950" cy="42758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22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Session 9 : Counting and Probability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b="1" dirty="0" smtClean="0"/>
              <a:t>Counting</a:t>
            </a:r>
          </a:p>
          <a:p>
            <a:r>
              <a:rPr lang="en-IE" dirty="0"/>
              <a:t>Multiplication Rule</a:t>
            </a:r>
          </a:p>
          <a:p>
            <a:r>
              <a:rPr lang="en-IE" dirty="0" smtClean="0"/>
              <a:t>Factorials</a:t>
            </a:r>
          </a:p>
          <a:p>
            <a:r>
              <a:rPr lang="en-IE" dirty="0" smtClean="0"/>
              <a:t>Choose Operators</a:t>
            </a:r>
          </a:p>
          <a:p>
            <a:r>
              <a:rPr lang="en-IE" dirty="0" smtClean="0"/>
              <a:t>Permutations - ordered subsets</a:t>
            </a:r>
          </a:p>
          <a:p>
            <a:r>
              <a:rPr lang="en-IE" dirty="0" err="1" smtClean="0"/>
              <a:t>Combinbations</a:t>
            </a:r>
            <a:r>
              <a:rPr lang="en-IE" dirty="0" smtClean="0"/>
              <a:t>  - how many ways</a:t>
            </a:r>
          </a:p>
          <a:p>
            <a:endParaRPr lang="en-IE" dirty="0" smtClean="0"/>
          </a:p>
          <a:p>
            <a:pPr marL="0" indent="0">
              <a:buNone/>
            </a:pPr>
            <a:r>
              <a:rPr lang="en-IE" b="1" dirty="0" smtClean="0"/>
              <a:t>Probability</a:t>
            </a:r>
          </a:p>
          <a:p>
            <a:r>
              <a:rPr lang="en-IE" dirty="0" smtClean="0"/>
              <a:t>Independent Events</a:t>
            </a:r>
          </a:p>
          <a:p>
            <a:r>
              <a:rPr lang="en-IE" dirty="0" smtClean="0"/>
              <a:t>Axioms of Probability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2420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Permutations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Permutations (full set of n items)</a:t>
            </a:r>
          </a:p>
          <a:p>
            <a:r>
              <a:rPr lang="en-IE" dirty="0" smtClean="0"/>
              <a:t>Number of permutations (no repetition) : n!</a:t>
            </a:r>
          </a:p>
          <a:p>
            <a:r>
              <a:rPr lang="en-IE" dirty="0" smtClean="0"/>
              <a:t>Set = A,B,C (3 items)</a:t>
            </a:r>
          </a:p>
          <a:p>
            <a:r>
              <a:rPr lang="en-IE" dirty="0" smtClean="0"/>
              <a:t>6 Permutations (3!)</a:t>
            </a:r>
          </a:p>
          <a:p>
            <a:endParaRPr lang="en-IE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31215"/>
              </p:ext>
            </p:extLst>
          </p:nvPr>
        </p:nvGraphicFramePr>
        <p:xfrm>
          <a:off x="1835696" y="4509120"/>
          <a:ext cx="609600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2800" dirty="0" smtClean="0"/>
                        <a:t>ABC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800" dirty="0" smtClean="0"/>
                        <a:t>BAC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800" dirty="0" smtClean="0"/>
                        <a:t>CAB</a:t>
                      </a:r>
                      <a:endParaRPr lang="en-I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2800" dirty="0" smtClean="0"/>
                        <a:t>ACB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800" dirty="0" smtClean="0"/>
                        <a:t>BCA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800" dirty="0" smtClean="0"/>
                        <a:t>CBA</a:t>
                      </a:r>
                      <a:endParaRPr lang="en-IE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76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Permutations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Permutations when repetition is allowed</a:t>
            </a:r>
          </a:p>
          <a:p>
            <a:r>
              <a:rPr lang="en-IE" dirty="0" smtClean="0"/>
              <a:t>Number of </a:t>
            </a:r>
            <a:r>
              <a:rPr lang="en-IE" dirty="0" smtClean="0"/>
              <a:t>permutations </a:t>
            </a:r>
            <a:r>
              <a:rPr lang="en-IE" dirty="0" err="1" smtClean="0"/>
              <a:t>n</a:t>
            </a:r>
            <a:r>
              <a:rPr lang="en-IE" baseline="30000" dirty="0" err="1" smtClean="0"/>
              <a:t>n</a:t>
            </a:r>
            <a:endParaRPr lang="en-IE" baseline="30000" dirty="0" smtClean="0"/>
          </a:p>
          <a:p>
            <a:r>
              <a:rPr lang="en-IE" dirty="0" smtClean="0"/>
              <a:t>Little practical use for this. not part of course</a:t>
            </a:r>
            <a:endParaRPr lang="en-IE" baseline="30000" dirty="0"/>
          </a:p>
        </p:txBody>
      </p:sp>
    </p:spTree>
    <p:extLst>
      <p:ext uri="{BB962C8B-B14F-4D97-AF65-F5344CB8AC3E}">
        <p14:creationId xmlns:p14="http://schemas.microsoft.com/office/powerpoint/2010/main" val="261708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Permutations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Ordered subsets</a:t>
            </a:r>
          </a:p>
          <a:p>
            <a:r>
              <a:rPr lang="en-IE" dirty="0"/>
              <a:t>k</a:t>
            </a:r>
            <a:r>
              <a:rPr lang="en-IE" dirty="0" smtClean="0"/>
              <a:t> items selected from n items</a:t>
            </a:r>
          </a:p>
          <a:p>
            <a:r>
              <a:rPr lang="en-IE" dirty="0" smtClean="0"/>
              <a:t>Ordering is important</a:t>
            </a:r>
          </a:p>
          <a:p>
            <a:r>
              <a:rPr lang="en-IE" dirty="0" smtClean="0"/>
              <a:t>Number of permutations : n! / (n-r)!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6120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Probability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Independent Events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smtClean="0"/>
              <a:t>First consider : Are </a:t>
            </a:r>
            <a:r>
              <a:rPr lang="en-IE" dirty="0" smtClean="0"/>
              <a:t>events independent?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P(A and B) = P(A) x P(B)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07293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3499</TotalTime>
  <Words>373</Words>
  <Application>Microsoft Office PowerPoint</Application>
  <PresentationFormat>On-screen Show (4:3)</PresentationFormat>
  <Paragraphs>113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1_master_ppe_title</vt:lpstr>
      <vt:lpstr>ppe_info_blue</vt:lpstr>
      <vt:lpstr>PowerPoint Presentation</vt:lpstr>
      <vt:lpstr>Session 9 – Probability and Counting </vt:lpstr>
      <vt:lpstr>Factorials</vt:lpstr>
      <vt:lpstr>Multiplication Principle (Remark on Ordering)</vt:lpstr>
      <vt:lpstr>Session 9 : Counting and Probability</vt:lpstr>
      <vt:lpstr>Permutations</vt:lpstr>
      <vt:lpstr>Permutations</vt:lpstr>
      <vt:lpstr>Permutations</vt:lpstr>
      <vt:lpstr>Probability</vt:lpstr>
      <vt:lpstr>Multiplication Principle  (Remark on Ordering)</vt:lpstr>
      <vt:lpstr>Combinations and Permutations</vt:lpstr>
      <vt:lpstr>Permutations</vt:lpstr>
      <vt:lpstr>Permutations</vt:lpstr>
      <vt:lpstr>Venn Diagrams </vt:lpstr>
      <vt:lpstr>Venn Diagrams</vt:lpstr>
      <vt:lpstr>2009 Question 9</vt:lpstr>
      <vt:lpstr>2009 Question 9 </vt:lpstr>
      <vt:lpstr>2009 </vt:lpstr>
      <vt:lpstr>2006 Zone B Q7</vt:lpstr>
      <vt:lpstr>2006 Zone B Q7</vt:lpstr>
      <vt:lpstr>2006 Zone B Q7</vt:lpstr>
      <vt:lpstr>2006 Zone B Q7</vt:lpstr>
      <vt:lpstr>2004 Question 8</vt:lpstr>
      <vt:lpstr>2004 Question 8</vt:lpstr>
      <vt:lpstr>2011 Question 9</vt:lpstr>
      <vt:lpstr>2011 Question 9</vt:lpstr>
      <vt:lpstr>2011 Question 9</vt:lpstr>
      <vt:lpstr>2010 </vt:lpstr>
      <vt:lpstr>2010 Zone B</vt:lpstr>
      <vt:lpstr>2010 Zone B</vt:lpstr>
      <vt:lpstr>2009 Zone B</vt:lpstr>
      <vt:lpstr>2009 Zone B</vt:lpstr>
      <vt:lpstr>2009 Zone B</vt:lpstr>
      <vt:lpstr>2008 Zone A</vt:lpstr>
      <vt:lpstr>2008 Zone A</vt:lpstr>
      <vt:lpstr>2008 Zone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ULStaff</cp:lastModifiedBy>
  <cp:revision>326</cp:revision>
  <dcterms:created xsi:type="dcterms:W3CDTF">2009-08-17T15:34:05Z</dcterms:created>
  <dcterms:modified xsi:type="dcterms:W3CDTF">2015-04-02T15:06:11Z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